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1" r:id="rId6"/>
    <p:sldId id="262" r:id="rId7"/>
    <p:sldId id="264" r:id="rId8"/>
    <p:sldId id="273" r:id="rId9"/>
    <p:sldId id="265" r:id="rId10"/>
    <p:sldId id="272" r:id="rId11"/>
    <p:sldId id="275" r:id="rId12"/>
    <p:sldId id="276" r:id="rId13"/>
    <p:sldId id="277" r:id="rId14"/>
    <p:sldId id="279" r:id="rId15"/>
    <p:sldId id="280" r:id="rId16"/>
    <p:sldId id="281" r:id="rId17"/>
    <p:sldId id="286" r:id="rId18"/>
    <p:sldId id="289" r:id="rId19"/>
    <p:sldId id="291" r:id="rId20"/>
    <p:sldId id="292" r:id="rId21"/>
    <p:sldId id="297" r:id="rId22"/>
    <p:sldId id="296" r:id="rId23"/>
    <p:sldId id="271" r:id="rId24"/>
    <p:sldId id="294" r:id="rId25"/>
    <p:sldId id="269"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5F8A5-FED3-421D-8D4E-98EC5B411AA9}" v="12" dt="2023-10-17T02:38:08.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7" autoAdjust="0"/>
    <p:restoredTop sz="78755"/>
  </p:normalViewPr>
  <p:slideViewPr>
    <p:cSldViewPr>
      <p:cViewPr varScale="1">
        <p:scale>
          <a:sx n="87" d="100"/>
          <a:sy n="87" d="100"/>
        </p:scale>
        <p:origin x="178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200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54CD0-C69C-BC49-AD46-9A1989099D53}" type="datetimeFigureOut">
              <a:t>18/10/2023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647D8-53E5-5C48-9FD6-872B8F41049E}" type="slidenum">
              <a:t>‹#›</a:t>
            </a:fld>
            <a:endParaRPr lang="en-VN"/>
          </a:p>
        </p:txBody>
      </p:sp>
    </p:spTree>
    <p:extLst>
      <p:ext uri="{BB962C8B-B14F-4D97-AF65-F5344CB8AC3E}">
        <p14:creationId xmlns:p14="http://schemas.microsoft.com/office/powerpoint/2010/main" val="242381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F5647D8-53E5-5C48-9FD6-872B8F41049E}" type="slidenum">
              <a:t>1</a:t>
            </a:fld>
            <a:endParaRPr lang="en-VN"/>
          </a:p>
        </p:txBody>
      </p:sp>
    </p:spTree>
    <p:extLst>
      <p:ext uri="{BB962C8B-B14F-4D97-AF65-F5344CB8AC3E}">
        <p14:creationId xmlns:p14="http://schemas.microsoft.com/office/powerpoint/2010/main" val="334160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647D8-53E5-5C48-9FD6-872B8F41049E}" type="slidenum">
              <a:rPr lang="en-US" smtClean="0"/>
              <a:t>12</a:t>
            </a:fld>
            <a:endParaRPr lang="en-US"/>
          </a:p>
        </p:txBody>
      </p:sp>
    </p:spTree>
    <p:extLst>
      <p:ext uri="{BB962C8B-B14F-4D97-AF65-F5344CB8AC3E}">
        <p14:creationId xmlns:p14="http://schemas.microsoft.com/office/powerpoint/2010/main" val="202562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647D8-53E5-5C48-9FD6-872B8F41049E}" type="slidenum">
              <a:rPr lang="en-US" smtClean="0"/>
              <a:t>17</a:t>
            </a:fld>
            <a:endParaRPr lang="en-US"/>
          </a:p>
        </p:txBody>
      </p:sp>
    </p:spTree>
    <p:extLst>
      <p:ext uri="{BB962C8B-B14F-4D97-AF65-F5344CB8AC3E}">
        <p14:creationId xmlns:p14="http://schemas.microsoft.com/office/powerpoint/2010/main" val="322889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647D8-53E5-5C48-9FD6-872B8F41049E}" type="slidenum">
              <a:rPr lang="en-US" smtClean="0"/>
              <a:t>20</a:t>
            </a:fld>
            <a:endParaRPr lang="en-US"/>
          </a:p>
        </p:txBody>
      </p:sp>
    </p:spTree>
    <p:extLst>
      <p:ext uri="{BB962C8B-B14F-4D97-AF65-F5344CB8AC3E}">
        <p14:creationId xmlns:p14="http://schemas.microsoft.com/office/powerpoint/2010/main" val="189238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647D8-53E5-5C48-9FD6-872B8F41049E}" type="slidenum">
              <a:rPr lang="en-US" smtClean="0"/>
              <a:t>22</a:t>
            </a:fld>
            <a:endParaRPr lang="en-US"/>
          </a:p>
        </p:txBody>
      </p:sp>
    </p:spTree>
    <p:extLst>
      <p:ext uri="{BB962C8B-B14F-4D97-AF65-F5344CB8AC3E}">
        <p14:creationId xmlns:p14="http://schemas.microsoft.com/office/powerpoint/2010/main" val="309413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Trong thử nghiệm EXCEL, tỷ lệ xảy ra các </a:t>
            </a:r>
            <a:r>
              <a:rPr lang="en-US" sz="1800">
                <a:effectLst/>
                <a:latin typeface="Times New Roman" panose="02020603050405020304" pitchFamily="18" charset="0"/>
                <a:ea typeface="Times New Roman" panose="02020603050405020304" pitchFamily="18" charset="0"/>
              </a:rPr>
              <a:t>biến cố</a:t>
            </a:r>
            <a:r>
              <a:rPr lang="vi-VN" sz="1800">
                <a:effectLst/>
                <a:latin typeface="Times New Roman" panose="02020603050405020304" pitchFamily="18" charset="0"/>
                <a:ea typeface="Times New Roman" panose="02020603050405020304" pitchFamily="18" charset="0"/>
              </a:rPr>
              <a:t> nghiêm trọng sau 30 ngày ở nhóm PCI là </a:t>
            </a:r>
            <a:r>
              <a:rPr lang="en-US" sz="1800">
                <a:effectLst/>
                <a:latin typeface="Times New Roman" panose="02020603050405020304" pitchFamily="18" charset="0"/>
                <a:ea typeface="Times New Roman" panose="02020603050405020304" pitchFamily="18" charset="0"/>
              </a:rPr>
              <a:t>khá </a:t>
            </a:r>
            <a:r>
              <a:rPr lang="vi-VN" sz="1800">
                <a:effectLst/>
                <a:latin typeface="Times New Roman" panose="02020603050405020304" pitchFamily="18" charset="0"/>
                <a:ea typeface="Times New Roman" panose="02020603050405020304" pitchFamily="18" charset="0"/>
              </a:rPr>
              <a:t>thấp (4,9%). Tuy nhiên, sau 3 năm, kết cục chính của MACCE tăng lên 15,4% và 22% sau 5 năm </a:t>
            </a:r>
            <a:r>
              <a:rPr lang="vi-VN" sz="1800">
                <a:solidFill>
                  <a:srgbClr val="000000"/>
                </a:solidFill>
                <a:effectLst/>
                <a:latin typeface="Times New Roman" panose="02020603050405020304" pitchFamily="18" charset="0"/>
                <a:ea typeface="Times New Roman" panose="02020603050405020304" pitchFamily="18" charset="0"/>
              </a:rPr>
              <a:t>[9] </a:t>
            </a:r>
            <a:r>
              <a:rPr lang="vi-VN" sz="180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Thử nghiệm NOBEL </a:t>
            </a:r>
            <a:r>
              <a:rPr lang="en-US" sz="1800">
                <a:effectLst/>
                <a:latin typeface="Times New Roman" panose="02020603050405020304" pitchFamily="18" charset="0"/>
                <a:ea typeface="Times New Roman" panose="02020603050405020304" pitchFamily="18" charset="0"/>
              </a:rPr>
              <a:t>cũng ghi nhận</a:t>
            </a:r>
            <a:r>
              <a:rPr lang="vi-VN" sz="1800">
                <a:effectLst/>
                <a:latin typeface="Times New Roman" panose="02020603050405020304" pitchFamily="18" charset="0"/>
                <a:ea typeface="Times New Roman" panose="02020603050405020304" pitchFamily="18" charset="0"/>
              </a:rPr>
              <a:t> tỷ lệ MACCE 30 ngày </a:t>
            </a:r>
            <a:r>
              <a:rPr lang="en-US" sz="1800">
                <a:effectLst/>
                <a:latin typeface="Times New Roman" panose="02020603050405020304" pitchFamily="18" charset="0"/>
                <a:ea typeface="Times New Roman" panose="02020603050405020304" pitchFamily="18" charset="0"/>
              </a:rPr>
              <a:t>trên nhóm bệnh nhân</a:t>
            </a:r>
            <a:r>
              <a:rPr lang="vi-VN" sz="1800">
                <a:effectLst/>
                <a:latin typeface="Times New Roman" panose="02020603050405020304" pitchFamily="18" charset="0"/>
                <a:ea typeface="Times New Roman" panose="02020603050405020304" pitchFamily="18" charset="0"/>
              </a:rPr>
              <a:t> PCI </a:t>
            </a:r>
            <a:r>
              <a:rPr lang="en-US" sz="1800">
                <a:effectLst/>
                <a:latin typeface="Times New Roman" panose="02020603050405020304" pitchFamily="18" charset="0"/>
                <a:ea typeface="Times New Roman" panose="02020603050405020304" pitchFamily="18" charset="0"/>
              </a:rPr>
              <a:t>thấp </a:t>
            </a:r>
            <a:r>
              <a:rPr lang="vi-VN" sz="1800">
                <a:effectLst/>
                <a:latin typeface="Times New Roman" panose="02020603050405020304" pitchFamily="18" charset="0"/>
                <a:ea typeface="Times New Roman" panose="02020603050405020304" pitchFamily="18" charset="0"/>
              </a:rPr>
              <a:t>(2,5%). Tuy nhiên, sau 5 năm, con số này tăng lên 28,9% </a:t>
            </a:r>
            <a:r>
              <a:rPr lang="vi-VN" sz="1800">
                <a:solidFill>
                  <a:srgbClr val="000000"/>
                </a:solidFill>
                <a:effectLst/>
                <a:latin typeface="Times New Roman" panose="02020603050405020304" pitchFamily="18" charset="0"/>
                <a:ea typeface="Times New Roman" panose="02020603050405020304" pitchFamily="18" charset="0"/>
              </a:rPr>
              <a:t>[10] </a:t>
            </a:r>
            <a:r>
              <a:rPr lang="vi-VN" sz="180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Kết quả mười năm của thử nghiệm PRECOMBAT đã </a:t>
            </a:r>
            <a:r>
              <a:rPr lang="en-US" sz="1800">
                <a:effectLst/>
                <a:latin typeface="Times New Roman" panose="02020603050405020304" pitchFamily="18" charset="0"/>
                <a:ea typeface="Times New Roman" panose="02020603050405020304" pitchFamily="18" charset="0"/>
              </a:rPr>
              <a:t>ghi nhận</a:t>
            </a:r>
            <a:r>
              <a:rPr lang="vi-VN" sz="1800">
                <a:effectLst/>
                <a:latin typeface="Times New Roman" panose="02020603050405020304" pitchFamily="18" charset="0"/>
                <a:ea typeface="Times New Roman" panose="02020603050405020304" pitchFamily="18" charset="0"/>
              </a:rPr>
              <a:t> tỷ lệ MACE và tử vong do mọi nguyên nhân ở nhóm PCI là 18,2% </a:t>
            </a:r>
            <a:r>
              <a:rPr lang="vi-VN" sz="1800">
                <a:solidFill>
                  <a:srgbClr val="000000"/>
                </a:solidFill>
                <a:effectLst/>
                <a:latin typeface="Times New Roman" panose="02020603050405020304" pitchFamily="18" charset="0"/>
                <a:ea typeface="Times New Roman" panose="02020603050405020304" pitchFamily="18" charset="0"/>
              </a:rPr>
              <a:t>[11] </a:t>
            </a:r>
            <a:endParaRPr lang="en-VN" sz="1800">
              <a:effectLst/>
              <a:latin typeface="Times New Roman" panose="02020603050405020304" pitchFamily="18" charset="0"/>
              <a:ea typeface="Times New Roman" panose="02020603050405020304" pitchFamily="18" charset="0"/>
            </a:endParaRPr>
          </a:p>
          <a:p>
            <a:endParaRPr lang="en-VN"/>
          </a:p>
        </p:txBody>
      </p:sp>
      <p:sp>
        <p:nvSpPr>
          <p:cNvPr id="4" name="Slide Number Placeholder 3"/>
          <p:cNvSpPr>
            <a:spLocks noGrp="1"/>
          </p:cNvSpPr>
          <p:nvPr>
            <p:ph type="sldNum" sz="quarter" idx="5"/>
          </p:nvPr>
        </p:nvSpPr>
        <p:spPr/>
        <p:txBody>
          <a:bodyPr/>
          <a:lstStyle/>
          <a:p>
            <a:fld id="{2F5647D8-53E5-5C48-9FD6-872B8F41049E}" type="slidenum">
              <a:t>23</a:t>
            </a:fld>
            <a:endParaRPr lang="en-VN"/>
          </a:p>
        </p:txBody>
      </p:sp>
    </p:spTree>
    <p:extLst>
      <p:ext uri="{BB962C8B-B14F-4D97-AF65-F5344CB8AC3E}">
        <p14:creationId xmlns:p14="http://schemas.microsoft.com/office/powerpoint/2010/main" val="25751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2F5647D8-53E5-5C48-9FD6-872B8F41049E}" type="slidenum">
              <a:t>24</a:t>
            </a:fld>
            <a:endParaRPr lang="en-VN"/>
          </a:p>
        </p:txBody>
      </p:sp>
    </p:spTree>
    <p:extLst>
      <p:ext uri="{BB962C8B-B14F-4D97-AF65-F5344CB8AC3E}">
        <p14:creationId xmlns:p14="http://schemas.microsoft.com/office/powerpoint/2010/main" val="2265647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9625" y="2217737"/>
            <a:ext cx="10782300" cy="2459037"/>
          </a:xfrm>
          <a:solidFill>
            <a:schemeClr val="bg1">
              <a:alpha val="50000"/>
            </a:schemeClr>
          </a:solidFill>
        </p:spPr>
        <p:txBody>
          <a:bodyPr anchor="t">
            <a:normAutofit/>
          </a:bodyPr>
          <a:lstStyle>
            <a:lvl1pPr algn="ctr">
              <a:defRPr sz="4800" baseline="0">
                <a:solidFill>
                  <a:schemeClr val="bg2">
                    <a:lumMod val="75000"/>
                  </a:schemeClr>
                </a:solidFill>
              </a:defRPr>
            </a:lvl1pPr>
          </a:lstStyle>
          <a:p>
            <a:r>
              <a:rPr lang="en-US"/>
              <a:t>TÊN BÀI THUYẾT TRÌNH</a:t>
            </a:r>
          </a:p>
        </p:txBody>
      </p:sp>
      <p:sp>
        <p:nvSpPr>
          <p:cNvPr id="3" name="Subtitle 2"/>
          <p:cNvSpPr>
            <a:spLocks noGrp="1"/>
          </p:cNvSpPr>
          <p:nvPr>
            <p:ph type="subTitle" idx="1" hasCustomPrompt="1"/>
          </p:nvPr>
        </p:nvSpPr>
        <p:spPr>
          <a:xfrm>
            <a:off x="3609975" y="5484812"/>
            <a:ext cx="4429125" cy="665162"/>
          </a:xfrm>
          <a:solidFill>
            <a:schemeClr val="bg1">
              <a:alpha val="69000"/>
            </a:schemeClr>
          </a:solidFill>
        </p:spPr>
        <p:txBody>
          <a:bodyPr anchor="ctr"/>
          <a:lstStyle>
            <a:lvl1pPr marL="0" indent="0" algn="ctr">
              <a:buNone/>
              <a:defRPr sz="2400" baseline="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NGƯỜI THUYẾT TRÌNH</a:t>
            </a:r>
          </a:p>
        </p:txBody>
      </p:sp>
      <p:sp>
        <p:nvSpPr>
          <p:cNvPr id="4" name="Date Placeholder 3"/>
          <p:cNvSpPr>
            <a:spLocks noGrp="1"/>
          </p:cNvSpPr>
          <p:nvPr>
            <p:ph type="dt" sz="half" idx="10"/>
          </p:nvPr>
        </p:nvSpPr>
        <p:spPr>
          <a:xfrm>
            <a:off x="9296400" y="6365875"/>
            <a:ext cx="2743200" cy="365125"/>
          </a:xfrm>
          <a:prstGeom prst="rect">
            <a:avLst/>
          </a:prstGeom>
        </p:spPr>
        <p:txBody>
          <a:bodyPr/>
          <a:lstStyle>
            <a:lvl1pPr algn="r">
              <a:defRPr>
                <a:solidFill>
                  <a:schemeClr val="bg2">
                    <a:lumMod val="25000"/>
                  </a:schemeClr>
                </a:solidFill>
              </a:defRPr>
            </a:lvl1pPr>
          </a:lstStyle>
          <a:p>
            <a:fld id="{2CCD24A2-486D-4DD0-87B4-23AFEE325034}" type="datetimeFigureOut">
              <a:rPr lang="en-US" smtClean="0"/>
              <a:pPr/>
              <a:t>18/10/2023</a:t>
            </a:fld>
            <a:endParaRPr lang="en-US"/>
          </a:p>
        </p:txBody>
      </p:sp>
    </p:spTree>
    <p:extLst>
      <p:ext uri="{BB962C8B-B14F-4D97-AF65-F5344CB8AC3E}">
        <p14:creationId xmlns:p14="http://schemas.microsoft.com/office/powerpoint/2010/main" val="44708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256792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136365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TÊN MỤC LỚN NỘI DUNG</a:t>
            </a:r>
          </a:p>
        </p:txBody>
      </p:sp>
      <p:sp>
        <p:nvSpPr>
          <p:cNvPr id="3" name="Content Placeholder 2"/>
          <p:cNvSpPr>
            <a:spLocks noGrp="1"/>
          </p:cNvSpPr>
          <p:nvPr>
            <p:ph idx="1" hasCustomPrompt="1"/>
          </p:nvPr>
        </p:nvSpPr>
        <p:spPr/>
        <p:txBody>
          <a:bodyPr/>
          <a:lstStyle>
            <a:lvl1pPr>
              <a:defRPr baseline="0"/>
            </a:lvl1pPr>
          </a:lstStyle>
          <a:p>
            <a:pPr lvl="0"/>
            <a:r>
              <a:rPr lang="en-US"/>
              <a:t>CHI TIẾT NỘI DUNG</a:t>
            </a:r>
          </a:p>
        </p:txBody>
      </p:sp>
    </p:spTree>
    <p:extLst>
      <p:ext uri="{BB962C8B-B14F-4D97-AF65-F5344CB8AC3E}">
        <p14:creationId xmlns:p14="http://schemas.microsoft.com/office/powerpoint/2010/main" val="34933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118335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257878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398517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284079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164488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344416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CCD24A2-486D-4DD0-87B4-23AFEE325034}" type="datetimeFigureOut">
              <a:rPr lang="en-US" smtClean="0"/>
              <a:pPr/>
              <a:t>18/10/2023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6E0D44-566D-4BA4-815A-D01FB43451C8}" type="slidenum">
              <a:rPr lang="en-US" smtClean="0"/>
              <a:pPr/>
              <a:t>‹#›</a:t>
            </a:fld>
            <a:endParaRPr lang="en-US"/>
          </a:p>
        </p:txBody>
      </p:sp>
    </p:spTree>
    <p:extLst>
      <p:ext uri="{BB962C8B-B14F-4D97-AF65-F5344CB8AC3E}">
        <p14:creationId xmlns:p14="http://schemas.microsoft.com/office/powerpoint/2010/main" val="381290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4151"/>
            <a:ext cx="10210800" cy="806450"/>
          </a:xfrm>
          <a:prstGeom prst="rect">
            <a:avLst/>
          </a:prstGeom>
        </p:spPr>
        <p:txBody>
          <a:bodyPr vert="horz" lIns="91440" tIns="45720" rIns="91440" bIns="45720" rtlCol="0" anchor="ctr">
            <a:normAutofit/>
          </a:bodyPr>
          <a:lstStyle/>
          <a:p>
            <a:r>
              <a:rPr lang="en-US"/>
              <a:t>TÊN TIÊU ĐỀ NỘI DUNG</a:t>
            </a:r>
          </a:p>
        </p:txBody>
      </p:sp>
      <p:sp>
        <p:nvSpPr>
          <p:cNvPr id="3" name="Text Placeholder 2"/>
          <p:cNvSpPr>
            <a:spLocks noGrp="1"/>
          </p:cNvSpPr>
          <p:nvPr>
            <p:ph type="body" idx="1"/>
          </p:nvPr>
        </p:nvSpPr>
        <p:spPr>
          <a:xfrm>
            <a:off x="457199" y="1244600"/>
            <a:ext cx="11229975" cy="49085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5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baseline="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133600"/>
            <a:ext cx="11353800" cy="2308324"/>
          </a:xfrm>
          <a:prstGeom prst="rect">
            <a:avLst/>
          </a:prstGeom>
        </p:spPr>
        <p:txBody>
          <a:bodyPr wrap="square">
            <a:spAutoFit/>
          </a:bodyPr>
          <a:lstStyle/>
          <a:p>
            <a:pPr algn="ctr">
              <a:defRPr/>
            </a:pPr>
            <a:r>
              <a:rPr lang="vi-VN" altLang="en-US" sz="3600" b="1"/>
              <a:t>NGHIÊN CỨU KẾT QUẢ VÀ MỘT SỐ YẾU TỐ ẢNH HƯỞNG CỦA PHƯƠNG PHÁP ĐẶT STENT TRONG ĐIỀU TRỊ TỔN THƯƠNG THÂN CHUNG ĐỘNG MẠCH VÀNH TRÁI TẠI BV NGUYỄN TRI PHƯƠNG</a:t>
            </a:r>
            <a:r>
              <a:rPr lang="en-US" altLang="en-US" sz="3600" b="1"/>
              <a:t> </a:t>
            </a:r>
            <a:endParaRPr lang="x-none" sz="3600"/>
          </a:p>
        </p:txBody>
      </p:sp>
      <p:sp>
        <p:nvSpPr>
          <p:cNvPr id="7" name="Title 1"/>
          <p:cNvSpPr txBox="1">
            <a:spLocks/>
          </p:cNvSpPr>
          <p:nvPr/>
        </p:nvSpPr>
        <p:spPr>
          <a:xfrm>
            <a:off x="3048000" y="4648200"/>
            <a:ext cx="5972174" cy="1752600"/>
          </a:xfrm>
          <a:prstGeom prst="rect">
            <a:avLst/>
          </a:prstGeom>
          <a:solidFill>
            <a:schemeClr val="bg1">
              <a:alpha val="69000"/>
            </a:schemeClr>
          </a:solidFill>
        </p:spPr>
        <p:txBody>
          <a:bodyPr vert="horz" lIns="91440" tIns="45720" rIns="91440" bIns="45720" rtlCol="0" anchor="ctr">
            <a:noAutofit/>
          </a:bodyPr>
          <a:lstStyle/>
          <a:p>
            <a:pPr algn="ctr">
              <a:spcBef>
                <a:spcPct val="0"/>
              </a:spcBef>
              <a:buFontTx/>
              <a:buNone/>
            </a:pPr>
            <a:r>
              <a:rPr lang="en-US" altLang="en-US" sz="3200" b="1" dirty="0">
                <a:cs typeface="Arial" panose="020B0604020202020204" pitchFamily="34" charset="0"/>
              </a:rPr>
              <a:t>TS. BS. Lê Cao </a:t>
            </a:r>
            <a:r>
              <a:rPr lang="en-US" altLang="en-US" sz="3200" b="1" dirty="0" err="1">
                <a:cs typeface="Arial" panose="020B0604020202020204" pitchFamily="34" charset="0"/>
              </a:rPr>
              <a:t>Phương</a:t>
            </a:r>
            <a:r>
              <a:rPr lang="en-US" altLang="en-US" sz="3200" b="1" dirty="0">
                <a:cs typeface="Arial" panose="020B0604020202020204" pitchFamily="34" charset="0"/>
              </a:rPr>
              <a:t> </a:t>
            </a:r>
            <a:r>
              <a:rPr lang="en-US" altLang="en-US" sz="3200" b="1" dirty="0" err="1" smtClean="0">
                <a:cs typeface="Arial" panose="020B0604020202020204" pitchFamily="34" charset="0"/>
              </a:rPr>
              <a:t>Duy</a:t>
            </a:r>
            <a:endParaRPr lang="en-US" altLang="en-US" sz="3200" b="1"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723345"/>
            <a:ext cx="10515600" cy="622301"/>
          </a:xfrm>
        </p:spPr>
        <p:txBody>
          <a:bodyPr vert="horz" lIns="91440" tIns="45720" rIns="91440" bIns="45720" rtlCol="0">
            <a:noAutofit/>
          </a:bodyPr>
          <a:lstStyle/>
          <a:p>
            <a:pPr marL="0" marR="64008" indent="0">
              <a:lnSpc>
                <a:spcPct val="100000"/>
              </a:lnSpc>
              <a:spcBef>
                <a:spcPts val="400"/>
              </a:spcBef>
              <a:buClr>
                <a:srgbClr val="2DA2BF"/>
              </a:buClr>
              <a:buSzPct val="68000"/>
              <a:buNone/>
            </a:pPr>
            <a:r>
              <a:rPr lang="en-US" b="1" dirty="0">
                <a:solidFill>
                  <a:prstClr val="black"/>
                </a:solidFill>
                <a:latin typeface="Times New Roman" panose="02020603050405020304" pitchFamily="18" charset="0"/>
                <a:cs typeface="Times New Roman" panose="02020603050405020304" pitchFamily="18" charset="0"/>
              </a:rPr>
              <a:t>3.9. CÔNG CỤ</a:t>
            </a:r>
          </a:p>
          <a:p>
            <a:pPr marR="64008">
              <a:buClr>
                <a:srgbClr val="2DA2BF"/>
              </a:buClr>
              <a:buSzPct val="68000"/>
              <a:buFontTx/>
              <a:buChar char="-"/>
            </a:pPr>
            <a:r>
              <a:rPr lang="en-US" sz="2400" dirty="0" err="1">
                <a:solidFill>
                  <a:schemeClr val="tx1"/>
                </a:solidFill>
              </a:rPr>
              <a:t>Tất</a:t>
            </a:r>
            <a:r>
              <a:rPr lang="en-US" sz="2400" dirty="0">
                <a:solidFill>
                  <a:schemeClr val="tx1"/>
                </a:solidFill>
              </a:rPr>
              <a:t> </a:t>
            </a:r>
            <a:r>
              <a:rPr lang="en-US" sz="2400" dirty="0" err="1">
                <a:solidFill>
                  <a:schemeClr val="tx1"/>
                </a:solidFill>
              </a:rPr>
              <a:t>cả</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nghiên</a:t>
            </a:r>
            <a:r>
              <a:rPr lang="en-US" sz="2400" dirty="0">
                <a:solidFill>
                  <a:schemeClr val="tx1"/>
                </a:solidFill>
              </a:rPr>
              <a:t> </a:t>
            </a:r>
            <a:r>
              <a:rPr lang="en-US" sz="2400" dirty="0" err="1">
                <a:solidFill>
                  <a:schemeClr val="tx1"/>
                </a:solidFill>
              </a:rPr>
              <a:t>cứu</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xử</a:t>
            </a:r>
            <a:r>
              <a:rPr lang="en-US" sz="2400" dirty="0">
                <a:solidFill>
                  <a:schemeClr val="tx1"/>
                </a:solidFill>
              </a:rPr>
              <a:t> </a:t>
            </a:r>
            <a:r>
              <a:rPr lang="en-US" sz="2400" dirty="0" err="1">
                <a:solidFill>
                  <a:schemeClr val="tx1"/>
                </a:solidFill>
              </a:rPr>
              <a:t>lý</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phần</a:t>
            </a:r>
            <a:r>
              <a:rPr lang="en-US" sz="2400" dirty="0">
                <a:solidFill>
                  <a:schemeClr val="tx1"/>
                </a:solidFill>
              </a:rPr>
              <a:t> </a:t>
            </a:r>
            <a:r>
              <a:rPr lang="en-US" sz="2400" dirty="0" err="1">
                <a:solidFill>
                  <a:schemeClr val="tx1"/>
                </a:solidFill>
              </a:rPr>
              <a:t>mềm</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y </a:t>
            </a:r>
            <a:r>
              <a:rPr lang="en-US" sz="2400" dirty="0" err="1">
                <a:solidFill>
                  <a:schemeClr val="tx1"/>
                </a:solidFill>
              </a:rPr>
              <a:t>học</a:t>
            </a:r>
            <a:r>
              <a:rPr lang="en-US" sz="2400" dirty="0">
                <a:solidFill>
                  <a:schemeClr val="tx1"/>
                </a:solidFill>
              </a:rPr>
              <a:t> Stata 13.0</a:t>
            </a:r>
          </a:p>
          <a:p>
            <a:pPr marR="64008">
              <a:buClr>
                <a:srgbClr val="2DA2BF"/>
              </a:buClr>
              <a:buSzPct val="68000"/>
              <a:buFontTx/>
              <a:buChar char="-"/>
            </a:pPr>
            <a:r>
              <a:rPr lang="en-US" sz="2400" dirty="0" err="1">
                <a:solidFill>
                  <a:schemeClr val="tx1"/>
                </a:solidFill>
              </a:rPr>
              <a:t>Các</a:t>
            </a:r>
            <a:r>
              <a:rPr lang="en-US" sz="2400" dirty="0">
                <a:solidFill>
                  <a:schemeClr val="tx1"/>
                </a:solidFill>
              </a:rPr>
              <a:t> </a:t>
            </a:r>
            <a:r>
              <a:rPr lang="en-US" sz="2400" dirty="0" err="1">
                <a:solidFill>
                  <a:schemeClr val="tx1"/>
                </a:solidFill>
              </a:rPr>
              <a:t>biến</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lượng</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phân</a:t>
            </a:r>
            <a:r>
              <a:rPr lang="en-US" sz="2400" dirty="0">
                <a:solidFill>
                  <a:schemeClr val="tx1"/>
                </a:solidFill>
              </a:rPr>
              <a:t> </a:t>
            </a:r>
            <a:r>
              <a:rPr lang="en-US" sz="2400" dirty="0" err="1">
                <a:solidFill>
                  <a:schemeClr val="tx1"/>
                </a:solidFill>
              </a:rPr>
              <a:t>phối</a:t>
            </a:r>
            <a:r>
              <a:rPr lang="en-US" sz="2400" dirty="0">
                <a:solidFill>
                  <a:schemeClr val="tx1"/>
                </a:solidFill>
              </a:rPr>
              <a:t> </a:t>
            </a:r>
            <a:r>
              <a:rPr lang="en-US" sz="2400" dirty="0" err="1">
                <a:solidFill>
                  <a:schemeClr val="tx1"/>
                </a:solidFill>
              </a:rPr>
              <a:t>bình</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bày</a:t>
            </a:r>
            <a:r>
              <a:rPr lang="en-US" sz="2400" dirty="0">
                <a:solidFill>
                  <a:schemeClr val="tx1"/>
                </a:solidFill>
              </a:rPr>
              <a:t> </a:t>
            </a:r>
            <a:r>
              <a:rPr lang="en-US" sz="2400" dirty="0" err="1">
                <a:solidFill>
                  <a:schemeClr val="tx1"/>
                </a:solidFill>
              </a:rPr>
              <a:t>dưới</a:t>
            </a:r>
            <a:r>
              <a:rPr lang="en-US" sz="2400" dirty="0">
                <a:solidFill>
                  <a:schemeClr val="tx1"/>
                </a:solidFill>
              </a:rPr>
              <a:t> </a:t>
            </a:r>
            <a:r>
              <a:rPr lang="en-US" sz="2400" dirty="0" err="1">
                <a:solidFill>
                  <a:schemeClr val="tx1"/>
                </a:solidFill>
              </a:rPr>
              <a:t>dạng</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trị</a:t>
            </a:r>
            <a:r>
              <a:rPr lang="en-US" sz="2400" dirty="0">
                <a:solidFill>
                  <a:schemeClr val="tx1"/>
                </a:solidFill>
              </a:rPr>
              <a:t> </a:t>
            </a:r>
            <a:r>
              <a:rPr lang="en-US" sz="2400" dirty="0" err="1">
                <a:solidFill>
                  <a:schemeClr val="tx1"/>
                </a:solidFill>
              </a:rPr>
              <a:t>trung</a:t>
            </a:r>
            <a:r>
              <a:rPr lang="en-US" sz="2400" dirty="0">
                <a:solidFill>
                  <a:schemeClr val="tx1"/>
                </a:solidFill>
              </a:rPr>
              <a:t> </a:t>
            </a:r>
            <a:r>
              <a:rPr lang="en-US" sz="2400" dirty="0" err="1">
                <a:solidFill>
                  <a:schemeClr val="tx1"/>
                </a:solidFill>
              </a:rPr>
              <a:t>bình</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độ</a:t>
            </a:r>
            <a:r>
              <a:rPr lang="en-US" sz="2400" dirty="0">
                <a:solidFill>
                  <a:schemeClr val="tx1"/>
                </a:solidFill>
              </a:rPr>
              <a:t> </a:t>
            </a:r>
            <a:r>
              <a:rPr lang="en-US" sz="2400" dirty="0" err="1">
                <a:solidFill>
                  <a:schemeClr val="tx1"/>
                </a:solidFill>
              </a:rPr>
              <a:t>lệch</a:t>
            </a:r>
            <a:r>
              <a:rPr lang="en-US" sz="2400" dirty="0">
                <a:solidFill>
                  <a:schemeClr val="tx1"/>
                </a:solidFill>
              </a:rPr>
              <a:t> </a:t>
            </a:r>
            <a:r>
              <a:rPr lang="en-US" sz="2400" dirty="0" err="1">
                <a:solidFill>
                  <a:schemeClr val="tx1"/>
                </a:solidFill>
              </a:rPr>
              <a:t>chuẩn</a:t>
            </a:r>
            <a:endParaRPr lang="en-US" sz="2400" dirty="0">
              <a:solidFill>
                <a:schemeClr val="tx1"/>
              </a:solidFill>
            </a:endParaRPr>
          </a:p>
          <a:p>
            <a:pPr marR="64008">
              <a:buClr>
                <a:srgbClr val="2DA2BF"/>
              </a:buClr>
              <a:buSzPct val="68000"/>
              <a:buFontTx/>
              <a:buChar char="-"/>
            </a:pPr>
            <a:r>
              <a:rPr lang="en-US" sz="2400" dirty="0" err="1">
                <a:solidFill>
                  <a:schemeClr val="tx1"/>
                </a:solidFill>
              </a:rPr>
              <a:t>Kiểm</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khác</a:t>
            </a:r>
            <a:r>
              <a:rPr lang="en-US" sz="2400" dirty="0">
                <a:solidFill>
                  <a:schemeClr val="tx1"/>
                </a:solidFill>
              </a:rPr>
              <a:t> </a:t>
            </a:r>
            <a:r>
              <a:rPr lang="en-US" sz="2400" dirty="0" err="1">
                <a:solidFill>
                  <a:schemeClr val="tx1"/>
                </a:solidFill>
              </a:rPr>
              <a:t>biệt</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biến</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lượng</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phân</a:t>
            </a:r>
            <a:r>
              <a:rPr lang="en-US" sz="2400" dirty="0">
                <a:solidFill>
                  <a:schemeClr val="tx1"/>
                </a:solidFill>
              </a:rPr>
              <a:t> </a:t>
            </a:r>
            <a:r>
              <a:rPr lang="en-US" sz="2400" dirty="0" err="1">
                <a:solidFill>
                  <a:schemeClr val="tx1"/>
                </a:solidFill>
              </a:rPr>
              <a:t>phối</a:t>
            </a:r>
            <a:r>
              <a:rPr lang="en-US" sz="2400" dirty="0">
                <a:solidFill>
                  <a:schemeClr val="tx1"/>
                </a:solidFill>
              </a:rPr>
              <a:t> </a:t>
            </a:r>
            <a:r>
              <a:rPr lang="en-US" sz="2400" dirty="0" err="1">
                <a:solidFill>
                  <a:schemeClr val="tx1"/>
                </a:solidFill>
              </a:rPr>
              <a:t>bình</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của</a:t>
            </a:r>
            <a:r>
              <a:rPr lang="en-US" sz="2400" dirty="0">
                <a:solidFill>
                  <a:schemeClr val="tx1"/>
                </a:solidFill>
              </a:rPr>
              <a:t> 2 </a:t>
            </a:r>
            <a:r>
              <a:rPr lang="en-US" sz="2400" dirty="0" err="1">
                <a:solidFill>
                  <a:schemeClr val="tx1"/>
                </a:solidFill>
              </a:rPr>
              <a:t>nhóm</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bằng</a:t>
            </a:r>
            <a:r>
              <a:rPr lang="en-US" sz="2400" dirty="0">
                <a:solidFill>
                  <a:schemeClr val="tx1"/>
                </a:solidFill>
              </a:rPr>
              <a:t> </a:t>
            </a:r>
            <a:r>
              <a:rPr lang="en-US" sz="2400" dirty="0" err="1">
                <a:solidFill>
                  <a:schemeClr val="tx1"/>
                </a:solidFill>
              </a:rPr>
              <a:t>phép</a:t>
            </a:r>
            <a:r>
              <a:rPr lang="en-US" sz="2400" dirty="0">
                <a:solidFill>
                  <a:schemeClr val="tx1"/>
                </a:solidFill>
              </a:rPr>
              <a:t> </a:t>
            </a:r>
            <a:r>
              <a:rPr lang="en-US" sz="2400" dirty="0" err="1">
                <a:solidFill>
                  <a:schemeClr val="tx1"/>
                </a:solidFill>
              </a:rPr>
              <a:t>kiểm</a:t>
            </a:r>
            <a:r>
              <a:rPr lang="en-US" sz="2400" dirty="0">
                <a:solidFill>
                  <a:schemeClr val="tx1"/>
                </a:solidFill>
              </a:rPr>
              <a:t> t-test</a:t>
            </a:r>
          </a:p>
          <a:p>
            <a:pPr marR="64008">
              <a:buClr>
                <a:srgbClr val="2DA2BF"/>
              </a:buClr>
              <a:buSzPct val="68000"/>
              <a:buFontTx/>
              <a:buChar char="-"/>
            </a:pPr>
            <a:r>
              <a:rPr lang="en-US" sz="2400" dirty="0" err="1">
                <a:solidFill>
                  <a:schemeClr val="tx1"/>
                </a:solidFill>
              </a:rPr>
              <a:t>Biến</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bày</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tần</a:t>
            </a:r>
            <a:r>
              <a:rPr lang="en-US" sz="2400" dirty="0">
                <a:solidFill>
                  <a:schemeClr val="tx1"/>
                </a:solidFill>
              </a:rPr>
              <a:t> </a:t>
            </a:r>
            <a:r>
              <a:rPr lang="en-US" sz="2400" dirty="0" err="1">
                <a:solidFill>
                  <a:schemeClr val="tx1"/>
                </a:solidFill>
              </a:rPr>
              <a:t>suất</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tỉ</a:t>
            </a:r>
            <a:r>
              <a:rPr lang="en-US" sz="2400" dirty="0">
                <a:solidFill>
                  <a:schemeClr val="tx1"/>
                </a:solidFill>
              </a:rPr>
              <a:t> </a:t>
            </a:r>
            <a:r>
              <a:rPr lang="en-US" sz="2400" dirty="0" err="1">
                <a:solidFill>
                  <a:schemeClr val="tx1"/>
                </a:solidFill>
              </a:rPr>
              <a:t>lệ</a:t>
            </a:r>
            <a:r>
              <a:rPr lang="en-US" sz="2400" dirty="0">
                <a:solidFill>
                  <a:schemeClr val="tx1"/>
                </a:solidFill>
              </a:rPr>
              <a:t> </a:t>
            </a:r>
            <a:r>
              <a:rPr lang="en-US" sz="2400" dirty="0" err="1">
                <a:solidFill>
                  <a:schemeClr val="tx1"/>
                </a:solidFill>
              </a:rPr>
              <a:t>phần</a:t>
            </a:r>
            <a:r>
              <a:rPr lang="en-US" sz="2400" dirty="0">
                <a:solidFill>
                  <a:schemeClr val="tx1"/>
                </a:solidFill>
              </a:rPr>
              <a:t> </a:t>
            </a:r>
            <a:r>
              <a:rPr lang="en-US" sz="2400" dirty="0" err="1">
                <a:solidFill>
                  <a:schemeClr val="tx1"/>
                </a:solidFill>
              </a:rPr>
              <a:t>trăm</a:t>
            </a:r>
            <a:r>
              <a:rPr lang="en-US" sz="2400" dirty="0">
                <a:solidFill>
                  <a:schemeClr val="tx1"/>
                </a:solidFill>
              </a:rPr>
              <a:t>. So </a:t>
            </a:r>
            <a:r>
              <a:rPr lang="en-US" sz="2400" dirty="0" err="1">
                <a:solidFill>
                  <a:schemeClr val="tx1"/>
                </a:solidFill>
              </a:rPr>
              <a:t>sánh</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khác</a:t>
            </a:r>
            <a:r>
              <a:rPr lang="en-US" sz="2400" dirty="0">
                <a:solidFill>
                  <a:schemeClr val="tx1"/>
                </a:solidFill>
              </a:rPr>
              <a:t> </a:t>
            </a:r>
            <a:r>
              <a:rPr lang="en-US" sz="2400" dirty="0" err="1">
                <a:solidFill>
                  <a:schemeClr val="tx1"/>
                </a:solidFill>
              </a:rPr>
              <a:t>biệt</a:t>
            </a:r>
            <a:r>
              <a:rPr lang="en-US" sz="2400" dirty="0">
                <a:solidFill>
                  <a:schemeClr val="tx1"/>
                </a:solidFill>
              </a:rPr>
              <a:t> </a:t>
            </a:r>
            <a:r>
              <a:rPr lang="en-US" sz="2400" dirty="0" err="1">
                <a:solidFill>
                  <a:schemeClr val="tx1"/>
                </a:solidFill>
              </a:rPr>
              <a:t>giữa</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tỉ</a:t>
            </a:r>
            <a:r>
              <a:rPr lang="en-US" sz="2400" dirty="0">
                <a:solidFill>
                  <a:schemeClr val="tx1"/>
                </a:solidFill>
              </a:rPr>
              <a:t> </a:t>
            </a:r>
            <a:r>
              <a:rPr lang="en-US" sz="2400" dirty="0" err="1">
                <a:solidFill>
                  <a:schemeClr val="tx1"/>
                </a:solidFill>
              </a:rPr>
              <a:t>lệ</a:t>
            </a:r>
            <a:r>
              <a:rPr lang="en-US" sz="2400" dirty="0">
                <a:solidFill>
                  <a:schemeClr val="tx1"/>
                </a:solidFill>
              </a:rPr>
              <a:t> </a:t>
            </a:r>
            <a:r>
              <a:rPr lang="en-US" sz="2400" dirty="0" err="1">
                <a:solidFill>
                  <a:schemeClr val="tx1"/>
                </a:solidFill>
              </a:rPr>
              <a:t>bằng</a:t>
            </a:r>
            <a:r>
              <a:rPr lang="en-US" sz="2400" dirty="0">
                <a:solidFill>
                  <a:schemeClr val="tx1"/>
                </a:solidFill>
              </a:rPr>
              <a:t> </a:t>
            </a:r>
            <a:r>
              <a:rPr lang="en-US" sz="2400" dirty="0" err="1">
                <a:solidFill>
                  <a:schemeClr val="tx1"/>
                </a:solidFill>
              </a:rPr>
              <a:t>phép</a:t>
            </a:r>
            <a:r>
              <a:rPr lang="en-US" sz="2400" dirty="0">
                <a:solidFill>
                  <a:schemeClr val="tx1"/>
                </a:solidFill>
              </a:rPr>
              <a:t> </a:t>
            </a:r>
            <a:r>
              <a:rPr lang="en-US" sz="2400" dirty="0" err="1">
                <a:solidFill>
                  <a:schemeClr val="tx1"/>
                </a:solidFill>
              </a:rPr>
              <a:t>kiểm</a:t>
            </a:r>
            <a:r>
              <a:rPr lang="en-US" sz="2400" dirty="0">
                <a:solidFill>
                  <a:schemeClr val="tx1"/>
                </a:solidFill>
              </a:rPr>
              <a:t> chi </a:t>
            </a:r>
            <a:r>
              <a:rPr lang="en-US" sz="2400" dirty="0" err="1">
                <a:solidFill>
                  <a:schemeClr val="tx1"/>
                </a:solidFill>
              </a:rPr>
              <a:t>bình</a:t>
            </a:r>
            <a:r>
              <a:rPr lang="en-US" sz="2400" dirty="0">
                <a:solidFill>
                  <a:schemeClr val="tx1"/>
                </a:solidFill>
              </a:rPr>
              <a:t> </a:t>
            </a:r>
            <a:r>
              <a:rPr lang="en-US" sz="2400" dirty="0" err="1">
                <a:solidFill>
                  <a:schemeClr val="tx1"/>
                </a:solidFill>
              </a:rPr>
              <a:t>phương</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hiệu</a:t>
            </a:r>
            <a:r>
              <a:rPr lang="en-US" sz="2400" dirty="0">
                <a:solidFill>
                  <a:schemeClr val="tx1"/>
                </a:solidFill>
              </a:rPr>
              <a:t> </a:t>
            </a:r>
            <a:r>
              <a:rPr lang="en-US" sz="2400" dirty="0" err="1">
                <a:solidFill>
                  <a:schemeClr val="tx1"/>
                </a:solidFill>
              </a:rPr>
              <a:t>chỉnh</a:t>
            </a:r>
            <a:r>
              <a:rPr lang="en-US" sz="2400" dirty="0">
                <a:solidFill>
                  <a:schemeClr val="tx1"/>
                </a:solidFill>
              </a:rPr>
              <a:t> exact Fisher). </a:t>
            </a:r>
            <a:r>
              <a:rPr lang="en-US" sz="2400" dirty="0" err="1">
                <a:solidFill>
                  <a:schemeClr val="tx1"/>
                </a:solidFill>
              </a:rPr>
              <a:t>Giá</a:t>
            </a:r>
            <a:r>
              <a:rPr lang="en-US" sz="2400" dirty="0">
                <a:solidFill>
                  <a:schemeClr val="tx1"/>
                </a:solidFill>
              </a:rPr>
              <a:t> </a:t>
            </a:r>
            <a:r>
              <a:rPr lang="en-US" sz="2400" dirty="0" err="1">
                <a:solidFill>
                  <a:schemeClr val="tx1"/>
                </a:solidFill>
              </a:rPr>
              <a:t>trị</a:t>
            </a:r>
            <a:r>
              <a:rPr lang="en-US" sz="2400" dirty="0">
                <a:solidFill>
                  <a:schemeClr val="tx1"/>
                </a:solidFill>
              </a:rPr>
              <a:t> P &lt; 0,05 </a:t>
            </a:r>
            <a:r>
              <a:rPr lang="en-US" sz="2400" dirty="0" err="1">
                <a:solidFill>
                  <a:schemeClr val="tx1"/>
                </a:solidFill>
              </a:rPr>
              <a:t>được</a:t>
            </a:r>
            <a:r>
              <a:rPr lang="en-US" sz="2400" dirty="0">
                <a:solidFill>
                  <a:schemeClr val="tx1"/>
                </a:solidFill>
              </a:rPr>
              <a:t> </a:t>
            </a:r>
            <a:r>
              <a:rPr lang="en-US" sz="2400" dirty="0" err="1">
                <a:solidFill>
                  <a:schemeClr val="tx1"/>
                </a:solidFill>
              </a:rPr>
              <a:t>xem</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có</a:t>
            </a:r>
            <a:r>
              <a:rPr lang="en-US" sz="2400" dirty="0">
                <a:solidFill>
                  <a:schemeClr val="tx1"/>
                </a:solidFill>
              </a:rPr>
              <a:t> ý </a:t>
            </a:r>
            <a:r>
              <a:rPr lang="en-US" sz="2400" dirty="0" err="1">
                <a:solidFill>
                  <a:schemeClr val="tx1"/>
                </a:solidFill>
              </a:rPr>
              <a:t>nghĩa</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endParaRPr lang="en-US" sz="2400" dirty="0">
              <a:solidFill>
                <a:schemeClr val="tx1"/>
              </a:solidFill>
            </a:endParaRPr>
          </a:p>
          <a:p>
            <a:pPr marL="0" marR="64008" indent="0">
              <a:lnSpc>
                <a:spcPct val="100000"/>
              </a:lnSpc>
              <a:spcBef>
                <a:spcPts val="400"/>
              </a:spcBef>
              <a:buClr>
                <a:srgbClr val="2DA2BF"/>
              </a:buClr>
              <a:buSzPct val="68000"/>
              <a:buNone/>
            </a:pPr>
            <a:endParaRPr lang="en-US" b="1" dirty="0">
              <a:solidFill>
                <a:prstClr val="black"/>
              </a:solidFill>
              <a:latin typeface="Times New Roman" panose="02020603050405020304" pitchFamily="18" charset="0"/>
              <a:cs typeface="Times New Roman" panose="02020603050405020304" pitchFamily="18" charset="0"/>
            </a:endParaRPr>
          </a:p>
          <a:p>
            <a:pPr marL="0" marR="64008" indent="0">
              <a:lnSpc>
                <a:spcPct val="100000"/>
              </a:lnSpc>
              <a:spcBef>
                <a:spcPts val="400"/>
              </a:spcBef>
              <a:buClr>
                <a:srgbClr val="2DA2BF"/>
              </a:buClr>
              <a:buSzPct val="68000"/>
              <a:buNone/>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2476500" y="365125"/>
            <a:ext cx="8877300" cy="1325563"/>
          </a:xfrm>
        </p:spPr>
        <p:txBody>
          <a:bodyPr>
            <a:noAutofit/>
          </a:bodyPr>
          <a:lstStyle/>
          <a:p>
            <a:pPr algn="ctr"/>
            <a:r>
              <a:rPr lang="en-US" sz="4800" b="1" dirty="0">
                <a:latin typeface="Times New Roman" panose="02020603050405020304" pitchFamily="18" charset="0"/>
                <a:cs typeface="Times New Roman" panose="02020603050405020304" pitchFamily="18" charset="0"/>
              </a:rPr>
              <a:t>ĐỐI TƯỢNG VÀ PHƯƠNG PHÁP NGHIÊN CỨU</a:t>
            </a:r>
          </a:p>
        </p:txBody>
      </p:sp>
      <p:sp>
        <p:nvSpPr>
          <p:cNvPr id="7" name="Regular Pentagon 6"/>
          <p:cNvSpPr/>
          <p:nvPr/>
        </p:nvSpPr>
        <p:spPr>
          <a:xfrm>
            <a:off x="2286000" y="228600"/>
            <a:ext cx="685800" cy="762000"/>
          </a:xfrm>
          <a:prstGeom prst="pentagon">
            <a:avLst/>
          </a:prstGeom>
          <a:ln w="38100">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a:t>4</a:t>
            </a:r>
          </a:p>
        </p:txBody>
      </p:sp>
    </p:spTree>
    <p:extLst>
      <p:ext uri="{BB962C8B-B14F-4D97-AF65-F5344CB8AC3E}">
        <p14:creationId xmlns:p14="http://schemas.microsoft.com/office/powerpoint/2010/main" val="263133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914400" y="1524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4.1. </a:t>
            </a:r>
            <a:r>
              <a:rPr lang="en-US" b="1" dirty="0" err="1">
                <a:solidFill>
                  <a:schemeClr val="tx1"/>
                </a:solidFill>
                <a:latin typeface="Times New Roman" panose="02020603050405020304" pitchFamily="18" charset="0"/>
                <a:cs typeface="Times New Roman" panose="02020603050405020304" pitchFamily="18" charset="0"/>
              </a:rPr>
              <a:t>Đặc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điểm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lâm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sàng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0951D4E6-D150-0361-839D-62971ADBDC36}"/>
              </a:ext>
            </a:extLst>
          </p:cNvPr>
          <p:cNvGraphicFramePr>
            <a:graphicFrameLocks noGrp="1"/>
          </p:cNvGraphicFramePr>
          <p:nvPr>
            <p:extLst>
              <p:ext uri="{D42A27DB-BD31-4B8C-83A1-F6EECF244321}">
                <p14:modId xmlns:p14="http://schemas.microsoft.com/office/powerpoint/2010/main" val="1194041119"/>
              </p:ext>
            </p:extLst>
          </p:nvPr>
        </p:nvGraphicFramePr>
        <p:xfrm>
          <a:off x="6172200" y="1397000"/>
          <a:ext cx="5562600" cy="4740725"/>
        </p:xfrm>
        <a:graphic>
          <a:graphicData uri="http://schemas.openxmlformats.org/drawingml/2006/table">
            <a:tbl>
              <a:tblPr firstRow="1" firstCol="1" bandRow="1">
                <a:tableStyleId>{5C22544A-7EE6-4342-B048-85BDC9FD1C3A}</a:tableStyleId>
              </a:tblPr>
              <a:tblGrid>
                <a:gridCol w="3161176">
                  <a:extLst>
                    <a:ext uri="{9D8B030D-6E8A-4147-A177-3AD203B41FA5}">
                      <a16:colId xmlns:a16="http://schemas.microsoft.com/office/drawing/2014/main" val="2856230345"/>
                    </a:ext>
                  </a:extLst>
                </a:gridCol>
                <a:gridCol w="2401424">
                  <a:extLst>
                    <a:ext uri="{9D8B030D-6E8A-4147-A177-3AD203B41FA5}">
                      <a16:colId xmlns:a16="http://schemas.microsoft.com/office/drawing/2014/main" val="993667051"/>
                    </a:ext>
                  </a:extLst>
                </a:gridCol>
              </a:tblGrid>
              <a:tr h="430975">
                <a:tc>
                  <a:txBody>
                    <a:bodyPr/>
                    <a:lstStyle/>
                    <a:p>
                      <a:pPr algn="ctr">
                        <a:lnSpc>
                          <a:spcPct val="100000"/>
                        </a:lnSpc>
                        <a:spcAft>
                          <a:spcPts val="1000"/>
                        </a:spcAft>
                      </a:pPr>
                      <a:r>
                        <a:rPr lang="en-US" sz="1800" kern="100">
                          <a:effectLst/>
                        </a:rPr>
                        <a:t>Đặc điểm bệnh nhân ban đầu</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a:effectLst/>
                        </a:rPr>
                        <a:t>N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9234503"/>
                  </a:ext>
                </a:extLst>
              </a:tr>
              <a:tr h="430975">
                <a:tc>
                  <a:txBody>
                    <a:bodyPr/>
                    <a:lstStyle/>
                    <a:p>
                      <a:pPr algn="just">
                        <a:lnSpc>
                          <a:spcPct val="100000"/>
                        </a:lnSpc>
                        <a:spcAft>
                          <a:spcPts val="1000"/>
                        </a:spcAft>
                      </a:pPr>
                      <a:r>
                        <a:rPr lang="en-US" sz="1800" kern="100" dirty="0" err="1">
                          <a:effectLst/>
                        </a:rPr>
                        <a:t>Tuổi</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tabLst>
                          <a:tab pos="831215" algn="ctr"/>
                        </a:tabLst>
                      </a:pPr>
                      <a:r>
                        <a:rPr lang="en-US" sz="1800" kern="100" dirty="0">
                          <a:solidFill>
                            <a:srgbClr val="FF0000"/>
                          </a:solidFill>
                          <a:effectLst/>
                        </a:rPr>
                        <a:t>66,7 ± 1,5</a:t>
                      </a:r>
                      <a:endParaRPr lang="en-VN"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5403181"/>
                  </a:ext>
                </a:extLst>
              </a:tr>
              <a:tr h="430975">
                <a:tc>
                  <a:txBody>
                    <a:bodyPr/>
                    <a:lstStyle/>
                    <a:p>
                      <a:pPr algn="just">
                        <a:lnSpc>
                          <a:spcPct val="100000"/>
                        </a:lnSpc>
                        <a:spcAft>
                          <a:spcPts val="1000"/>
                        </a:spcAft>
                      </a:pPr>
                      <a:r>
                        <a:rPr lang="en-US" sz="1800" kern="100">
                          <a:effectLst/>
                        </a:rPr>
                        <a:t>Giới tính, Nam</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a:effectLst/>
                        </a:rPr>
                        <a:t>72,9%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3384438"/>
                  </a:ext>
                </a:extLst>
              </a:tr>
              <a:tr h="430975">
                <a:tc gridSpan="2">
                  <a:txBody>
                    <a:bodyPr/>
                    <a:lstStyle/>
                    <a:p>
                      <a:pPr>
                        <a:lnSpc>
                          <a:spcPct val="100000"/>
                        </a:lnSpc>
                        <a:spcAft>
                          <a:spcPts val="1000"/>
                        </a:spcAft>
                      </a:pPr>
                      <a:r>
                        <a:rPr lang="en-US" sz="1800" kern="100">
                          <a:effectLst/>
                        </a:rPr>
                        <a:t>Các yếu tố nguy cơ</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extLst>
                  <a:ext uri="{0D108BD9-81ED-4DB2-BD59-A6C34878D82A}">
                    <a16:rowId xmlns:a16="http://schemas.microsoft.com/office/drawing/2014/main" val="405967321"/>
                  </a:ext>
                </a:extLst>
              </a:tr>
              <a:tr h="430975">
                <a:tc>
                  <a:txBody>
                    <a:bodyPr/>
                    <a:lstStyle/>
                    <a:p>
                      <a:pPr algn="just">
                        <a:lnSpc>
                          <a:spcPct val="100000"/>
                        </a:lnSpc>
                        <a:spcAft>
                          <a:spcPts val="1000"/>
                        </a:spcAft>
                      </a:pPr>
                      <a:r>
                        <a:rPr lang="en-US" sz="1800" kern="100">
                          <a:effectLst/>
                        </a:rPr>
                        <a:t>Hút thuốc</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a:effectLst/>
                        </a:rPr>
                        <a:t>59%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8157279"/>
                  </a:ext>
                </a:extLst>
              </a:tr>
              <a:tr h="430975">
                <a:tc>
                  <a:txBody>
                    <a:bodyPr/>
                    <a:lstStyle/>
                    <a:p>
                      <a:pPr algn="just">
                        <a:lnSpc>
                          <a:spcPct val="100000"/>
                        </a:lnSpc>
                        <a:spcAft>
                          <a:spcPts val="1000"/>
                        </a:spcAft>
                      </a:pPr>
                      <a:r>
                        <a:rPr lang="en-US" sz="1800" kern="100">
                          <a:effectLst/>
                        </a:rPr>
                        <a:t>Chỉ số khối cơ thể</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a:effectLst/>
                        </a:rPr>
                        <a:t>23,4 ± 0,4</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327362"/>
                  </a:ext>
                </a:extLst>
              </a:tr>
              <a:tr h="430975">
                <a:tc>
                  <a:txBody>
                    <a:bodyPr/>
                    <a:lstStyle/>
                    <a:p>
                      <a:pPr marL="109220" algn="just">
                        <a:lnSpc>
                          <a:spcPct val="100000"/>
                        </a:lnSpc>
                        <a:spcAft>
                          <a:spcPts val="1000"/>
                        </a:spcAft>
                      </a:pPr>
                      <a:r>
                        <a:rPr lang="en-US" sz="1800" kern="100">
                          <a:effectLst/>
                        </a:rPr>
                        <a:t>Béo phì</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a:effectLst/>
                        </a:rPr>
                        <a:t>18,6%</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8953642"/>
                  </a:ext>
                </a:extLst>
              </a:tr>
              <a:tr h="430975">
                <a:tc>
                  <a:txBody>
                    <a:bodyPr/>
                    <a:lstStyle/>
                    <a:p>
                      <a:pPr algn="just">
                        <a:lnSpc>
                          <a:spcPct val="100000"/>
                        </a:lnSpc>
                        <a:spcAft>
                          <a:spcPts val="1000"/>
                        </a:spcAft>
                      </a:pPr>
                      <a:r>
                        <a:rPr lang="en-US" sz="1800" kern="100">
                          <a:effectLst/>
                        </a:rPr>
                        <a:t>Tăng huyết áp</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dirty="0">
                          <a:solidFill>
                            <a:srgbClr val="FF0000"/>
                          </a:solidFill>
                          <a:effectLst/>
                        </a:rPr>
                        <a:t>69,5%</a:t>
                      </a:r>
                      <a:endParaRPr lang="en-VN"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31504"/>
                  </a:ext>
                </a:extLst>
              </a:tr>
              <a:tr h="430975">
                <a:tc>
                  <a:txBody>
                    <a:bodyPr/>
                    <a:lstStyle/>
                    <a:p>
                      <a:pPr algn="just">
                        <a:lnSpc>
                          <a:spcPct val="100000"/>
                        </a:lnSpc>
                        <a:spcAft>
                          <a:spcPts val="1000"/>
                        </a:spcAft>
                      </a:pPr>
                      <a:r>
                        <a:rPr lang="en-US" sz="1800" kern="100">
                          <a:effectLst/>
                        </a:rPr>
                        <a:t>Đái tháo đường</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dirty="0">
                          <a:solidFill>
                            <a:srgbClr val="FF0000"/>
                          </a:solidFill>
                          <a:effectLst/>
                        </a:rPr>
                        <a:t>42,4%</a:t>
                      </a:r>
                      <a:endParaRPr lang="en-VN"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2262299"/>
                  </a:ext>
                </a:extLst>
              </a:tr>
              <a:tr h="430975">
                <a:tc>
                  <a:txBody>
                    <a:bodyPr/>
                    <a:lstStyle/>
                    <a:p>
                      <a:pPr algn="just">
                        <a:lnSpc>
                          <a:spcPct val="100000"/>
                        </a:lnSpc>
                        <a:spcAft>
                          <a:spcPts val="1000"/>
                        </a:spcAft>
                      </a:pPr>
                      <a:r>
                        <a:rPr lang="en-US" sz="1800" kern="100">
                          <a:effectLst/>
                        </a:rPr>
                        <a:t>Rối loạn lipid máu</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dirty="0">
                          <a:solidFill>
                            <a:srgbClr val="FF0000"/>
                          </a:solidFill>
                          <a:effectLst/>
                        </a:rPr>
                        <a:t>56%</a:t>
                      </a:r>
                      <a:endParaRPr lang="en-VN"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4991978"/>
                  </a:ext>
                </a:extLst>
              </a:tr>
              <a:tr h="430975">
                <a:tc>
                  <a:txBody>
                    <a:bodyPr/>
                    <a:lstStyle/>
                    <a:p>
                      <a:pPr algn="just">
                        <a:lnSpc>
                          <a:spcPct val="100000"/>
                        </a:lnSpc>
                        <a:spcAft>
                          <a:spcPts val="1000"/>
                        </a:spcAft>
                      </a:pPr>
                      <a:r>
                        <a:rPr lang="en-US" sz="1800" kern="100">
                          <a:effectLst/>
                        </a:rPr>
                        <a:t>Tiền căn gia đình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US" sz="1800" kern="100" dirty="0">
                          <a:effectLst/>
                        </a:rPr>
                        <a:t>22%</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2454861"/>
                  </a:ext>
                </a:extLst>
              </a:tr>
            </a:tbl>
          </a:graphicData>
        </a:graphic>
      </p:graphicFrame>
      <p:sp>
        <p:nvSpPr>
          <p:cNvPr id="7" name="TextBox 6">
            <a:extLst>
              <a:ext uri="{FF2B5EF4-FFF2-40B4-BE49-F238E27FC236}">
                <a16:creationId xmlns:a16="http://schemas.microsoft.com/office/drawing/2014/main" id="{2AA2F28B-5A76-009C-B245-CE99D07CDBE9}"/>
              </a:ext>
            </a:extLst>
          </p:cNvPr>
          <p:cNvSpPr txBox="1"/>
          <p:nvPr/>
        </p:nvSpPr>
        <p:spPr>
          <a:xfrm>
            <a:off x="1219200" y="2253840"/>
            <a:ext cx="4267200" cy="2308324"/>
          </a:xfrm>
          <a:prstGeom prst="rect">
            <a:avLst/>
          </a:prstGeom>
          <a:noFill/>
        </p:spPr>
        <p:txBody>
          <a:bodyPr wrap="square">
            <a:spAutoFit/>
          </a:bodyPr>
          <a:lstStyle/>
          <a:p>
            <a:pPr>
              <a:lnSpc>
                <a:spcPct val="150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dirty="0">
                <a:latin typeface="Times New Roman" panose="02020603050405020304" pitchFamily="18" charset="0"/>
              </a:rPr>
              <a:t>- </a:t>
            </a:r>
            <a:r>
              <a:rPr lang="en-US" sz="2400" dirty="0" err="1">
                <a:latin typeface="Times New Roman" panose="02020603050405020304" pitchFamily="18" charset="0"/>
              </a:rPr>
              <a:t>Tỷ</a:t>
            </a:r>
            <a:r>
              <a:rPr lang="en-US" sz="2400" dirty="0">
                <a:latin typeface="Times New Roman" panose="02020603050405020304" pitchFamily="18" charset="0"/>
              </a:rPr>
              <a:t> </a:t>
            </a:r>
            <a:r>
              <a:rPr lang="en-US" sz="2400" dirty="0" err="1">
                <a:latin typeface="Times New Roman" panose="02020603050405020304" pitchFamily="18" charset="0"/>
              </a:rPr>
              <a:t>lệ</a:t>
            </a:r>
            <a:r>
              <a:rPr lang="en-US" sz="2400" dirty="0">
                <a:latin typeface="Times New Roman" panose="02020603050405020304" pitchFamily="18" charset="0"/>
              </a:rPr>
              <a:t> </a:t>
            </a:r>
            <a:r>
              <a:rPr lang="en-US" sz="2400" dirty="0" err="1" smtClean="0">
                <a:latin typeface="Times New Roman" panose="02020603050405020304" pitchFamily="18" charset="0"/>
              </a:rPr>
              <a:t>mắc</a:t>
            </a:r>
            <a:r>
              <a:rPr lang="en-US" sz="2400" dirty="0" smtClean="0">
                <a:latin typeface="Times New Roman" panose="02020603050405020304" pitchFamily="18" charset="0"/>
              </a:rPr>
              <a:t> THA, </a:t>
            </a:r>
            <a:r>
              <a:rPr lang="en-US" sz="2400" dirty="0" err="1" smtClean="0">
                <a:latin typeface="Times New Roman" panose="02020603050405020304" pitchFamily="18" charset="0"/>
              </a:rPr>
              <a:t>Đái</a:t>
            </a:r>
            <a:r>
              <a:rPr lang="en-US" sz="2400" dirty="0" smtClean="0">
                <a:latin typeface="Times New Roman" panose="02020603050405020304" pitchFamily="18" charset="0"/>
              </a:rPr>
              <a:t> </a:t>
            </a:r>
            <a:r>
              <a:rPr lang="en-US" sz="2400" dirty="0" err="1">
                <a:latin typeface="Times New Roman" panose="02020603050405020304" pitchFamily="18" charset="0"/>
              </a:rPr>
              <a:t>tháo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Rối</a:t>
            </a:r>
            <a:r>
              <a:rPr lang="en-US" sz="2400" dirty="0">
                <a:latin typeface="Times New Roman" panose="02020603050405020304" pitchFamily="18" charset="0"/>
              </a:rPr>
              <a:t> loan lipid </a:t>
            </a:r>
            <a:r>
              <a:rPr lang="en-US" sz="2400" dirty="0" err="1">
                <a:latin typeface="Times New Roman" panose="02020603050405020304" pitchFamily="18" charset="0"/>
              </a:rPr>
              <a:t>máu</a:t>
            </a:r>
            <a:r>
              <a:rPr lang="en-US" sz="2400" dirty="0">
                <a:latin typeface="Times New Roman" panose="02020603050405020304" pitchFamily="18" charset="0"/>
              </a:rPr>
              <a:t> </a:t>
            </a:r>
            <a:r>
              <a:rPr lang="en-US" sz="2400" dirty="0" err="1">
                <a:latin typeface="Times New Roman" panose="02020603050405020304" pitchFamily="18" charset="0"/>
              </a:rPr>
              <a:t>cao</a:t>
            </a:r>
            <a:endParaRPr lang="en-VN" sz="2400" dirty="0"/>
          </a:p>
        </p:txBody>
      </p:sp>
    </p:spTree>
    <p:extLst>
      <p:ext uri="{BB962C8B-B14F-4D97-AF65-F5344CB8AC3E}">
        <p14:creationId xmlns:p14="http://schemas.microsoft.com/office/powerpoint/2010/main" val="150582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914400" y="1524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4.1. </a:t>
            </a:r>
            <a:r>
              <a:rPr lang="en-US" b="1" dirty="0" err="1">
                <a:solidFill>
                  <a:schemeClr val="tx1"/>
                </a:solidFill>
                <a:latin typeface="Times New Roman" panose="02020603050405020304" pitchFamily="18" charset="0"/>
                <a:cs typeface="Times New Roman" panose="02020603050405020304" pitchFamily="18" charset="0"/>
              </a:rPr>
              <a:t>Đặc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điểm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lâm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sàng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0951D4E6-D150-0361-839D-62971ADBDC36}"/>
              </a:ext>
            </a:extLst>
          </p:cNvPr>
          <p:cNvGraphicFramePr>
            <a:graphicFrameLocks noGrp="1"/>
          </p:cNvGraphicFramePr>
          <p:nvPr>
            <p:extLst>
              <p:ext uri="{D42A27DB-BD31-4B8C-83A1-F6EECF244321}">
                <p14:modId xmlns:p14="http://schemas.microsoft.com/office/powerpoint/2010/main" val="3827420190"/>
              </p:ext>
            </p:extLst>
          </p:nvPr>
        </p:nvGraphicFramePr>
        <p:xfrm>
          <a:off x="6248400" y="1337128"/>
          <a:ext cx="5638800" cy="4606470"/>
        </p:xfrm>
        <a:graphic>
          <a:graphicData uri="http://schemas.openxmlformats.org/drawingml/2006/table">
            <a:tbl>
              <a:tblPr firstRow="1" firstCol="1" bandRow="1">
                <a:tableStyleId>{5C22544A-7EE6-4342-B048-85BDC9FD1C3A}</a:tableStyleId>
              </a:tblPr>
              <a:tblGrid>
                <a:gridCol w="3204479">
                  <a:extLst>
                    <a:ext uri="{9D8B030D-6E8A-4147-A177-3AD203B41FA5}">
                      <a16:colId xmlns:a16="http://schemas.microsoft.com/office/drawing/2014/main" val="2856230345"/>
                    </a:ext>
                  </a:extLst>
                </a:gridCol>
                <a:gridCol w="2434321">
                  <a:extLst>
                    <a:ext uri="{9D8B030D-6E8A-4147-A177-3AD203B41FA5}">
                      <a16:colId xmlns:a16="http://schemas.microsoft.com/office/drawing/2014/main" val="993667051"/>
                    </a:ext>
                  </a:extLst>
                </a:gridCol>
              </a:tblGrid>
              <a:tr h="418770">
                <a:tc>
                  <a:txBody>
                    <a:bodyPr/>
                    <a:lstStyle/>
                    <a:p>
                      <a:pPr algn="ctr">
                        <a:lnSpc>
                          <a:spcPct val="115000"/>
                        </a:lnSpc>
                        <a:spcAft>
                          <a:spcPts val="1000"/>
                        </a:spcAft>
                      </a:pPr>
                      <a:r>
                        <a:rPr lang="en-US" sz="1800" kern="100">
                          <a:effectLst/>
                        </a:rPr>
                        <a:t>Đặc điểm bệnh nhân ban đầu</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N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9234503"/>
                  </a:ext>
                </a:extLst>
              </a:tr>
              <a:tr h="418770">
                <a:tc gridSpan="2">
                  <a:txBody>
                    <a:bodyPr/>
                    <a:lstStyle/>
                    <a:p>
                      <a:pPr>
                        <a:lnSpc>
                          <a:spcPct val="115000"/>
                        </a:lnSpc>
                        <a:spcAft>
                          <a:spcPts val="1000"/>
                        </a:spcAft>
                      </a:pPr>
                      <a:r>
                        <a:rPr lang="en-US" sz="1800" kern="100" dirty="0" err="1">
                          <a:effectLst/>
                        </a:rPr>
                        <a:t>Chẩn</a:t>
                      </a:r>
                      <a:r>
                        <a:rPr lang="en-US" sz="1800" kern="100" dirty="0">
                          <a:effectLst/>
                        </a:rPr>
                        <a:t> </a:t>
                      </a:r>
                      <a:r>
                        <a:rPr lang="en-US" sz="1800" kern="100" dirty="0" err="1">
                          <a:effectLst/>
                        </a:rPr>
                        <a:t>đoán</a:t>
                      </a:r>
                      <a:r>
                        <a:rPr lang="en-US" sz="1800" kern="100" dirty="0">
                          <a:effectLst/>
                        </a:rPr>
                        <a:t> </a:t>
                      </a:r>
                      <a:r>
                        <a:rPr lang="en-US" sz="1800" kern="100" dirty="0" err="1">
                          <a:effectLst/>
                        </a:rPr>
                        <a:t>tại</a:t>
                      </a:r>
                      <a:r>
                        <a:rPr lang="en-US" sz="1800" kern="100" dirty="0">
                          <a:effectLst/>
                        </a:rPr>
                        <a:t> </a:t>
                      </a:r>
                      <a:r>
                        <a:rPr lang="en-US" sz="1800" kern="100" dirty="0" err="1">
                          <a:effectLst/>
                        </a:rPr>
                        <a:t>thời</a:t>
                      </a:r>
                      <a:r>
                        <a:rPr lang="en-US" sz="1800" kern="100" dirty="0">
                          <a:effectLst/>
                        </a:rPr>
                        <a:t> </a:t>
                      </a:r>
                      <a:r>
                        <a:rPr lang="en-US" sz="1800" kern="100" dirty="0" err="1">
                          <a:effectLst/>
                        </a:rPr>
                        <a:t>điểm</a:t>
                      </a:r>
                      <a:r>
                        <a:rPr lang="en-US" sz="1800" kern="100" dirty="0">
                          <a:effectLst/>
                        </a:rPr>
                        <a:t> </a:t>
                      </a:r>
                      <a:r>
                        <a:rPr lang="en-US" sz="1800" kern="100" dirty="0" err="1">
                          <a:effectLst/>
                        </a:rPr>
                        <a:t>nhập</a:t>
                      </a:r>
                      <a:r>
                        <a:rPr lang="en-US" sz="1800" kern="100" dirty="0">
                          <a:effectLst/>
                        </a:rPr>
                        <a:t> </a:t>
                      </a:r>
                      <a:r>
                        <a:rPr lang="en-US" sz="1800" kern="100" dirty="0" err="1">
                          <a:effectLst/>
                        </a:rPr>
                        <a:t>viện</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extLst>
                  <a:ext uri="{0D108BD9-81ED-4DB2-BD59-A6C34878D82A}">
                    <a16:rowId xmlns:a16="http://schemas.microsoft.com/office/drawing/2014/main" val="2515577461"/>
                  </a:ext>
                </a:extLst>
              </a:tr>
              <a:tr h="418770">
                <a:tc>
                  <a:txBody>
                    <a:bodyPr/>
                    <a:lstStyle/>
                    <a:p>
                      <a:pPr marL="111125" algn="just">
                        <a:lnSpc>
                          <a:spcPct val="115000"/>
                        </a:lnSpc>
                        <a:spcAft>
                          <a:spcPts val="1000"/>
                        </a:spcAft>
                      </a:pPr>
                      <a:r>
                        <a:rPr lang="en-US" sz="1800" kern="100">
                          <a:effectLst/>
                        </a:rPr>
                        <a:t>STEMI</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effectLst/>
                        </a:rPr>
                        <a:t>6 (10,2%)</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3153095"/>
                  </a:ext>
                </a:extLst>
              </a:tr>
              <a:tr h="418770">
                <a:tc>
                  <a:txBody>
                    <a:bodyPr/>
                    <a:lstStyle/>
                    <a:p>
                      <a:pPr marL="111125" algn="just">
                        <a:lnSpc>
                          <a:spcPct val="115000"/>
                        </a:lnSpc>
                        <a:spcAft>
                          <a:spcPts val="1000"/>
                        </a:spcAft>
                      </a:pPr>
                      <a:r>
                        <a:rPr lang="en-US" sz="1800" kern="100">
                          <a:effectLst/>
                        </a:rPr>
                        <a:t>NSTEMI</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FF0000"/>
                          </a:solidFill>
                          <a:effectLst/>
                        </a:rPr>
                        <a:t>34 </a:t>
                      </a:r>
                      <a:r>
                        <a:rPr lang="en-US" sz="1800" kern="100" dirty="0">
                          <a:effectLst/>
                        </a:rPr>
                        <a:t>(57,6%)</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4557105"/>
                  </a:ext>
                </a:extLst>
              </a:tr>
              <a:tr h="418770">
                <a:tc>
                  <a:txBody>
                    <a:bodyPr/>
                    <a:lstStyle/>
                    <a:p>
                      <a:pPr marL="111125" algn="just">
                        <a:lnSpc>
                          <a:spcPct val="115000"/>
                        </a:lnSpc>
                        <a:spcAft>
                          <a:spcPts val="1000"/>
                        </a:spcAft>
                      </a:pPr>
                      <a:r>
                        <a:rPr lang="en-US" sz="1800" kern="100">
                          <a:effectLst/>
                        </a:rPr>
                        <a:t>Đau thắt ngực không ổn định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effectLst/>
                        </a:rPr>
                        <a:t>9 (15,3%)</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1486244"/>
                  </a:ext>
                </a:extLst>
              </a:tr>
              <a:tr h="418770">
                <a:tc>
                  <a:txBody>
                    <a:bodyPr/>
                    <a:lstStyle/>
                    <a:p>
                      <a:pPr marL="111125" algn="just">
                        <a:lnSpc>
                          <a:spcPct val="115000"/>
                        </a:lnSpc>
                        <a:spcAft>
                          <a:spcPts val="1000"/>
                        </a:spcAft>
                      </a:pPr>
                      <a:r>
                        <a:rPr lang="en-US" sz="1800" kern="100">
                          <a:effectLst/>
                        </a:rPr>
                        <a:t>CCS</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FF0000"/>
                          </a:solidFill>
                          <a:effectLst/>
                        </a:rPr>
                        <a:t>10 </a:t>
                      </a:r>
                      <a:r>
                        <a:rPr lang="en-US" sz="1800" kern="100" dirty="0">
                          <a:effectLst/>
                        </a:rPr>
                        <a:t>(16,9%)</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8890406"/>
                  </a:ext>
                </a:extLst>
              </a:tr>
              <a:tr h="418770">
                <a:tc gridSpan="2">
                  <a:txBody>
                    <a:bodyPr/>
                    <a:lstStyle/>
                    <a:p>
                      <a:pPr>
                        <a:lnSpc>
                          <a:spcPct val="115000"/>
                        </a:lnSpc>
                        <a:spcAft>
                          <a:spcPts val="1000"/>
                        </a:spcAft>
                      </a:pPr>
                      <a:r>
                        <a:rPr lang="en-US" sz="1800" kern="100" dirty="0" err="1">
                          <a:effectLst/>
                        </a:rPr>
                        <a:t>Tử</a:t>
                      </a:r>
                      <a:r>
                        <a:rPr lang="en-US" sz="1800" kern="100" dirty="0">
                          <a:effectLst/>
                        </a:rPr>
                        <a:t> </a:t>
                      </a:r>
                      <a:r>
                        <a:rPr lang="en-US" sz="1800" kern="100" dirty="0" err="1">
                          <a:effectLst/>
                        </a:rPr>
                        <a:t>vong</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extLst>
                  <a:ext uri="{0D108BD9-81ED-4DB2-BD59-A6C34878D82A}">
                    <a16:rowId xmlns:a16="http://schemas.microsoft.com/office/drawing/2014/main" val="3544664138"/>
                  </a:ext>
                </a:extLst>
              </a:tr>
              <a:tr h="418770">
                <a:tc>
                  <a:txBody>
                    <a:bodyPr/>
                    <a:lstStyle/>
                    <a:p>
                      <a:pPr marL="111125" algn="just">
                        <a:lnSpc>
                          <a:spcPct val="115000"/>
                        </a:lnSpc>
                        <a:spcAft>
                          <a:spcPts val="1000"/>
                        </a:spcAft>
                      </a:pPr>
                      <a:r>
                        <a:rPr lang="en-US" sz="1800" kern="100">
                          <a:effectLst/>
                        </a:rPr>
                        <a:t>Trong bệnh viện</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effectLst/>
                        </a:rPr>
                        <a:t>3 (5,1</a:t>
                      </a:r>
                      <a:r>
                        <a:rPr lang="en-US" sz="1800" kern="100" dirty="0" smtClean="0">
                          <a:effectLst/>
                        </a:rPr>
                        <a:t>%) </a:t>
                      </a:r>
                      <a:r>
                        <a:rPr lang="en-US" sz="1800" kern="100" dirty="0" smtClean="0">
                          <a:solidFill>
                            <a:srgbClr val="FF0000"/>
                          </a:solidFill>
                          <a:effectLst/>
                        </a:rPr>
                        <a:t>(3/59)</a:t>
                      </a:r>
                      <a:endParaRPr lang="en-VN"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6088368"/>
                  </a:ext>
                </a:extLst>
              </a:tr>
              <a:tr h="418770">
                <a:tc>
                  <a:txBody>
                    <a:bodyPr/>
                    <a:lstStyle/>
                    <a:p>
                      <a:pPr marL="111125" algn="just">
                        <a:lnSpc>
                          <a:spcPct val="115000"/>
                        </a:lnSpc>
                        <a:spcAft>
                          <a:spcPts val="1000"/>
                        </a:spcAft>
                      </a:pPr>
                      <a:r>
                        <a:rPr lang="en-US" sz="1800" kern="100">
                          <a:effectLst/>
                        </a:rPr>
                        <a:t>30 ngày</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effectLst/>
                        </a:rPr>
                        <a:t>1 (</a:t>
                      </a:r>
                      <a:r>
                        <a:rPr lang="en-US" sz="1800" kern="100" dirty="0" smtClean="0">
                          <a:effectLst/>
                        </a:rPr>
                        <a:t>1,8%)</a:t>
                      </a:r>
                      <a:r>
                        <a:rPr lang="en-US" sz="1800" kern="100" baseline="0" dirty="0" smtClean="0">
                          <a:effectLst/>
                        </a:rPr>
                        <a:t> </a:t>
                      </a:r>
                      <a:r>
                        <a:rPr lang="en-US" sz="1800" kern="100" baseline="0" dirty="0" smtClean="0">
                          <a:solidFill>
                            <a:srgbClr val="FF0000"/>
                          </a:solidFill>
                          <a:effectLst/>
                        </a:rPr>
                        <a:t>(1/56)</a:t>
                      </a:r>
                      <a:endParaRPr lang="en-VN"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7268138"/>
                  </a:ext>
                </a:extLst>
              </a:tr>
              <a:tr h="418770">
                <a:tc>
                  <a:txBody>
                    <a:bodyPr/>
                    <a:lstStyle/>
                    <a:p>
                      <a:pPr marL="111125" algn="just">
                        <a:lnSpc>
                          <a:spcPct val="115000"/>
                        </a:lnSpc>
                        <a:spcAft>
                          <a:spcPts val="1000"/>
                        </a:spcAft>
                      </a:pPr>
                      <a:r>
                        <a:rPr lang="en-US" sz="1800" kern="100">
                          <a:effectLst/>
                        </a:rPr>
                        <a:t>Một năm</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effectLst/>
                        </a:rPr>
                        <a:t>7 (</a:t>
                      </a:r>
                      <a:r>
                        <a:rPr lang="en-US" sz="1800" kern="100" dirty="0" smtClean="0">
                          <a:effectLst/>
                        </a:rPr>
                        <a:t>12,7%) </a:t>
                      </a:r>
                      <a:r>
                        <a:rPr lang="en-US" sz="1800" kern="100" dirty="0" smtClean="0">
                          <a:solidFill>
                            <a:srgbClr val="FF0000"/>
                          </a:solidFill>
                          <a:effectLst/>
                        </a:rPr>
                        <a:t>(7/55)</a:t>
                      </a:r>
                      <a:endParaRPr lang="en-VN"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0031303"/>
                  </a:ext>
                </a:extLst>
              </a:tr>
              <a:tr h="418770">
                <a:tc>
                  <a:txBody>
                    <a:bodyPr/>
                    <a:lstStyle/>
                    <a:p>
                      <a:pPr marL="19050" algn="just">
                        <a:lnSpc>
                          <a:spcPct val="115000"/>
                        </a:lnSpc>
                        <a:spcAft>
                          <a:spcPts val="1000"/>
                        </a:spcAft>
                      </a:pPr>
                      <a:r>
                        <a:rPr lang="en-US" sz="1800" kern="100">
                          <a:effectLst/>
                        </a:rPr>
                        <a:t>Thời gian nằm viện</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effectLst/>
                        </a:rPr>
                        <a:t>12,4 ± 1,3</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9330219"/>
                  </a:ext>
                </a:extLst>
              </a:tr>
            </a:tbl>
          </a:graphicData>
        </a:graphic>
      </p:graphicFrame>
      <p:sp>
        <p:nvSpPr>
          <p:cNvPr id="7" name="TextBox 6">
            <a:extLst>
              <a:ext uri="{FF2B5EF4-FFF2-40B4-BE49-F238E27FC236}">
                <a16:creationId xmlns:a16="http://schemas.microsoft.com/office/drawing/2014/main" id="{9A246575-D19F-D6E1-FE00-C9F5E6B02603}"/>
              </a:ext>
            </a:extLst>
          </p:cNvPr>
          <p:cNvSpPr txBox="1"/>
          <p:nvPr/>
        </p:nvSpPr>
        <p:spPr>
          <a:xfrm>
            <a:off x="914400" y="2158481"/>
            <a:ext cx="5181600" cy="3586303"/>
          </a:xfrm>
          <a:prstGeom prst="rect">
            <a:avLst/>
          </a:prstGeom>
          <a:noFill/>
        </p:spPr>
        <p:txBody>
          <a:bodyPr wrap="square">
            <a:spAutoFit/>
          </a:bodyPr>
          <a:lstStyle/>
          <a:p>
            <a:pPr>
              <a:lnSpc>
                <a:spcPct val="150000"/>
              </a:lnSpc>
            </a:pP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phần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bệnh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nhập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đoán</a:t>
            </a:r>
            <a:r>
              <a:rPr lang="en-US" sz="2200" dirty="0">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hội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chứng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cấp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tính</a:t>
            </a:r>
            <a:r>
              <a:rPr lang="en-US" sz="2200" dirty="0">
                <a:effectLst/>
                <a:latin typeface="Times New Roman" panose="02020603050405020304" pitchFamily="18" charset="0"/>
                <a:ea typeface="Times New Roman" panose="02020603050405020304" pitchFamily="18" charset="0"/>
              </a:rPr>
              <a:t>. </a:t>
            </a:r>
          </a:p>
          <a:p>
            <a:pPr>
              <a:lnSpc>
                <a:spcPct val="150000"/>
              </a:lnSpc>
            </a:pPr>
            <a:r>
              <a:rPr lang="en-US" sz="2200" dirty="0">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Tỷ</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lệ</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tử</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vong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chung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18,6%</a:t>
            </a:r>
          </a:p>
          <a:p>
            <a:pPr>
              <a:lnSpc>
                <a:spcPct val="150000"/>
              </a:lnSpc>
            </a:pPr>
            <a:r>
              <a:rPr lang="en-US" sz="2200" dirty="0">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Tỷ</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lệ</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tử</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vong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trong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thời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gian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nằm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viện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5,1%, </a:t>
            </a:r>
            <a:r>
              <a:rPr lang="en-US" sz="2200" dirty="0" err="1">
                <a:effectLst/>
                <a:latin typeface="Times New Roman" panose="02020603050405020304" pitchFamily="18" charset="0"/>
                <a:ea typeface="Times New Roman" panose="02020603050405020304" pitchFamily="18" charset="0"/>
              </a:rPr>
              <a:t>sau</a:t>
            </a:r>
            <a:r>
              <a:rPr lang="en-US" sz="2200" dirty="0">
                <a:effectLst/>
                <a:latin typeface="Times New Roman" panose="02020603050405020304" pitchFamily="18" charset="0"/>
                <a:ea typeface="Times New Roman" panose="02020603050405020304" pitchFamily="18" charset="0"/>
              </a:rPr>
              <a:t> 1 </a:t>
            </a:r>
            <a:r>
              <a:rPr lang="en-US" sz="2200" dirty="0" err="1">
                <a:effectLst/>
                <a:latin typeface="Times New Roman" panose="02020603050405020304" pitchFamily="18" charset="0"/>
                <a:ea typeface="Times New Roman" panose="02020603050405020304" pitchFamily="18" charset="0"/>
              </a:rPr>
              <a:t>năm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11,9%</a:t>
            </a:r>
          </a:p>
          <a:p>
            <a:pPr>
              <a:lnSpc>
                <a:spcPct val="150000"/>
              </a:lnSpc>
            </a:pPr>
            <a:r>
              <a:rPr lang="en-US" sz="2200" dirty="0">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Thời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gian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nằm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viện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trung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12,4 ± 1,3 </a:t>
            </a:r>
            <a:r>
              <a:rPr lang="en-US" sz="2200" dirty="0" err="1">
                <a:effectLst/>
                <a:latin typeface="Times New Roman" panose="02020603050405020304" pitchFamily="18" charset="0"/>
                <a:ea typeface="Times New Roman" panose="02020603050405020304" pitchFamily="18" charset="0"/>
              </a:rPr>
              <a:t>ngày</a:t>
            </a:r>
            <a:endParaRPr lang="en-VN" sz="2200" dirty="0"/>
          </a:p>
        </p:txBody>
      </p:sp>
    </p:spTree>
    <p:extLst>
      <p:ext uri="{BB962C8B-B14F-4D97-AF65-F5344CB8AC3E}">
        <p14:creationId xmlns:p14="http://schemas.microsoft.com/office/powerpoint/2010/main" val="154791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4.2. </a:t>
            </a:r>
            <a:r>
              <a:rPr lang="en-US" b="1" dirty="0" err="1">
                <a:solidFill>
                  <a:schemeClr val="tx1"/>
                </a:solidFill>
                <a:latin typeface="Times New Roman" panose="02020603050405020304" pitchFamily="18" charset="0"/>
                <a:cs typeface="Times New Roman" panose="02020603050405020304" pitchFamily="18" charset="0"/>
              </a:rPr>
              <a:t>Đặc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điểm cận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lâm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sàng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A06F711C-B600-4538-82BA-835C21F18423}"/>
              </a:ext>
            </a:extLst>
          </p:cNvPr>
          <p:cNvGraphicFramePr>
            <a:graphicFrameLocks noGrp="1"/>
          </p:cNvGraphicFramePr>
          <p:nvPr>
            <p:extLst>
              <p:ext uri="{D42A27DB-BD31-4B8C-83A1-F6EECF244321}">
                <p14:modId xmlns:p14="http://schemas.microsoft.com/office/powerpoint/2010/main" val="3288759335"/>
              </p:ext>
            </p:extLst>
          </p:nvPr>
        </p:nvGraphicFramePr>
        <p:xfrm>
          <a:off x="7239000" y="1397000"/>
          <a:ext cx="4114800" cy="5232394"/>
        </p:xfrm>
        <a:graphic>
          <a:graphicData uri="http://schemas.openxmlformats.org/drawingml/2006/table">
            <a:tbl>
              <a:tblPr firstRow="1" firstCol="1" bandRow="1">
                <a:tableStyleId>{5C22544A-7EE6-4342-B048-85BDC9FD1C3A}</a:tableStyleId>
              </a:tblPr>
              <a:tblGrid>
                <a:gridCol w="1962722">
                  <a:extLst>
                    <a:ext uri="{9D8B030D-6E8A-4147-A177-3AD203B41FA5}">
                      <a16:colId xmlns:a16="http://schemas.microsoft.com/office/drawing/2014/main" val="2710011695"/>
                    </a:ext>
                  </a:extLst>
                </a:gridCol>
                <a:gridCol w="2152078">
                  <a:extLst>
                    <a:ext uri="{9D8B030D-6E8A-4147-A177-3AD203B41FA5}">
                      <a16:colId xmlns:a16="http://schemas.microsoft.com/office/drawing/2014/main" val="3972966544"/>
                    </a:ext>
                  </a:extLst>
                </a:gridCol>
              </a:tblGrid>
              <a:tr h="849078">
                <a:tc>
                  <a:txBody>
                    <a:bodyPr/>
                    <a:lstStyle/>
                    <a:p>
                      <a:pPr algn="ctr">
                        <a:lnSpc>
                          <a:spcPct val="115000"/>
                        </a:lnSpc>
                        <a:spcAft>
                          <a:spcPts val="1000"/>
                        </a:spcAft>
                      </a:pPr>
                      <a:r>
                        <a:rPr lang="en-GB" sz="1200" kern="100">
                          <a:effectLst/>
                        </a:rPr>
                        <a:t>Cận lâm sàng</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a:effectLst/>
                        </a:rPr>
                        <a:t>Kết quả</a:t>
                      </a:r>
                      <a:endParaRPr lang="en-VN" sz="1100" kern="100">
                        <a:effectLst/>
                      </a:endParaRPr>
                    </a:p>
                    <a:p>
                      <a:pPr algn="ctr">
                        <a:lnSpc>
                          <a:spcPct val="115000"/>
                        </a:lnSpc>
                        <a:spcAft>
                          <a:spcPts val="1000"/>
                        </a:spcAft>
                      </a:pPr>
                      <a:r>
                        <a:rPr lang="en-US" sz="1200" kern="100">
                          <a:effectLst/>
                        </a:rPr>
                        <a:t>(N= 59)</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2582538"/>
                  </a:ext>
                </a:extLst>
              </a:tr>
              <a:tr h="313094">
                <a:tc>
                  <a:txBody>
                    <a:bodyPr/>
                    <a:lstStyle/>
                    <a:p>
                      <a:pPr algn="just">
                        <a:lnSpc>
                          <a:spcPct val="115000"/>
                        </a:lnSpc>
                        <a:spcAft>
                          <a:spcPts val="1000"/>
                        </a:spcAft>
                      </a:pPr>
                      <a:r>
                        <a:rPr lang="en-US" sz="1200" kern="100">
                          <a:effectLst/>
                        </a:rPr>
                        <a:t>Huyết sắc tố (G/dL)</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a:effectLst/>
                        </a:rPr>
                        <a:t>121,2 ± 24,8</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2315409"/>
                  </a:ext>
                </a:extLst>
              </a:tr>
              <a:tr h="313094">
                <a:tc>
                  <a:txBody>
                    <a:bodyPr/>
                    <a:lstStyle/>
                    <a:p>
                      <a:pPr algn="just">
                        <a:lnSpc>
                          <a:spcPct val="115000"/>
                        </a:lnSpc>
                        <a:spcAft>
                          <a:spcPts val="1000"/>
                        </a:spcAft>
                      </a:pPr>
                      <a:r>
                        <a:rPr lang="en-US" sz="1200" kern="100">
                          <a:effectLst/>
                        </a:rPr>
                        <a:t>eGFR (ml/ph)</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a:effectLst/>
                        </a:rPr>
                        <a:t>63 (59 – 77)</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923274"/>
                  </a:ext>
                </a:extLst>
              </a:tr>
              <a:tr h="313094">
                <a:tc>
                  <a:txBody>
                    <a:bodyPr/>
                    <a:lstStyle/>
                    <a:p>
                      <a:pPr algn="just">
                        <a:lnSpc>
                          <a:spcPct val="115000"/>
                        </a:lnSpc>
                        <a:spcAft>
                          <a:spcPts val="1000"/>
                        </a:spcAft>
                      </a:pPr>
                      <a:r>
                        <a:rPr lang="en-US" sz="1200" kern="100">
                          <a:effectLst/>
                        </a:rPr>
                        <a:t>Rối loạn lipid máu</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dirty="0">
                          <a:solidFill>
                            <a:srgbClr val="FF0000"/>
                          </a:solidFill>
                          <a:effectLst/>
                        </a:rPr>
                        <a:t>33 (</a:t>
                      </a:r>
                      <a:r>
                        <a:rPr lang="en-US" sz="1200" kern="100" dirty="0">
                          <a:effectLst/>
                        </a:rPr>
                        <a:t>55,9%)</a:t>
                      </a:r>
                      <a:endParaRPr lang="en-VN"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233122"/>
                  </a:ext>
                </a:extLst>
              </a:tr>
              <a:tr h="313094">
                <a:tc>
                  <a:txBody>
                    <a:bodyPr/>
                    <a:lstStyle/>
                    <a:p>
                      <a:pPr algn="just">
                        <a:lnSpc>
                          <a:spcPct val="115000"/>
                        </a:lnSpc>
                        <a:spcAft>
                          <a:spcPts val="1000"/>
                        </a:spcAft>
                      </a:pPr>
                      <a:r>
                        <a:rPr lang="en-US" sz="1200" kern="100">
                          <a:effectLst/>
                        </a:rPr>
                        <a:t>LDL-c (mmol/L)</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dirty="0">
                          <a:solidFill>
                            <a:srgbClr val="FF0000"/>
                          </a:solidFill>
                          <a:effectLst/>
                        </a:rPr>
                        <a:t>2,8 (</a:t>
                      </a:r>
                      <a:r>
                        <a:rPr lang="en-US" sz="1200" kern="100" dirty="0">
                          <a:effectLst/>
                        </a:rPr>
                        <a:t>2,4 – 3,2)</a:t>
                      </a:r>
                      <a:endParaRPr lang="en-VN"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028869"/>
                  </a:ext>
                </a:extLst>
              </a:tr>
              <a:tr h="313094">
                <a:tc>
                  <a:txBody>
                    <a:bodyPr/>
                    <a:lstStyle/>
                    <a:p>
                      <a:pPr algn="just">
                        <a:lnSpc>
                          <a:spcPct val="115000"/>
                        </a:lnSpc>
                        <a:spcAft>
                          <a:spcPts val="1000"/>
                        </a:spcAft>
                      </a:pPr>
                      <a:r>
                        <a:rPr lang="en-US" sz="1200" kern="100">
                          <a:effectLst/>
                        </a:rPr>
                        <a:t>HbA1c (%)</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dirty="0">
                          <a:effectLst/>
                        </a:rPr>
                        <a:t>6,8 ± 1,8</a:t>
                      </a:r>
                      <a:endParaRPr lang="en-VN"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9391840"/>
                  </a:ext>
                </a:extLst>
              </a:tr>
              <a:tr h="313094">
                <a:tc>
                  <a:txBody>
                    <a:bodyPr/>
                    <a:lstStyle/>
                    <a:p>
                      <a:pPr algn="just">
                        <a:lnSpc>
                          <a:spcPct val="115000"/>
                        </a:lnSpc>
                        <a:spcAft>
                          <a:spcPts val="1000"/>
                        </a:spcAft>
                      </a:pPr>
                      <a:r>
                        <a:rPr lang="en-US" sz="1200" kern="100">
                          <a:effectLst/>
                        </a:rPr>
                        <a:t>NT proBNP (pmol/L)</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a:effectLst/>
                        </a:rPr>
                        <a:t>3560 (1586 – 4444)</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9080782"/>
                  </a:ext>
                </a:extLst>
              </a:tr>
              <a:tr h="313094">
                <a:tc>
                  <a:txBody>
                    <a:bodyPr/>
                    <a:lstStyle/>
                    <a:p>
                      <a:pPr algn="just">
                        <a:lnSpc>
                          <a:spcPct val="115000"/>
                        </a:lnSpc>
                        <a:spcAft>
                          <a:spcPts val="1000"/>
                        </a:spcAft>
                      </a:pPr>
                      <a:r>
                        <a:rPr lang="en-US" sz="1200" kern="100">
                          <a:effectLst/>
                        </a:rPr>
                        <a:t>Troponin I (ng/ml)</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a:effectLst/>
                        </a:rPr>
                        <a:t>3.5 (1,8 – 7,6)</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630706"/>
                  </a:ext>
                </a:extLst>
              </a:tr>
              <a:tr h="313094">
                <a:tc gridSpan="2">
                  <a:txBody>
                    <a:bodyPr/>
                    <a:lstStyle/>
                    <a:p>
                      <a:pPr algn="just">
                        <a:lnSpc>
                          <a:spcPct val="115000"/>
                        </a:lnSpc>
                        <a:spcAft>
                          <a:spcPts val="1000"/>
                        </a:spcAft>
                      </a:pPr>
                      <a:r>
                        <a:rPr lang="en-US" sz="1200" kern="100">
                          <a:effectLst/>
                        </a:rPr>
                        <a:t>EF trên siêu âm tim tại thời điểm nhập viện</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extLst>
                  <a:ext uri="{0D108BD9-81ED-4DB2-BD59-A6C34878D82A}">
                    <a16:rowId xmlns:a16="http://schemas.microsoft.com/office/drawing/2014/main" val="1383110681"/>
                  </a:ext>
                </a:extLst>
              </a:tr>
              <a:tr h="313094">
                <a:tc>
                  <a:txBody>
                    <a:bodyPr/>
                    <a:lstStyle/>
                    <a:p>
                      <a:pPr indent="99695" algn="just">
                        <a:lnSpc>
                          <a:spcPct val="115000"/>
                        </a:lnSpc>
                        <a:spcAft>
                          <a:spcPts val="1000"/>
                        </a:spcAft>
                      </a:pPr>
                      <a:r>
                        <a:rPr lang="en-US" sz="1200" kern="100">
                          <a:effectLst/>
                        </a:rPr>
                        <a:t>&gt; 50%</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dirty="0">
                          <a:solidFill>
                            <a:srgbClr val="FF0000"/>
                          </a:solidFill>
                          <a:effectLst/>
                        </a:rPr>
                        <a:t>41 (</a:t>
                      </a:r>
                      <a:r>
                        <a:rPr lang="en-US" sz="1200" kern="100" dirty="0">
                          <a:effectLst/>
                        </a:rPr>
                        <a:t>69,5%)</a:t>
                      </a:r>
                      <a:endParaRPr lang="en-VN"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7558410"/>
                  </a:ext>
                </a:extLst>
              </a:tr>
              <a:tr h="313094">
                <a:tc>
                  <a:txBody>
                    <a:bodyPr/>
                    <a:lstStyle/>
                    <a:p>
                      <a:pPr indent="99695" algn="just">
                        <a:lnSpc>
                          <a:spcPct val="115000"/>
                        </a:lnSpc>
                        <a:spcAft>
                          <a:spcPts val="1000"/>
                        </a:spcAft>
                      </a:pPr>
                      <a:r>
                        <a:rPr lang="en-US" sz="1200" kern="100">
                          <a:effectLst/>
                        </a:rPr>
                        <a:t>40-49%</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dirty="0">
                          <a:effectLst/>
                        </a:rPr>
                        <a:t>8 (13,6%)</a:t>
                      </a:r>
                      <a:endParaRPr lang="en-VN"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462192"/>
                  </a:ext>
                </a:extLst>
              </a:tr>
              <a:tr h="313094">
                <a:tc>
                  <a:txBody>
                    <a:bodyPr/>
                    <a:lstStyle/>
                    <a:p>
                      <a:pPr indent="99695" algn="just">
                        <a:lnSpc>
                          <a:spcPct val="115000"/>
                        </a:lnSpc>
                        <a:spcAft>
                          <a:spcPts val="1000"/>
                        </a:spcAft>
                      </a:pPr>
                      <a:r>
                        <a:rPr lang="en-US" sz="1200" kern="100">
                          <a:effectLst/>
                        </a:rPr>
                        <a:t>&lt;40 %</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a:effectLst/>
                        </a:rPr>
                        <a:t>10 (16,9%)</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4928408"/>
                  </a:ext>
                </a:extLst>
              </a:tr>
              <a:tr h="313094">
                <a:tc gridSpan="2">
                  <a:txBody>
                    <a:bodyPr/>
                    <a:lstStyle/>
                    <a:p>
                      <a:pPr algn="just">
                        <a:lnSpc>
                          <a:spcPct val="115000"/>
                        </a:lnSpc>
                        <a:spcAft>
                          <a:spcPts val="1000"/>
                        </a:spcAft>
                      </a:pPr>
                      <a:r>
                        <a:rPr lang="en-US" sz="1200" kern="100">
                          <a:effectLst/>
                        </a:rPr>
                        <a:t>ECG</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extLst>
                  <a:ext uri="{0D108BD9-81ED-4DB2-BD59-A6C34878D82A}">
                    <a16:rowId xmlns:a16="http://schemas.microsoft.com/office/drawing/2014/main" val="3578420663"/>
                  </a:ext>
                </a:extLst>
              </a:tr>
              <a:tr h="313094">
                <a:tc>
                  <a:txBody>
                    <a:bodyPr/>
                    <a:lstStyle/>
                    <a:p>
                      <a:pPr indent="99695" algn="just">
                        <a:lnSpc>
                          <a:spcPct val="115000"/>
                        </a:lnSpc>
                        <a:spcAft>
                          <a:spcPts val="1000"/>
                        </a:spcAft>
                      </a:pPr>
                      <a:r>
                        <a:rPr lang="en-US" sz="1200" kern="100">
                          <a:effectLst/>
                        </a:rPr>
                        <a:t>Nhịp xoang</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a:effectLst/>
                        </a:rPr>
                        <a:t>55 (93,2%)</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8470108"/>
                  </a:ext>
                </a:extLst>
              </a:tr>
              <a:tr h="313094">
                <a:tc>
                  <a:txBody>
                    <a:bodyPr/>
                    <a:lstStyle/>
                    <a:p>
                      <a:pPr indent="99695" algn="just">
                        <a:lnSpc>
                          <a:spcPct val="115000"/>
                        </a:lnSpc>
                        <a:spcAft>
                          <a:spcPts val="1000"/>
                        </a:spcAft>
                      </a:pPr>
                      <a:r>
                        <a:rPr lang="en-US" sz="1200" kern="100">
                          <a:effectLst/>
                        </a:rPr>
                        <a:t>Biến đổi ST-T</a:t>
                      </a:r>
                      <a:endParaRPr lang="en-VN"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kern="100" dirty="0">
                          <a:solidFill>
                            <a:srgbClr val="FF0000"/>
                          </a:solidFill>
                          <a:effectLst/>
                        </a:rPr>
                        <a:t>37 </a:t>
                      </a:r>
                      <a:r>
                        <a:rPr lang="en-US" sz="1200" kern="100" dirty="0">
                          <a:effectLst/>
                        </a:rPr>
                        <a:t>(62%)</a:t>
                      </a:r>
                      <a:endParaRPr lang="en-VN"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5068942"/>
                  </a:ext>
                </a:extLst>
              </a:tr>
            </a:tbl>
          </a:graphicData>
        </a:graphic>
      </p:graphicFrame>
      <p:sp>
        <p:nvSpPr>
          <p:cNvPr id="7" name="TextBox 6">
            <a:extLst>
              <a:ext uri="{FF2B5EF4-FFF2-40B4-BE49-F238E27FC236}">
                <a16:creationId xmlns:a16="http://schemas.microsoft.com/office/drawing/2014/main" id="{BFAE704F-498F-87D8-59F5-C91DA87E49C7}"/>
              </a:ext>
            </a:extLst>
          </p:cNvPr>
          <p:cNvSpPr txBox="1"/>
          <p:nvPr/>
        </p:nvSpPr>
        <p:spPr>
          <a:xfrm>
            <a:off x="990600" y="1981200"/>
            <a:ext cx="6096000" cy="212539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ỷ</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lipid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máu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xoang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ECG,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dirty="0" err="1">
                <a:latin typeface="Times New Roman" panose="02020603050405020304" pitchFamily="18" charset="0"/>
                <a:ea typeface="Times New Roman" panose="02020603050405020304" pitchFamily="18" charset="0"/>
                <a:cs typeface="Times New Roman" panose="02020603050405020304" pitchFamily="18" charset="0"/>
              </a:rPr>
              <a:t>ảo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03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4.2. </a:t>
            </a:r>
            <a:r>
              <a:rPr lang="en-US" b="1" dirty="0" err="1">
                <a:solidFill>
                  <a:schemeClr val="tx1"/>
                </a:solidFill>
                <a:latin typeface="Times New Roman" panose="02020603050405020304" pitchFamily="18" charset="0"/>
                <a:cs typeface="Times New Roman" panose="02020603050405020304" pitchFamily="18" charset="0"/>
              </a:rPr>
              <a:t>Chi tiết thủ thuật can thiệp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1BF26E7A-B7B2-E82D-72E8-0E9AB15D389C}"/>
              </a:ext>
            </a:extLst>
          </p:cNvPr>
          <p:cNvGraphicFramePr>
            <a:graphicFrameLocks noGrp="1"/>
          </p:cNvGraphicFramePr>
          <p:nvPr>
            <p:extLst>
              <p:ext uri="{D42A27DB-BD31-4B8C-83A1-F6EECF244321}">
                <p14:modId xmlns:p14="http://schemas.microsoft.com/office/powerpoint/2010/main" val="3351845550"/>
              </p:ext>
            </p:extLst>
          </p:nvPr>
        </p:nvGraphicFramePr>
        <p:xfrm>
          <a:off x="1371600" y="1905000"/>
          <a:ext cx="8915400" cy="4419602"/>
        </p:xfrm>
        <a:graphic>
          <a:graphicData uri="http://schemas.openxmlformats.org/drawingml/2006/table">
            <a:tbl>
              <a:tblPr firstRow="1" firstCol="1" bandRow="1">
                <a:tableStyleId>{5C22544A-7EE6-4342-B048-85BDC9FD1C3A}</a:tableStyleId>
              </a:tblPr>
              <a:tblGrid>
                <a:gridCol w="1574693">
                  <a:extLst>
                    <a:ext uri="{9D8B030D-6E8A-4147-A177-3AD203B41FA5}">
                      <a16:colId xmlns:a16="http://schemas.microsoft.com/office/drawing/2014/main" val="3829410855"/>
                    </a:ext>
                  </a:extLst>
                </a:gridCol>
                <a:gridCol w="2997307">
                  <a:extLst>
                    <a:ext uri="{9D8B030D-6E8A-4147-A177-3AD203B41FA5}">
                      <a16:colId xmlns:a16="http://schemas.microsoft.com/office/drawing/2014/main" val="532756355"/>
                    </a:ext>
                  </a:extLst>
                </a:gridCol>
                <a:gridCol w="2514600">
                  <a:extLst>
                    <a:ext uri="{9D8B030D-6E8A-4147-A177-3AD203B41FA5}">
                      <a16:colId xmlns:a16="http://schemas.microsoft.com/office/drawing/2014/main" val="1978712608"/>
                    </a:ext>
                  </a:extLst>
                </a:gridCol>
                <a:gridCol w="1828800">
                  <a:extLst>
                    <a:ext uri="{9D8B030D-6E8A-4147-A177-3AD203B41FA5}">
                      <a16:colId xmlns:a16="http://schemas.microsoft.com/office/drawing/2014/main" val="2268755638"/>
                    </a:ext>
                  </a:extLst>
                </a:gridCol>
              </a:tblGrid>
              <a:tr h="741395">
                <a:tc>
                  <a:txBody>
                    <a:bodyPr/>
                    <a:lstStyle/>
                    <a:p>
                      <a:pPr algn="ctr">
                        <a:lnSpc>
                          <a:spcPct val="115000"/>
                        </a:lnSpc>
                        <a:spcAft>
                          <a:spcPts val="1000"/>
                        </a:spcAft>
                      </a:pPr>
                      <a:r>
                        <a:rPr lang="en-US" sz="1400" kern="100">
                          <a:effectLst/>
                        </a:rPr>
                        <a:t> </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CCS</a:t>
                      </a:r>
                      <a:endParaRPr lang="en-VN" sz="1400" kern="100">
                        <a:effectLst/>
                      </a:endParaRPr>
                    </a:p>
                    <a:p>
                      <a:pPr algn="ctr">
                        <a:lnSpc>
                          <a:spcPct val="115000"/>
                        </a:lnSpc>
                        <a:spcAft>
                          <a:spcPts val="1000"/>
                        </a:spcAft>
                      </a:pPr>
                      <a:r>
                        <a:rPr lang="en-US" sz="1400" kern="100">
                          <a:effectLst/>
                        </a:rPr>
                        <a:t>(N=10)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ACS</a:t>
                      </a:r>
                      <a:endParaRPr lang="en-VN" sz="1400" kern="100">
                        <a:effectLst/>
                      </a:endParaRPr>
                    </a:p>
                    <a:p>
                      <a:pPr algn="ctr">
                        <a:lnSpc>
                          <a:spcPct val="115000"/>
                        </a:lnSpc>
                        <a:spcAft>
                          <a:spcPts val="1000"/>
                        </a:spcAft>
                      </a:pPr>
                      <a:r>
                        <a:rPr lang="en-US" sz="1400" kern="100">
                          <a:effectLst/>
                        </a:rPr>
                        <a:t>(N= 49)</a:t>
                      </a:r>
                      <a:endParaRPr lang="en-VN"/>
                    </a:p>
                  </a:txBody>
                  <a:tcPr marL="40904" marR="40904" marT="0" marB="0"/>
                </a:tc>
                <a:tc>
                  <a:txBody>
                    <a:bodyPr/>
                    <a:lstStyle/>
                    <a:p>
                      <a:pPr algn="ctr">
                        <a:lnSpc>
                          <a:spcPct val="115000"/>
                        </a:lnSpc>
                        <a:spcAft>
                          <a:spcPts val="1000"/>
                        </a:spcAft>
                      </a:pPr>
                      <a:r>
                        <a:rPr lang="en-US" sz="1400" kern="100">
                          <a:effectLst/>
                        </a:rPr>
                        <a:t>giá trị p</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480922444"/>
                  </a:ext>
                </a:extLst>
              </a:tr>
              <a:tr h="282939">
                <a:tc gridSpan="4">
                  <a:txBody>
                    <a:bodyPr/>
                    <a:lstStyle/>
                    <a:p>
                      <a:pPr>
                        <a:lnSpc>
                          <a:spcPct val="115000"/>
                        </a:lnSpc>
                        <a:spcAft>
                          <a:spcPts val="1000"/>
                        </a:spcAft>
                      </a:pPr>
                      <a:r>
                        <a:rPr lang="en-US" sz="1400" kern="100">
                          <a:effectLst/>
                        </a:rPr>
                        <a:t>Số mạch máu tổng thương</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hMerge="1">
                  <a:txBody>
                    <a:bodyPr/>
                    <a:lstStyle/>
                    <a:p>
                      <a:endParaRPr lang="en-VN"/>
                    </a:p>
                  </a:txBody>
                  <a:tcPr/>
                </a:tc>
                <a:tc hMerge="1">
                  <a:txBody>
                    <a:bodyPr/>
                    <a:lstStyle/>
                    <a:p>
                      <a:endParaRPr lang="en-VN"/>
                    </a:p>
                  </a:txBody>
                  <a:tcPr/>
                </a:tc>
                <a:tc hMerge="1">
                  <a:txBody>
                    <a:bodyPr/>
                    <a:lstStyle/>
                    <a:p>
                      <a:pPr>
                        <a:lnSpc>
                          <a:spcPct val="115000"/>
                        </a:lnSpc>
                        <a:spcAft>
                          <a:spcPts val="1000"/>
                        </a:spcAft>
                      </a:pP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1618115273"/>
                  </a:ext>
                </a:extLst>
              </a:tr>
              <a:tr h="282939">
                <a:tc>
                  <a:txBody>
                    <a:bodyPr/>
                    <a:lstStyle/>
                    <a:p>
                      <a:pPr marL="108585" algn="just">
                        <a:lnSpc>
                          <a:spcPct val="115000"/>
                        </a:lnSpc>
                        <a:spcAft>
                          <a:spcPts val="1000"/>
                        </a:spcAft>
                      </a:pPr>
                      <a:r>
                        <a:rPr lang="en-US" sz="1400" kern="100">
                          <a:effectLst/>
                        </a:rPr>
                        <a:t>  1 (LM đơn độc)</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1 (10%)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1 (2%)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rowSpan="4">
                  <a:txBody>
                    <a:bodyPr/>
                    <a:lstStyle/>
                    <a:p>
                      <a:pPr algn="ctr">
                        <a:lnSpc>
                          <a:spcPct val="115000"/>
                        </a:lnSpc>
                        <a:spcAft>
                          <a:spcPts val="1000"/>
                        </a:spcAft>
                      </a:pPr>
                      <a:r>
                        <a:rPr lang="en-US" sz="1400" kern="100">
                          <a:effectLst/>
                        </a:rPr>
                        <a:t>0,5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2585364915"/>
                  </a:ext>
                </a:extLst>
              </a:tr>
              <a:tr h="282939">
                <a:tc>
                  <a:txBody>
                    <a:bodyPr/>
                    <a:lstStyle/>
                    <a:p>
                      <a:pPr marL="12700" indent="0" algn="just">
                        <a:lnSpc>
                          <a:spcPct val="115000"/>
                        </a:lnSpc>
                        <a:spcAft>
                          <a:spcPts val="1000"/>
                        </a:spcAft>
                        <a:tabLst/>
                      </a:pPr>
                      <a:r>
                        <a:rPr lang="en-US" sz="1400" kern="100">
                          <a:effectLst/>
                        </a:rPr>
                        <a:t>    2 (LM+1 nhánh)</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2 (20%)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7 (14,3%)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1780274803"/>
                  </a:ext>
                </a:extLst>
              </a:tr>
              <a:tr h="282939">
                <a:tc>
                  <a:txBody>
                    <a:bodyPr/>
                    <a:lstStyle/>
                    <a:p>
                      <a:pPr marL="108585" algn="just">
                        <a:lnSpc>
                          <a:spcPct val="115000"/>
                        </a:lnSpc>
                        <a:spcAft>
                          <a:spcPts val="1000"/>
                        </a:spcAft>
                      </a:pPr>
                      <a:r>
                        <a:rPr lang="en-US" sz="1400" kern="100">
                          <a:effectLst/>
                        </a:rPr>
                        <a:t>  3 (LM+2 nhánh)</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2 (20%)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14 (28,6%)</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3799032382"/>
                  </a:ext>
                </a:extLst>
              </a:tr>
              <a:tr h="282939">
                <a:tc>
                  <a:txBody>
                    <a:bodyPr/>
                    <a:lstStyle/>
                    <a:p>
                      <a:pPr marL="108585" algn="just">
                        <a:lnSpc>
                          <a:spcPct val="115000"/>
                        </a:lnSpc>
                        <a:spcAft>
                          <a:spcPts val="1000"/>
                        </a:spcAft>
                      </a:pPr>
                      <a:r>
                        <a:rPr lang="en-US" sz="1400" kern="100">
                          <a:effectLst/>
                        </a:rPr>
                        <a:t>  4 (LM+3 nhánh)</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dirty="0">
                          <a:solidFill>
                            <a:srgbClr val="FF0000"/>
                          </a:solidFill>
                          <a:effectLst/>
                        </a:rPr>
                        <a:t>5 </a:t>
                      </a:r>
                      <a:r>
                        <a:rPr lang="en-US" sz="1400" kern="100" dirty="0">
                          <a:effectLst/>
                        </a:rPr>
                        <a:t>(50%)</a:t>
                      </a:r>
                      <a:endParaRPr lang="en-VN"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dirty="0">
                          <a:solidFill>
                            <a:srgbClr val="FF0000"/>
                          </a:solidFill>
                          <a:effectLst/>
                        </a:rPr>
                        <a:t>27 </a:t>
                      </a:r>
                      <a:r>
                        <a:rPr lang="en-US" sz="1400" kern="100" dirty="0">
                          <a:effectLst/>
                        </a:rPr>
                        <a:t>(55,1%)</a:t>
                      </a:r>
                      <a:endParaRPr lang="en-VN"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1800114714"/>
                  </a:ext>
                </a:extLst>
              </a:tr>
              <a:tr h="282939">
                <a:tc gridSpan="4">
                  <a:txBody>
                    <a:bodyPr/>
                    <a:lstStyle/>
                    <a:p>
                      <a:pPr>
                        <a:lnSpc>
                          <a:spcPct val="115000"/>
                        </a:lnSpc>
                        <a:spcAft>
                          <a:spcPts val="1000"/>
                        </a:spcAft>
                      </a:pPr>
                      <a:r>
                        <a:rPr lang="en-US" sz="1400" kern="100">
                          <a:effectLst/>
                        </a:rPr>
                        <a:t>﻿Phân loại Medina</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hMerge="1">
                  <a:txBody>
                    <a:bodyPr/>
                    <a:lstStyle/>
                    <a:p>
                      <a:endParaRPr lang="en-VN"/>
                    </a:p>
                  </a:txBody>
                  <a:tcPr/>
                </a:tc>
                <a:tc hMerge="1">
                  <a:txBody>
                    <a:bodyPr/>
                    <a:lstStyle/>
                    <a:p>
                      <a:endParaRPr lang="en-VN"/>
                    </a:p>
                  </a:txBody>
                  <a:tcPr/>
                </a:tc>
                <a:tc hMerge="1">
                  <a:txBody>
                    <a:bodyPr/>
                    <a:lstStyle/>
                    <a:p>
                      <a:pPr>
                        <a:lnSpc>
                          <a:spcPct val="115000"/>
                        </a:lnSpc>
                        <a:spcAft>
                          <a:spcPts val="1000"/>
                        </a:spcAft>
                      </a:pP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616765211"/>
                  </a:ext>
                </a:extLst>
              </a:tr>
              <a:tr h="282939">
                <a:tc>
                  <a:txBody>
                    <a:bodyPr/>
                    <a:lstStyle/>
                    <a:p>
                      <a:pPr marL="108585" algn="just">
                        <a:lnSpc>
                          <a:spcPct val="115000"/>
                        </a:lnSpc>
                        <a:spcAft>
                          <a:spcPts val="1000"/>
                        </a:spcAft>
                      </a:pPr>
                      <a:r>
                        <a:rPr lang="en-US" sz="1400" kern="100">
                          <a:effectLst/>
                        </a:rPr>
                        <a:t>  1,1,1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dirty="0">
                          <a:solidFill>
                            <a:srgbClr val="FF0000"/>
                          </a:solidFill>
                          <a:effectLst/>
                        </a:rPr>
                        <a:t>5</a:t>
                      </a:r>
                      <a:r>
                        <a:rPr lang="en-US" sz="1400" kern="100" dirty="0">
                          <a:effectLst/>
                        </a:rPr>
                        <a:t> (50%)</a:t>
                      </a:r>
                      <a:endParaRPr lang="en-VN"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dirty="0">
                          <a:solidFill>
                            <a:srgbClr val="FF0000"/>
                          </a:solidFill>
                          <a:effectLst/>
                        </a:rPr>
                        <a:t>24 </a:t>
                      </a:r>
                      <a:r>
                        <a:rPr lang="en-US" sz="1400" kern="100" dirty="0">
                          <a:solidFill>
                            <a:schemeClr val="tx1"/>
                          </a:solidFill>
                          <a:effectLst/>
                        </a:rPr>
                        <a:t>(</a:t>
                      </a:r>
                      <a:r>
                        <a:rPr lang="en-US" sz="1400" kern="100" dirty="0">
                          <a:effectLst/>
                        </a:rPr>
                        <a:t>49,1%)</a:t>
                      </a:r>
                      <a:endParaRPr lang="en-VN"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rowSpan="7">
                  <a:txBody>
                    <a:bodyPr/>
                    <a:lstStyle/>
                    <a:p>
                      <a:pPr algn="ctr">
                        <a:lnSpc>
                          <a:spcPct val="115000"/>
                        </a:lnSpc>
                        <a:spcAft>
                          <a:spcPts val="1000"/>
                        </a:spcAft>
                      </a:pPr>
                      <a:r>
                        <a:rPr lang="en-US" sz="1400" kern="100" dirty="0">
                          <a:effectLst/>
                        </a:rPr>
                        <a:t>0,3</a:t>
                      </a:r>
                      <a:endParaRPr lang="en-VN"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736000055"/>
                  </a:ext>
                </a:extLst>
              </a:tr>
              <a:tr h="282939">
                <a:tc>
                  <a:txBody>
                    <a:bodyPr/>
                    <a:lstStyle/>
                    <a:p>
                      <a:pPr marL="108585" algn="just">
                        <a:lnSpc>
                          <a:spcPct val="115000"/>
                        </a:lnSpc>
                        <a:spcAft>
                          <a:spcPts val="1000"/>
                        </a:spcAft>
                      </a:pPr>
                      <a:r>
                        <a:rPr lang="en-US" sz="1400" kern="100">
                          <a:effectLst/>
                        </a:rPr>
                        <a:t>  1,1,0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2 (20%)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18 (36,7%)</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4235395952"/>
                  </a:ext>
                </a:extLst>
              </a:tr>
              <a:tr h="282939">
                <a:tc>
                  <a:txBody>
                    <a:bodyPr/>
                    <a:lstStyle/>
                    <a:p>
                      <a:pPr marL="108585" algn="just">
                        <a:lnSpc>
                          <a:spcPct val="115000"/>
                        </a:lnSpc>
                        <a:spcAft>
                          <a:spcPts val="1000"/>
                        </a:spcAft>
                      </a:pPr>
                      <a:r>
                        <a:rPr lang="en-US" sz="1400" kern="100">
                          <a:effectLst/>
                        </a:rPr>
                        <a:t>  1,0,1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1 (2%)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934848112"/>
                  </a:ext>
                </a:extLst>
              </a:tr>
              <a:tr h="282939">
                <a:tc>
                  <a:txBody>
                    <a:bodyPr/>
                    <a:lstStyle/>
                    <a:p>
                      <a:pPr marL="108585" algn="just">
                        <a:lnSpc>
                          <a:spcPct val="115000"/>
                        </a:lnSpc>
                        <a:spcAft>
                          <a:spcPts val="1000"/>
                        </a:spcAft>
                      </a:pPr>
                      <a:r>
                        <a:rPr lang="en-US" sz="1400" kern="100">
                          <a:effectLst/>
                        </a:rPr>
                        <a:t>  0,1,1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1 (2%)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3656429884"/>
                  </a:ext>
                </a:extLst>
              </a:tr>
              <a:tr h="282939">
                <a:tc>
                  <a:txBody>
                    <a:bodyPr/>
                    <a:lstStyle/>
                    <a:p>
                      <a:pPr marL="108585" algn="just">
                        <a:lnSpc>
                          <a:spcPct val="115000"/>
                        </a:lnSpc>
                        <a:spcAft>
                          <a:spcPts val="1000"/>
                        </a:spcAft>
                      </a:pPr>
                      <a:r>
                        <a:rPr lang="en-US" sz="1400" kern="100">
                          <a:effectLst/>
                        </a:rPr>
                        <a:t>  1,0,0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2 (20%)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5 (10,2%)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345384062"/>
                  </a:ext>
                </a:extLst>
              </a:tr>
              <a:tr h="282939">
                <a:tc>
                  <a:txBody>
                    <a:bodyPr/>
                    <a:lstStyle/>
                    <a:p>
                      <a:pPr marL="108585" algn="just">
                        <a:lnSpc>
                          <a:spcPct val="115000"/>
                        </a:lnSpc>
                        <a:spcAft>
                          <a:spcPts val="1000"/>
                        </a:spcAft>
                      </a:pPr>
                      <a:r>
                        <a:rPr lang="en-US" sz="1400" kern="100">
                          <a:effectLst/>
                        </a:rPr>
                        <a:t>  0,1,0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dirty="0">
                          <a:effectLst/>
                        </a:rPr>
                        <a:t>0</a:t>
                      </a:r>
                      <a:endParaRPr lang="en-VN"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1376230553"/>
                  </a:ext>
                </a:extLst>
              </a:tr>
              <a:tr h="282939">
                <a:tc>
                  <a:txBody>
                    <a:bodyPr/>
                    <a:lstStyle/>
                    <a:p>
                      <a:pPr marL="108585" algn="just">
                        <a:lnSpc>
                          <a:spcPct val="115000"/>
                        </a:lnSpc>
                        <a:spcAft>
                          <a:spcPts val="1000"/>
                        </a:spcAft>
                      </a:pPr>
                      <a:r>
                        <a:rPr lang="en-US" sz="1400" kern="100">
                          <a:effectLst/>
                        </a:rPr>
                        <a:t>  0,0,1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a:effectLst/>
                        </a:rPr>
                        <a:t>1 (10%)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400" kern="100" dirty="0">
                          <a:effectLst/>
                        </a:rPr>
                        <a:t>0</a:t>
                      </a:r>
                      <a:endParaRPr lang="en-VN"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endParaRPr lang="en-VN"/>
                    </a:p>
                  </a:txBody>
                  <a:tcPr/>
                </a:tc>
                <a:extLst>
                  <a:ext uri="{0D108BD9-81ED-4DB2-BD59-A6C34878D82A}">
                    <a16:rowId xmlns:a16="http://schemas.microsoft.com/office/drawing/2014/main" val="468378602"/>
                  </a:ext>
                </a:extLst>
              </a:tr>
            </a:tbl>
          </a:graphicData>
        </a:graphic>
      </p:graphicFrame>
    </p:spTree>
    <p:extLst>
      <p:ext uri="{BB962C8B-B14F-4D97-AF65-F5344CB8AC3E}">
        <p14:creationId xmlns:p14="http://schemas.microsoft.com/office/powerpoint/2010/main" val="314890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481137"/>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4.2. </a:t>
            </a:r>
            <a:r>
              <a:rPr lang="en-US" b="1" dirty="0" err="1">
                <a:solidFill>
                  <a:schemeClr val="tx1"/>
                </a:solidFill>
                <a:latin typeface="Times New Roman" panose="02020603050405020304" pitchFamily="18" charset="0"/>
                <a:cs typeface="Times New Roman" panose="02020603050405020304" pitchFamily="18" charset="0"/>
              </a:rPr>
              <a:t>Chi tiết thủ thuật can thiệp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1BF26E7A-B7B2-E82D-72E8-0E9AB15D389C}"/>
              </a:ext>
            </a:extLst>
          </p:cNvPr>
          <p:cNvGraphicFramePr>
            <a:graphicFrameLocks noGrp="1"/>
          </p:cNvGraphicFramePr>
          <p:nvPr>
            <p:extLst>
              <p:ext uri="{D42A27DB-BD31-4B8C-83A1-F6EECF244321}">
                <p14:modId xmlns:p14="http://schemas.microsoft.com/office/powerpoint/2010/main" val="3011825874"/>
              </p:ext>
            </p:extLst>
          </p:nvPr>
        </p:nvGraphicFramePr>
        <p:xfrm>
          <a:off x="1371599" y="1901312"/>
          <a:ext cx="9829802" cy="3491992"/>
        </p:xfrm>
        <a:graphic>
          <a:graphicData uri="http://schemas.openxmlformats.org/drawingml/2006/table">
            <a:tbl>
              <a:tblPr firstRow="1" firstCol="1" bandRow="1">
                <a:tableStyleId>{5C22544A-7EE6-4342-B048-85BDC9FD1C3A}</a:tableStyleId>
              </a:tblPr>
              <a:tblGrid>
                <a:gridCol w="3395616">
                  <a:extLst>
                    <a:ext uri="{9D8B030D-6E8A-4147-A177-3AD203B41FA5}">
                      <a16:colId xmlns:a16="http://schemas.microsoft.com/office/drawing/2014/main" val="3829410855"/>
                    </a:ext>
                  </a:extLst>
                </a:gridCol>
                <a:gridCol w="3224455">
                  <a:extLst>
                    <a:ext uri="{9D8B030D-6E8A-4147-A177-3AD203B41FA5}">
                      <a16:colId xmlns:a16="http://schemas.microsoft.com/office/drawing/2014/main" val="532756355"/>
                    </a:ext>
                  </a:extLst>
                </a:gridCol>
                <a:gridCol w="3209731">
                  <a:extLst>
                    <a:ext uri="{9D8B030D-6E8A-4147-A177-3AD203B41FA5}">
                      <a16:colId xmlns:a16="http://schemas.microsoft.com/office/drawing/2014/main" val="1544130863"/>
                    </a:ext>
                  </a:extLst>
                </a:gridCol>
              </a:tblGrid>
              <a:tr h="318672">
                <a:tc>
                  <a:txBody>
                    <a:bodyPr/>
                    <a:lstStyle/>
                    <a:p>
                      <a:pPr algn="ctr">
                        <a:lnSpc>
                          <a:spcPct val="115000"/>
                        </a:lnSpc>
                        <a:spcAft>
                          <a:spcPts val="1000"/>
                        </a:spcAft>
                      </a:pPr>
                      <a:r>
                        <a:rPr lang="en-US" sz="1600" kern="100">
                          <a:effectLst/>
                        </a:rPr>
                        <a:t> </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CCS</a:t>
                      </a:r>
                      <a:endParaRPr lang="en-VN" sz="1600" kern="100">
                        <a:effectLst/>
                      </a:endParaRPr>
                    </a:p>
                    <a:p>
                      <a:pPr algn="ctr">
                        <a:lnSpc>
                          <a:spcPct val="115000"/>
                        </a:lnSpc>
                        <a:spcAft>
                          <a:spcPts val="1000"/>
                        </a:spcAft>
                      </a:pPr>
                      <a:r>
                        <a:rPr lang="en-US" sz="1600" kern="100">
                          <a:effectLst/>
                        </a:rPr>
                        <a:t>(N=10)</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ACS</a:t>
                      </a:r>
                      <a:endParaRPr lang="en-VN" sz="1600" kern="100">
                        <a:effectLst/>
                      </a:endParaRPr>
                    </a:p>
                    <a:p>
                      <a:pPr algn="ctr">
                        <a:lnSpc>
                          <a:spcPct val="115000"/>
                        </a:lnSpc>
                        <a:spcAft>
                          <a:spcPts val="1000"/>
                        </a:spcAft>
                      </a:pPr>
                      <a:r>
                        <a:rPr lang="en-US" sz="1600" kern="100">
                          <a:effectLst/>
                        </a:rPr>
                        <a:t>(N= 49)</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480922444"/>
                  </a:ext>
                </a:extLst>
              </a:tr>
              <a:tr h="117485">
                <a:tc>
                  <a:txBody>
                    <a:bodyPr/>
                    <a:lstStyle/>
                    <a:p>
                      <a:pPr algn="just">
                        <a:lnSpc>
                          <a:spcPct val="115000"/>
                        </a:lnSpc>
                        <a:spcAft>
                          <a:spcPts val="1000"/>
                        </a:spcAft>
                      </a:pPr>
                      <a:r>
                        <a:rPr lang="en-US" sz="1600" kern="100">
                          <a:effectLst/>
                        </a:rPr>
                        <a:t>Điểm SYNTAX</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solidFill>
                            <a:srgbClr val="C00000"/>
                          </a:solidFill>
                          <a:effectLst/>
                        </a:rPr>
                        <a:t>30,2 ± 3,0</a:t>
                      </a:r>
                      <a:endParaRPr lang="en-VN" sz="1600" kern="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solidFill>
                            <a:srgbClr val="C00000"/>
                          </a:solidFill>
                          <a:effectLst/>
                        </a:rPr>
                        <a:t>29,2 ± 1,1</a:t>
                      </a:r>
                      <a:endParaRPr lang="en-VN" sz="1600" kern="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910605515"/>
                  </a:ext>
                </a:extLst>
              </a:tr>
              <a:tr h="117485">
                <a:tc>
                  <a:txBody>
                    <a:bodyPr/>
                    <a:lstStyle/>
                    <a:p>
                      <a:pPr marL="108585" algn="just">
                        <a:lnSpc>
                          <a:spcPct val="115000"/>
                        </a:lnSpc>
                        <a:spcAft>
                          <a:spcPts val="1000"/>
                        </a:spcAft>
                      </a:pPr>
                      <a:r>
                        <a:rPr lang="en-US" sz="1600" kern="100">
                          <a:effectLst/>
                        </a:rPr>
                        <a:t> &gt;22</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solidFill>
                            <a:srgbClr val="C00000"/>
                          </a:solidFill>
                          <a:effectLst/>
                        </a:rPr>
                        <a:t>8 </a:t>
                      </a:r>
                      <a:r>
                        <a:rPr lang="en-US" sz="1600" kern="100" dirty="0">
                          <a:effectLst/>
                        </a:rPr>
                        <a:t>(80%)</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solidFill>
                            <a:srgbClr val="C00000"/>
                          </a:solidFill>
                          <a:effectLst/>
                        </a:rPr>
                        <a:t>41 </a:t>
                      </a:r>
                      <a:r>
                        <a:rPr lang="en-US" sz="1600" kern="100" dirty="0">
                          <a:effectLst/>
                        </a:rPr>
                        <a:t>(83,7%)</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2221259964"/>
                  </a:ext>
                </a:extLst>
              </a:tr>
              <a:tr h="117485">
                <a:tc>
                  <a:txBody>
                    <a:bodyPr/>
                    <a:lstStyle/>
                    <a:p>
                      <a:pPr marL="108585" algn="just">
                        <a:lnSpc>
                          <a:spcPct val="115000"/>
                        </a:lnSpc>
                        <a:spcAft>
                          <a:spcPts val="1000"/>
                        </a:spcAft>
                      </a:pPr>
                      <a:r>
                        <a:rPr lang="en-US" sz="1600" kern="100">
                          <a:effectLst/>
                        </a:rPr>
                        <a:t> ≤ 22</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2 (20%)</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8 (16,3%)</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567125060"/>
                  </a:ext>
                </a:extLst>
              </a:tr>
              <a:tr h="117485">
                <a:tc gridSpan="3">
                  <a:txBody>
                    <a:bodyPr/>
                    <a:lstStyle/>
                    <a:p>
                      <a:pPr>
                        <a:lnSpc>
                          <a:spcPct val="115000"/>
                        </a:lnSpc>
                        <a:spcAft>
                          <a:spcPts val="1000"/>
                        </a:spcAft>
                      </a:pPr>
                      <a:r>
                        <a:rPr lang="en-US" sz="1600" kern="100" dirty="0">
                          <a:effectLst/>
                        </a:rPr>
                        <a:t>TIMI </a:t>
                      </a:r>
                      <a:r>
                        <a:rPr lang="en-US" sz="1600" kern="100" dirty="0" err="1">
                          <a:effectLst/>
                        </a:rPr>
                        <a:t>sau</a:t>
                      </a:r>
                      <a:r>
                        <a:rPr lang="en-US" sz="1600" kern="100" dirty="0">
                          <a:effectLst/>
                        </a:rPr>
                        <a:t> </a:t>
                      </a:r>
                      <a:r>
                        <a:rPr lang="en-US" sz="1600" kern="100" dirty="0" err="1">
                          <a:effectLst/>
                        </a:rPr>
                        <a:t>khi</a:t>
                      </a:r>
                      <a:r>
                        <a:rPr lang="en-US" sz="1600" kern="100" dirty="0">
                          <a:effectLst/>
                        </a:rPr>
                        <a:t> </a:t>
                      </a:r>
                      <a:r>
                        <a:rPr lang="en-US" sz="1600" kern="100" dirty="0" err="1">
                          <a:effectLst/>
                        </a:rPr>
                        <a:t>đặt</a:t>
                      </a:r>
                      <a:r>
                        <a:rPr lang="en-US" sz="1600" kern="100" dirty="0">
                          <a:effectLst/>
                        </a:rPr>
                        <a:t> stent LM</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3033601804"/>
                  </a:ext>
                </a:extLst>
              </a:tr>
              <a:tr h="117485">
                <a:tc>
                  <a:txBody>
                    <a:bodyPr/>
                    <a:lstStyle/>
                    <a:p>
                      <a:pPr marL="108585" algn="just">
                        <a:lnSpc>
                          <a:spcPct val="115000"/>
                        </a:lnSpc>
                        <a:spcAft>
                          <a:spcPts val="1000"/>
                        </a:spcAft>
                      </a:pPr>
                      <a:r>
                        <a:rPr lang="en-US" sz="1600" kern="100">
                          <a:effectLst/>
                        </a:rPr>
                        <a:t> 0-I</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0</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1 (2%)</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1451015747"/>
                  </a:ext>
                </a:extLst>
              </a:tr>
              <a:tr h="117485">
                <a:tc>
                  <a:txBody>
                    <a:bodyPr/>
                    <a:lstStyle/>
                    <a:p>
                      <a:pPr marL="108585" algn="just">
                        <a:lnSpc>
                          <a:spcPct val="115000"/>
                        </a:lnSpc>
                        <a:spcAft>
                          <a:spcPts val="1000"/>
                        </a:spcAft>
                      </a:pPr>
                      <a:r>
                        <a:rPr lang="en-US" sz="1600" kern="100">
                          <a:effectLst/>
                        </a:rPr>
                        <a:t> II</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0</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a:effectLst/>
                        </a:rPr>
                        <a:t>0</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4158436596"/>
                  </a:ext>
                </a:extLst>
              </a:tr>
              <a:tr h="117485">
                <a:tc>
                  <a:txBody>
                    <a:bodyPr/>
                    <a:lstStyle/>
                    <a:p>
                      <a:pPr marL="108585" algn="just">
                        <a:lnSpc>
                          <a:spcPct val="115000"/>
                        </a:lnSpc>
                        <a:spcAft>
                          <a:spcPts val="1000"/>
                        </a:spcAft>
                      </a:pPr>
                      <a:r>
                        <a:rPr lang="en-US" sz="1600" kern="100">
                          <a:effectLst/>
                        </a:rPr>
                        <a:t> III</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solidFill>
                            <a:srgbClr val="C00000"/>
                          </a:solidFill>
                          <a:effectLst/>
                        </a:rPr>
                        <a:t>10 (</a:t>
                      </a:r>
                      <a:r>
                        <a:rPr lang="en-US" sz="1600" kern="100" dirty="0">
                          <a:effectLst/>
                        </a:rPr>
                        <a:t>100%)</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solidFill>
                            <a:srgbClr val="C00000"/>
                          </a:solidFill>
                          <a:effectLst/>
                        </a:rPr>
                        <a:t>48 (</a:t>
                      </a:r>
                      <a:r>
                        <a:rPr lang="en-US" sz="1600" kern="100" dirty="0">
                          <a:effectLst/>
                        </a:rPr>
                        <a:t>98%)</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2759343885"/>
                  </a:ext>
                </a:extLst>
              </a:tr>
              <a:tr h="117485">
                <a:tc>
                  <a:txBody>
                    <a:bodyPr/>
                    <a:lstStyle/>
                    <a:p>
                      <a:pPr algn="l">
                        <a:lnSpc>
                          <a:spcPct val="115000"/>
                        </a:lnSpc>
                        <a:spcAft>
                          <a:spcPts val="1000"/>
                        </a:spcAft>
                      </a:pPr>
                      <a:r>
                        <a:rPr lang="en-US" sz="1600" kern="100">
                          <a:effectLst/>
                        </a:rPr>
                        <a:t>Kissing balloon</a:t>
                      </a: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smtClean="0">
                          <a:effectLst/>
                        </a:rPr>
                        <a:t>10 (100</a:t>
                      </a:r>
                      <a:r>
                        <a:rPr lang="en-US" sz="1600" kern="100" dirty="0">
                          <a:effectLst/>
                        </a:rPr>
                        <a:t>%)</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effectLst/>
                        </a:rPr>
                        <a:t>24 (49,1%)</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3165227694"/>
                  </a:ext>
                </a:extLst>
              </a:tr>
              <a:tr h="117485">
                <a:tc>
                  <a:txBody>
                    <a:bodyPr/>
                    <a:lstStyle/>
                    <a:p>
                      <a:pPr marL="0" indent="0" algn="l">
                        <a:lnSpc>
                          <a:spcPct val="115000"/>
                        </a:lnSpc>
                        <a:spcAft>
                          <a:spcPts val="1000"/>
                        </a:spcAft>
                      </a:pPr>
                      <a:r>
                        <a:rPr lang="en-US" sz="1600" kern="100" dirty="0" err="1">
                          <a:effectLst/>
                        </a:rPr>
                        <a:t>Tổn</a:t>
                      </a:r>
                      <a:r>
                        <a:rPr lang="en-US" sz="1600" kern="100" dirty="0">
                          <a:effectLst/>
                        </a:rPr>
                        <a:t> </a:t>
                      </a:r>
                      <a:r>
                        <a:rPr lang="en-US" sz="1600" kern="100" dirty="0" err="1">
                          <a:effectLst/>
                        </a:rPr>
                        <a:t>thương</a:t>
                      </a:r>
                      <a:r>
                        <a:rPr lang="en-US" sz="1600" kern="100" dirty="0">
                          <a:effectLst/>
                        </a:rPr>
                        <a:t> </a:t>
                      </a:r>
                      <a:r>
                        <a:rPr lang="en-US" sz="1600" kern="100" dirty="0" err="1">
                          <a:effectLst/>
                        </a:rPr>
                        <a:t>tồn</a:t>
                      </a:r>
                      <a:r>
                        <a:rPr lang="en-US" sz="1600" kern="100" dirty="0">
                          <a:effectLst/>
                        </a:rPr>
                        <a:t> </a:t>
                      </a:r>
                      <a:r>
                        <a:rPr lang="en-US" sz="1600" kern="100" dirty="0" err="1">
                          <a:effectLst/>
                        </a:rPr>
                        <a:t>lưu</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effectLst/>
                        </a:rPr>
                        <a:t>1 (10%)</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tc>
                  <a:txBody>
                    <a:bodyPr/>
                    <a:lstStyle/>
                    <a:p>
                      <a:pPr algn="ctr">
                        <a:lnSpc>
                          <a:spcPct val="115000"/>
                        </a:lnSpc>
                        <a:spcAft>
                          <a:spcPts val="1000"/>
                        </a:spcAft>
                      </a:pPr>
                      <a:r>
                        <a:rPr lang="en-US" sz="1600" kern="100" dirty="0">
                          <a:effectLst/>
                        </a:rPr>
                        <a:t>10 ( 20,4%)</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1904201213"/>
                  </a:ext>
                </a:extLst>
              </a:tr>
              <a:tr h="117485">
                <a:tc>
                  <a:txBody>
                    <a:bodyPr/>
                    <a:lstStyle/>
                    <a:p>
                      <a:pPr marL="0" indent="0" algn="l">
                        <a:lnSpc>
                          <a:spcPct val="115000"/>
                        </a:lnSpc>
                        <a:spcAft>
                          <a:spcPts val="1000"/>
                        </a:spcAft>
                      </a:pPr>
                      <a:r>
                        <a:rPr lang="en-US" sz="1600" kern="100" dirty="0" err="1">
                          <a:effectLst/>
                        </a:rPr>
                        <a:t>Bóc</a:t>
                      </a:r>
                      <a:r>
                        <a:rPr lang="en-US" sz="1600" kern="100" dirty="0">
                          <a:effectLst/>
                        </a:rPr>
                        <a:t> </a:t>
                      </a:r>
                      <a:r>
                        <a:rPr lang="en-US" sz="1600" kern="100" dirty="0" err="1">
                          <a:effectLst/>
                        </a:rPr>
                        <a:t>tách</a:t>
                      </a:r>
                      <a:r>
                        <a:rPr lang="en-US" sz="1600" kern="100" dirty="0">
                          <a:effectLst/>
                        </a:rPr>
                        <a:t> </a:t>
                      </a:r>
                      <a:r>
                        <a:rPr lang="en-US" sz="1600" kern="100" dirty="0" err="1">
                          <a:effectLst/>
                        </a:rPr>
                        <a:t>nội</a:t>
                      </a:r>
                      <a:r>
                        <a:rPr lang="en-US" sz="1600" kern="100" dirty="0">
                          <a:effectLst/>
                        </a:rPr>
                        <a:t> </a:t>
                      </a:r>
                      <a:r>
                        <a:rPr lang="en-US" sz="1600" kern="100" dirty="0" err="1">
                          <a:effectLst/>
                        </a:rPr>
                        <a:t>mạc</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600" kern="100" dirty="0">
                          <a:effectLst/>
                        </a:rPr>
                        <a:t>0</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tc>
                  <a:txBody>
                    <a:bodyPr/>
                    <a:lstStyle/>
                    <a:p>
                      <a:pPr algn="ctr">
                        <a:lnSpc>
                          <a:spcPct val="115000"/>
                        </a:lnSpc>
                        <a:spcAft>
                          <a:spcPts val="1000"/>
                        </a:spcAft>
                      </a:pPr>
                      <a:r>
                        <a:rPr lang="en-US" sz="1600" kern="100" dirty="0">
                          <a:effectLst/>
                        </a:rPr>
                        <a:t>2 (4,1%)</a:t>
                      </a:r>
                      <a:endParaRPr lang="en-VN"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4143882636"/>
                  </a:ext>
                </a:extLst>
              </a:tr>
            </a:tbl>
          </a:graphicData>
        </a:graphic>
      </p:graphicFrame>
    </p:spTree>
    <p:extLst>
      <p:ext uri="{BB962C8B-B14F-4D97-AF65-F5344CB8AC3E}">
        <p14:creationId xmlns:p14="http://schemas.microsoft.com/office/powerpoint/2010/main" val="306658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4.2. </a:t>
            </a:r>
            <a:r>
              <a:rPr lang="en-US" b="1" dirty="0" err="1">
                <a:solidFill>
                  <a:schemeClr val="tx1"/>
                </a:solidFill>
                <a:latin typeface="Times New Roman" panose="02020603050405020304" pitchFamily="18" charset="0"/>
                <a:cs typeface="Times New Roman" panose="02020603050405020304" pitchFamily="18" charset="0"/>
              </a:rPr>
              <a:t>Chi tiết thủ thuật can thiệp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1BF26E7A-B7B2-E82D-72E8-0E9AB15D389C}"/>
              </a:ext>
            </a:extLst>
          </p:cNvPr>
          <p:cNvGraphicFramePr>
            <a:graphicFrameLocks noGrp="1"/>
          </p:cNvGraphicFramePr>
          <p:nvPr>
            <p:extLst>
              <p:ext uri="{D42A27DB-BD31-4B8C-83A1-F6EECF244321}">
                <p14:modId xmlns:p14="http://schemas.microsoft.com/office/powerpoint/2010/main" val="1860987692"/>
              </p:ext>
            </p:extLst>
          </p:nvPr>
        </p:nvGraphicFramePr>
        <p:xfrm>
          <a:off x="1371600" y="1905000"/>
          <a:ext cx="8915400" cy="3914706"/>
        </p:xfrm>
        <a:graphic>
          <a:graphicData uri="http://schemas.openxmlformats.org/drawingml/2006/table">
            <a:tbl>
              <a:tblPr firstRow="1" firstCol="1" bandRow="1">
                <a:tableStyleId>{5C22544A-7EE6-4342-B048-85BDC9FD1C3A}</a:tableStyleId>
              </a:tblPr>
              <a:tblGrid>
                <a:gridCol w="2537669">
                  <a:extLst>
                    <a:ext uri="{9D8B030D-6E8A-4147-A177-3AD203B41FA5}">
                      <a16:colId xmlns:a16="http://schemas.microsoft.com/office/drawing/2014/main" val="3829410855"/>
                    </a:ext>
                  </a:extLst>
                </a:gridCol>
                <a:gridCol w="2537669">
                  <a:extLst>
                    <a:ext uri="{9D8B030D-6E8A-4147-A177-3AD203B41FA5}">
                      <a16:colId xmlns:a16="http://schemas.microsoft.com/office/drawing/2014/main" val="532756355"/>
                    </a:ext>
                  </a:extLst>
                </a:gridCol>
                <a:gridCol w="2239862">
                  <a:extLst>
                    <a:ext uri="{9D8B030D-6E8A-4147-A177-3AD203B41FA5}">
                      <a16:colId xmlns:a16="http://schemas.microsoft.com/office/drawing/2014/main" val="3369806639"/>
                    </a:ext>
                  </a:extLst>
                </a:gridCol>
                <a:gridCol w="1600200">
                  <a:extLst>
                    <a:ext uri="{9D8B030D-6E8A-4147-A177-3AD203B41FA5}">
                      <a16:colId xmlns:a16="http://schemas.microsoft.com/office/drawing/2014/main" val="2948578354"/>
                    </a:ext>
                  </a:extLst>
                </a:gridCol>
              </a:tblGrid>
              <a:tr h="760026">
                <a:tc>
                  <a:txBody>
                    <a:bodyPr/>
                    <a:lstStyle/>
                    <a:p>
                      <a:pPr algn="ctr">
                        <a:lnSpc>
                          <a:spcPct val="115000"/>
                        </a:lnSpc>
                        <a:spcAft>
                          <a:spcPts val="1000"/>
                        </a:spcAft>
                      </a:pPr>
                      <a:r>
                        <a:rPr lang="en-US" sz="1800" kern="100">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CCS</a:t>
                      </a:r>
                      <a:endParaRPr lang="en-VN" sz="1800" kern="100">
                        <a:effectLst/>
                      </a:endParaRPr>
                    </a:p>
                    <a:p>
                      <a:pPr algn="ctr">
                        <a:lnSpc>
                          <a:spcPct val="115000"/>
                        </a:lnSpc>
                        <a:spcAft>
                          <a:spcPts val="1000"/>
                        </a:spcAft>
                      </a:pPr>
                      <a:r>
                        <a:rPr lang="en-US" sz="1800" kern="100">
                          <a:effectLst/>
                        </a:rPr>
                        <a:t>(N=10)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ACS</a:t>
                      </a:r>
                      <a:endParaRPr lang="en-VN" sz="1800" kern="100">
                        <a:effectLst/>
                      </a:endParaRPr>
                    </a:p>
                    <a:p>
                      <a:pPr algn="ctr">
                        <a:lnSpc>
                          <a:spcPct val="115000"/>
                        </a:lnSpc>
                        <a:spcAft>
                          <a:spcPts val="1000"/>
                        </a:spcAft>
                      </a:pPr>
                      <a:r>
                        <a:rPr lang="en-US" sz="1800" kern="100">
                          <a:effectLst/>
                        </a:rPr>
                        <a:t>(N= 49)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giá trị p</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480922444"/>
                  </a:ext>
                </a:extLst>
              </a:tr>
              <a:tr h="244892">
                <a:tc>
                  <a:txBody>
                    <a:bodyPr/>
                    <a:lstStyle/>
                    <a:p>
                      <a:pPr algn="just">
                        <a:lnSpc>
                          <a:spcPct val="115000"/>
                        </a:lnSpc>
                        <a:spcAft>
                          <a:spcPts val="1000"/>
                        </a:spcAft>
                      </a:pPr>
                      <a:r>
                        <a:rPr lang="en-US" sz="1800" kern="100">
                          <a:effectLst/>
                        </a:rPr>
                        <a:t>Đặt stent SB</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4 (8%)</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&lt;0,005</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2334535087"/>
                  </a:ext>
                </a:extLst>
              </a:tr>
              <a:tr h="244892">
                <a:tc>
                  <a:txBody>
                    <a:bodyPr/>
                    <a:lstStyle/>
                    <a:p>
                      <a:pPr algn="just">
                        <a:lnSpc>
                          <a:spcPct val="115000"/>
                        </a:lnSpc>
                        <a:spcAft>
                          <a:spcPts val="1000"/>
                        </a:spcAft>
                      </a:pPr>
                      <a:r>
                        <a:rPr lang="en-US" sz="1800" kern="100">
                          <a:effectLst/>
                        </a:rPr>
                        <a:t>POT cuối cùng</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1 (10%)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17 (35%)</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0,1</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2644088453"/>
                  </a:ext>
                </a:extLst>
              </a:tr>
              <a:tr h="239576">
                <a:tc>
                  <a:txBody>
                    <a:bodyPr/>
                    <a:lstStyle/>
                    <a:p>
                      <a:pPr algn="just">
                        <a:lnSpc>
                          <a:spcPct val="115000"/>
                        </a:lnSpc>
                        <a:spcAft>
                          <a:spcPts val="1000"/>
                        </a:spcAft>
                      </a:pPr>
                      <a:r>
                        <a:rPr lang="en-US" sz="1800" kern="100">
                          <a:effectLst/>
                        </a:rPr>
                        <a:t>Đường kính stent MB</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3,7 ± 0,08</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3,6 ± 0,04</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0,3</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2255514668"/>
                  </a:ext>
                </a:extLst>
              </a:tr>
              <a:tr h="244892">
                <a:tc>
                  <a:txBody>
                    <a:bodyPr/>
                    <a:lstStyle/>
                    <a:p>
                      <a:pPr algn="just">
                        <a:lnSpc>
                          <a:spcPct val="115000"/>
                        </a:lnSpc>
                        <a:spcAft>
                          <a:spcPts val="1000"/>
                        </a:spcAft>
                      </a:pPr>
                      <a:r>
                        <a:rPr lang="en-US" sz="1800" kern="100">
                          <a:effectLst/>
                        </a:rPr>
                        <a:t>Chiều dài stent MB</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21,2 ± 2,5</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24,3 ± 1,2</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0,2</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1605948302"/>
                  </a:ext>
                </a:extLst>
              </a:tr>
              <a:tr h="244892">
                <a:tc>
                  <a:txBody>
                    <a:bodyPr/>
                    <a:lstStyle/>
                    <a:p>
                      <a:pPr algn="just">
                        <a:lnSpc>
                          <a:spcPct val="115000"/>
                        </a:lnSpc>
                        <a:spcAft>
                          <a:spcPts val="1000"/>
                        </a:spcAft>
                      </a:pPr>
                      <a:r>
                        <a:rPr lang="en-US" sz="1800" kern="100">
                          <a:effectLst/>
                        </a:rPr>
                        <a:t>Đường kính stent SB</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2,75 ± 0,1</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rowSpan="2">
                  <a:txBody>
                    <a:bodyPr/>
                    <a:lstStyle/>
                    <a:p>
                      <a:pPr algn="ctr">
                        <a:lnSpc>
                          <a:spcPct val="115000"/>
                        </a:lnSpc>
                        <a:spcAft>
                          <a:spcPts val="1000"/>
                        </a:spcAft>
                      </a:pPr>
                      <a:r>
                        <a:rPr lang="en-US" sz="1800" kern="100">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2917198390"/>
                  </a:ext>
                </a:extLst>
              </a:tr>
              <a:tr h="244892">
                <a:tc>
                  <a:txBody>
                    <a:bodyPr/>
                    <a:lstStyle/>
                    <a:p>
                      <a:pPr algn="just">
                        <a:lnSpc>
                          <a:spcPct val="115000"/>
                        </a:lnSpc>
                        <a:spcAft>
                          <a:spcPts val="1000"/>
                        </a:spcAft>
                      </a:pPr>
                      <a:r>
                        <a:rPr lang="en-US" sz="1800" kern="100">
                          <a:effectLst/>
                        </a:rPr>
                        <a:t>Chiều dài stent SB</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25,5 ± 4,3</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pPr algn="ctr">
                        <a:lnSpc>
                          <a:spcPct val="115000"/>
                        </a:lnSpc>
                        <a:spcAft>
                          <a:spcPts val="1000"/>
                        </a:spcAft>
                      </a:pP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1988861931"/>
                  </a:ext>
                </a:extLst>
              </a:tr>
              <a:tr h="244892">
                <a:tc gridSpan="4">
                  <a:txBody>
                    <a:bodyPr/>
                    <a:lstStyle/>
                    <a:p>
                      <a:pPr>
                        <a:lnSpc>
                          <a:spcPct val="115000"/>
                        </a:lnSpc>
                        <a:spcAft>
                          <a:spcPts val="1000"/>
                        </a:spcAft>
                      </a:pPr>
                      <a:r>
                        <a:rPr lang="en-US" sz="1800" kern="100">
                          <a:effectLst/>
                        </a:rPr>
                        <a:t>Đặt stent nhánh phối hợp</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588505218"/>
                  </a:ext>
                </a:extLst>
              </a:tr>
              <a:tr h="244892">
                <a:tc>
                  <a:txBody>
                    <a:bodyPr/>
                    <a:lstStyle/>
                    <a:p>
                      <a:pPr marL="108585" algn="just">
                        <a:lnSpc>
                          <a:spcPct val="115000"/>
                        </a:lnSpc>
                        <a:spcAft>
                          <a:spcPts val="1000"/>
                        </a:spcAft>
                      </a:pPr>
                      <a:r>
                        <a:rPr lang="en-US" sz="1800" kern="100">
                          <a:effectLst/>
                        </a:rPr>
                        <a:t>LAD</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4 (40%)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21 (42,9%)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rowSpan="3">
                  <a:txBody>
                    <a:bodyPr/>
                    <a:lstStyle/>
                    <a:p>
                      <a:pPr algn="ctr">
                        <a:lnSpc>
                          <a:spcPct val="115000"/>
                        </a:lnSpc>
                        <a:spcAft>
                          <a:spcPts val="1000"/>
                        </a:spcAft>
                      </a:pPr>
                      <a:r>
                        <a:rPr lang="en-US" sz="1800" kern="100">
                          <a:effectLst/>
                        </a:rPr>
                        <a:t>0,8</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nchor="ctr"/>
                </a:tc>
                <a:extLst>
                  <a:ext uri="{0D108BD9-81ED-4DB2-BD59-A6C34878D82A}">
                    <a16:rowId xmlns:a16="http://schemas.microsoft.com/office/drawing/2014/main" val="3821263592"/>
                  </a:ext>
                </a:extLst>
              </a:tr>
              <a:tr h="244892">
                <a:tc>
                  <a:txBody>
                    <a:bodyPr/>
                    <a:lstStyle/>
                    <a:p>
                      <a:pPr marL="108585" algn="just">
                        <a:lnSpc>
                          <a:spcPct val="115000"/>
                        </a:lnSpc>
                        <a:spcAft>
                          <a:spcPts val="1000"/>
                        </a:spcAft>
                      </a:pPr>
                      <a:r>
                        <a:rPr lang="en-US" sz="1800" kern="100">
                          <a:effectLst/>
                        </a:rPr>
                        <a:t>LCx</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1 (10%)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6 (12,2%)</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pPr algn="ctr">
                        <a:lnSpc>
                          <a:spcPct val="115000"/>
                        </a:lnSpc>
                        <a:spcAft>
                          <a:spcPts val="1000"/>
                        </a:spcAft>
                      </a:pP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2756974428"/>
                  </a:ext>
                </a:extLst>
              </a:tr>
              <a:tr h="244892">
                <a:tc>
                  <a:txBody>
                    <a:bodyPr/>
                    <a:lstStyle/>
                    <a:p>
                      <a:pPr marL="108585" algn="just">
                        <a:lnSpc>
                          <a:spcPct val="115000"/>
                        </a:lnSpc>
                        <a:spcAft>
                          <a:spcPts val="1000"/>
                        </a:spcAft>
                      </a:pPr>
                      <a:r>
                        <a:rPr lang="en-US" sz="1800" kern="100">
                          <a:effectLst/>
                        </a:rPr>
                        <a:t>RCA</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2 (20%)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a:txBody>
                    <a:bodyPr/>
                    <a:lstStyle/>
                    <a:p>
                      <a:pPr algn="ctr">
                        <a:lnSpc>
                          <a:spcPct val="115000"/>
                        </a:lnSpc>
                        <a:spcAft>
                          <a:spcPts val="1000"/>
                        </a:spcAft>
                      </a:pPr>
                      <a:r>
                        <a:rPr lang="en-US" sz="1800" kern="100">
                          <a:effectLst/>
                        </a:rPr>
                        <a:t>12 (24,5%)</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tc vMerge="1">
                  <a:txBody>
                    <a:bodyPr/>
                    <a:lstStyle/>
                    <a:p>
                      <a:pPr algn="ctr">
                        <a:lnSpc>
                          <a:spcPct val="115000"/>
                        </a:lnSpc>
                        <a:spcAft>
                          <a:spcPts val="1000"/>
                        </a:spcAft>
                      </a:pPr>
                      <a:endParaRPr lang="en-VN"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0904" marR="40904" marT="0" marB="0"/>
                </a:tc>
                <a:extLst>
                  <a:ext uri="{0D108BD9-81ED-4DB2-BD59-A6C34878D82A}">
                    <a16:rowId xmlns:a16="http://schemas.microsoft.com/office/drawing/2014/main" val="2343168760"/>
                  </a:ext>
                </a:extLst>
              </a:tr>
            </a:tbl>
          </a:graphicData>
        </a:graphic>
      </p:graphicFrame>
    </p:spTree>
    <p:extLst>
      <p:ext uri="{BB962C8B-B14F-4D97-AF65-F5344CB8AC3E}">
        <p14:creationId xmlns:p14="http://schemas.microsoft.com/office/powerpoint/2010/main" val="266483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4.3. Kết cục</a:t>
            </a:r>
            <a:r>
              <a:rPr lang="en-US" b="1" dirty="0" err="1">
                <a:solidFill>
                  <a:schemeClr val="tx1"/>
                </a:solidFill>
                <a:latin typeface="Times New Roman" panose="02020603050405020304" pitchFamily="18" charset="0"/>
                <a:cs typeface="Times New Roman" panose="02020603050405020304" pitchFamily="18" charset="0"/>
              </a:rPr>
              <a:t> thủ thuật can thiệp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3" name="Table 2">
            <a:extLst>
              <a:ext uri="{FF2B5EF4-FFF2-40B4-BE49-F238E27FC236}">
                <a16:creationId xmlns:a16="http://schemas.microsoft.com/office/drawing/2014/main" id="{49B05EFB-80CD-92C4-3814-3A24AAB4F4F4}"/>
              </a:ext>
            </a:extLst>
          </p:cNvPr>
          <p:cNvGraphicFramePr>
            <a:graphicFrameLocks noGrp="1"/>
          </p:cNvGraphicFramePr>
          <p:nvPr>
            <p:extLst>
              <p:ext uri="{D42A27DB-BD31-4B8C-83A1-F6EECF244321}">
                <p14:modId xmlns:p14="http://schemas.microsoft.com/office/powerpoint/2010/main" val="2011897664"/>
              </p:ext>
            </p:extLst>
          </p:nvPr>
        </p:nvGraphicFramePr>
        <p:xfrm>
          <a:off x="1371600" y="1898008"/>
          <a:ext cx="8915400" cy="4859020"/>
        </p:xfrm>
        <a:graphic>
          <a:graphicData uri="http://schemas.openxmlformats.org/drawingml/2006/table">
            <a:tbl>
              <a:tblPr firstRow="1" firstCol="1" bandRow="1">
                <a:tableStyleId>{5C22544A-7EE6-4342-B048-85BDC9FD1C3A}</a:tableStyleId>
              </a:tblPr>
              <a:tblGrid>
                <a:gridCol w="2458109">
                  <a:extLst>
                    <a:ext uri="{9D8B030D-6E8A-4147-A177-3AD203B41FA5}">
                      <a16:colId xmlns:a16="http://schemas.microsoft.com/office/drawing/2014/main" val="1644734100"/>
                    </a:ext>
                  </a:extLst>
                </a:gridCol>
                <a:gridCol w="2571091">
                  <a:extLst>
                    <a:ext uri="{9D8B030D-6E8A-4147-A177-3AD203B41FA5}">
                      <a16:colId xmlns:a16="http://schemas.microsoft.com/office/drawing/2014/main" val="2085243848"/>
                    </a:ext>
                  </a:extLst>
                </a:gridCol>
                <a:gridCol w="2667000">
                  <a:extLst>
                    <a:ext uri="{9D8B030D-6E8A-4147-A177-3AD203B41FA5}">
                      <a16:colId xmlns:a16="http://schemas.microsoft.com/office/drawing/2014/main" val="3338921394"/>
                    </a:ext>
                  </a:extLst>
                </a:gridCol>
                <a:gridCol w="1219200">
                  <a:extLst>
                    <a:ext uri="{9D8B030D-6E8A-4147-A177-3AD203B41FA5}">
                      <a16:colId xmlns:a16="http://schemas.microsoft.com/office/drawing/2014/main" val="1478352952"/>
                    </a:ext>
                  </a:extLst>
                </a:gridCol>
              </a:tblGrid>
              <a:tr h="682314">
                <a:tc>
                  <a:txBody>
                    <a:bodyPr/>
                    <a:lstStyle/>
                    <a:p>
                      <a:pPr algn="ctr">
                        <a:lnSpc>
                          <a:spcPct val="115000"/>
                        </a:lnSpc>
                        <a:spcAft>
                          <a:spcPts val="1000"/>
                        </a:spcAft>
                      </a:pPr>
                      <a:r>
                        <a:rPr lang="en-US" sz="1800" kern="100">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CCS</a:t>
                      </a:r>
                      <a:endParaRPr lang="en-VN" sz="1800" kern="100">
                        <a:effectLst/>
                      </a:endParaRPr>
                    </a:p>
                    <a:p>
                      <a:pPr algn="ctr">
                        <a:lnSpc>
                          <a:spcPct val="115000"/>
                        </a:lnSpc>
                        <a:spcAft>
                          <a:spcPts val="1000"/>
                        </a:spcAft>
                      </a:pPr>
                      <a:r>
                        <a:rPr lang="en-US" sz="1800" kern="100">
                          <a:effectLst/>
                        </a:rPr>
                        <a:t>(N=10)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ACS</a:t>
                      </a:r>
                      <a:endParaRPr lang="en-VN" sz="1800" kern="100">
                        <a:effectLst/>
                      </a:endParaRPr>
                    </a:p>
                    <a:p>
                      <a:pPr algn="ctr">
                        <a:lnSpc>
                          <a:spcPct val="115000"/>
                        </a:lnSpc>
                        <a:spcAft>
                          <a:spcPts val="1000"/>
                        </a:spcAft>
                      </a:pPr>
                      <a:r>
                        <a:rPr lang="en-US" sz="1800" kern="100">
                          <a:effectLst/>
                        </a:rPr>
                        <a:t>(N= 49)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giá trị p</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0086204"/>
                  </a:ext>
                </a:extLst>
              </a:tr>
              <a:tr h="273196">
                <a:tc gridSpan="4">
                  <a:txBody>
                    <a:bodyPr/>
                    <a:lstStyle/>
                    <a:p>
                      <a:pPr>
                        <a:lnSpc>
                          <a:spcPct val="115000"/>
                        </a:lnSpc>
                        <a:spcAft>
                          <a:spcPts val="1000"/>
                        </a:spcAft>
                      </a:pPr>
                      <a:r>
                        <a:rPr lang="en-US" sz="1800" kern="100">
                          <a:effectLst/>
                        </a:rPr>
                        <a:t>Đường tiếp cận mạch máu</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3713920532"/>
                  </a:ext>
                </a:extLst>
              </a:tr>
              <a:tr h="273196">
                <a:tc>
                  <a:txBody>
                    <a:bodyPr/>
                    <a:lstStyle/>
                    <a:p>
                      <a:pPr marL="108585">
                        <a:lnSpc>
                          <a:spcPct val="115000"/>
                        </a:lnSpc>
                        <a:spcAft>
                          <a:spcPts val="1000"/>
                        </a:spcAft>
                      </a:pPr>
                      <a:r>
                        <a:rPr lang="en-US" sz="1800" kern="100">
                          <a:effectLst/>
                        </a:rPr>
                        <a:t>Mạch quay</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2 (20%)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9 (18,4%)</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1000"/>
                        </a:spcAft>
                      </a:pPr>
                      <a:r>
                        <a:rPr lang="en-US" sz="1800" kern="100">
                          <a:effectLst/>
                        </a:rPr>
                        <a:t>0,9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672362"/>
                  </a:ext>
                </a:extLst>
              </a:tr>
              <a:tr h="273196">
                <a:tc>
                  <a:txBody>
                    <a:bodyPr/>
                    <a:lstStyle/>
                    <a:p>
                      <a:pPr marL="108585" algn="just">
                        <a:lnSpc>
                          <a:spcPct val="115000"/>
                        </a:lnSpc>
                        <a:spcAft>
                          <a:spcPts val="1000"/>
                        </a:spcAft>
                      </a:pPr>
                      <a:r>
                        <a:rPr lang="en-US" sz="1800" kern="100">
                          <a:effectLst/>
                        </a:rPr>
                        <a:t>Mạch đùi</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C00000"/>
                          </a:solidFill>
                          <a:effectLst/>
                        </a:rPr>
                        <a:t>8 (</a:t>
                      </a:r>
                      <a:r>
                        <a:rPr lang="en-US" sz="1800" kern="100" dirty="0">
                          <a:effectLst/>
                        </a:rPr>
                        <a:t>80%)</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C00000"/>
                          </a:solidFill>
                          <a:effectLst/>
                        </a:rPr>
                        <a:t>40</a:t>
                      </a:r>
                      <a:r>
                        <a:rPr lang="en-US" sz="1800" kern="100" dirty="0">
                          <a:effectLst/>
                        </a:rPr>
                        <a:t> (81,6%)</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8931365"/>
                  </a:ext>
                </a:extLst>
              </a:tr>
              <a:tr h="273196">
                <a:tc gridSpan="4">
                  <a:txBody>
                    <a:bodyPr/>
                    <a:lstStyle/>
                    <a:p>
                      <a:pPr>
                        <a:lnSpc>
                          <a:spcPct val="115000"/>
                        </a:lnSpc>
                        <a:spcAft>
                          <a:spcPts val="1000"/>
                        </a:spcAft>
                      </a:pPr>
                      <a:r>
                        <a:rPr lang="en-US" sz="1800" kern="100">
                          <a:effectLst/>
                        </a:rPr>
                        <a:t>Biến chứng tiếp cận mạch máu</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3016867701"/>
                  </a:ext>
                </a:extLst>
              </a:tr>
              <a:tr h="273196">
                <a:tc>
                  <a:txBody>
                    <a:bodyPr/>
                    <a:lstStyle/>
                    <a:p>
                      <a:pPr marL="108585" algn="just">
                        <a:lnSpc>
                          <a:spcPct val="115000"/>
                        </a:lnSpc>
                        <a:spcAft>
                          <a:spcPts val="1000"/>
                        </a:spcAft>
                      </a:pPr>
                      <a:r>
                        <a:rPr lang="en-US" sz="1800" kern="100">
                          <a:effectLst/>
                        </a:rPr>
                        <a:t>Tụ máu</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ct val="115000"/>
                        </a:lnSpc>
                        <a:spcAft>
                          <a:spcPts val="1000"/>
                        </a:spcAft>
                      </a:pPr>
                      <a:r>
                        <a:rPr lang="en-US" sz="1800" kern="100">
                          <a:effectLst/>
                        </a:rPr>
                        <a:t>NA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5655529"/>
                  </a:ext>
                </a:extLst>
              </a:tr>
              <a:tr h="273196">
                <a:tc>
                  <a:txBody>
                    <a:bodyPr/>
                    <a:lstStyle/>
                    <a:p>
                      <a:pPr marL="108585" algn="just">
                        <a:lnSpc>
                          <a:spcPct val="115000"/>
                        </a:lnSpc>
                        <a:spcAft>
                          <a:spcPts val="1000"/>
                        </a:spcAft>
                      </a:pPr>
                      <a:r>
                        <a:rPr lang="en-US" sz="1800" kern="100">
                          <a:effectLst/>
                        </a:rPr>
                        <a:t>Giả phình động mạch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7940813"/>
                  </a:ext>
                </a:extLst>
              </a:tr>
              <a:tr h="273196">
                <a:tc>
                  <a:txBody>
                    <a:bodyPr/>
                    <a:lstStyle/>
                    <a:p>
                      <a:pPr marL="108585" algn="just">
                        <a:lnSpc>
                          <a:spcPct val="115000"/>
                        </a:lnSpc>
                        <a:spcAft>
                          <a:spcPts val="1000"/>
                        </a:spcAft>
                      </a:pPr>
                      <a:r>
                        <a:rPr lang="en-US" sz="1800" kern="100">
                          <a:effectLst/>
                        </a:rPr>
                        <a:t>Bóc tách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7709833"/>
                  </a:ext>
                </a:extLst>
              </a:tr>
              <a:tr h="273196">
                <a:tc gridSpan="4">
                  <a:txBody>
                    <a:bodyPr/>
                    <a:lstStyle/>
                    <a:p>
                      <a:pPr>
                        <a:lnSpc>
                          <a:spcPct val="115000"/>
                        </a:lnSpc>
                        <a:spcAft>
                          <a:spcPts val="1000"/>
                        </a:spcAft>
                      </a:pPr>
                      <a:r>
                        <a:rPr lang="en-US" sz="1800" kern="100">
                          <a:effectLst/>
                        </a:rPr>
                        <a:t>Biến chứng</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749001524"/>
                  </a:ext>
                </a:extLst>
              </a:tr>
              <a:tr h="273196">
                <a:tc>
                  <a:txBody>
                    <a:bodyPr/>
                    <a:lstStyle/>
                    <a:p>
                      <a:pPr marL="108585" algn="just">
                        <a:lnSpc>
                          <a:spcPct val="115000"/>
                        </a:lnSpc>
                        <a:spcAft>
                          <a:spcPts val="1000"/>
                        </a:spcAft>
                      </a:pPr>
                      <a:r>
                        <a:rPr lang="en-US" sz="1800" kern="100">
                          <a:effectLst/>
                        </a:rPr>
                        <a:t>Ngưng tim</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5">
                  <a:txBody>
                    <a:bodyPr/>
                    <a:lstStyle/>
                    <a:p>
                      <a:pPr algn="ctr">
                        <a:lnSpc>
                          <a:spcPct val="115000"/>
                        </a:lnSpc>
                        <a:spcAft>
                          <a:spcPts val="1000"/>
                        </a:spcAft>
                      </a:pPr>
                      <a:r>
                        <a:rPr lang="en-US" sz="1800" kern="100">
                          <a:effectLst/>
                        </a:rPr>
                        <a:t>0,8</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57753635"/>
                  </a:ext>
                </a:extLst>
              </a:tr>
              <a:tr h="273196">
                <a:tc>
                  <a:txBody>
                    <a:bodyPr/>
                    <a:lstStyle/>
                    <a:p>
                      <a:pPr marL="108585" algn="just">
                        <a:lnSpc>
                          <a:spcPct val="115000"/>
                        </a:lnSpc>
                        <a:spcAft>
                          <a:spcPts val="1000"/>
                        </a:spcAft>
                      </a:pPr>
                      <a:r>
                        <a:rPr lang="en-US" sz="1800" kern="100">
                          <a:effectLst/>
                        </a:rPr>
                        <a:t>Sốc tim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C00000"/>
                          </a:solidFill>
                          <a:effectLst/>
                        </a:rPr>
                        <a:t>1</a:t>
                      </a:r>
                      <a:r>
                        <a:rPr lang="en-US" sz="1800" kern="100" dirty="0">
                          <a:effectLst/>
                        </a:rPr>
                        <a:t> (2%)</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1119071"/>
                  </a:ext>
                </a:extLst>
              </a:tr>
              <a:tr h="273196">
                <a:tc>
                  <a:txBody>
                    <a:bodyPr/>
                    <a:lstStyle/>
                    <a:p>
                      <a:pPr marL="108585" algn="just">
                        <a:lnSpc>
                          <a:spcPct val="115000"/>
                        </a:lnSpc>
                        <a:spcAft>
                          <a:spcPts val="1000"/>
                        </a:spcAft>
                      </a:pPr>
                      <a:r>
                        <a:rPr lang="en-US" sz="1800" kern="100">
                          <a:effectLst/>
                        </a:rPr>
                        <a:t>Chèn ép tim</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3432302"/>
                  </a:ext>
                </a:extLst>
              </a:tr>
              <a:tr h="273196">
                <a:tc>
                  <a:txBody>
                    <a:bodyPr/>
                    <a:lstStyle/>
                    <a:p>
                      <a:pPr marL="108585" algn="just">
                        <a:lnSpc>
                          <a:spcPct val="115000"/>
                        </a:lnSpc>
                        <a:spcAft>
                          <a:spcPts val="1000"/>
                        </a:spcAft>
                      </a:pPr>
                      <a:r>
                        <a:rPr lang="en-US" sz="1800" kern="100">
                          <a:effectLst/>
                        </a:rPr>
                        <a:t>Bóc tách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987292"/>
                  </a:ext>
                </a:extLst>
              </a:tr>
              <a:tr h="273196">
                <a:tc>
                  <a:txBody>
                    <a:bodyPr/>
                    <a:lstStyle/>
                    <a:p>
                      <a:pPr marL="108585" algn="just">
                        <a:lnSpc>
                          <a:spcPct val="115000"/>
                        </a:lnSpc>
                        <a:spcAft>
                          <a:spcPts val="1000"/>
                        </a:spcAft>
                      </a:pPr>
                      <a:r>
                        <a:rPr lang="en-US" sz="1800" kern="100">
                          <a:effectLst/>
                        </a:rPr>
                        <a:t>CIN</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C00000"/>
                          </a:solidFill>
                          <a:effectLst/>
                        </a:rPr>
                        <a:t>1</a:t>
                      </a:r>
                      <a:r>
                        <a:rPr lang="en-US" sz="1800" kern="100" dirty="0">
                          <a:effectLst/>
                        </a:rPr>
                        <a:t> (2%)</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49208"/>
                  </a:ext>
                </a:extLst>
              </a:tr>
            </a:tbl>
          </a:graphicData>
        </a:graphic>
      </p:graphicFrame>
    </p:spTree>
    <p:extLst>
      <p:ext uri="{BB962C8B-B14F-4D97-AF65-F5344CB8AC3E}">
        <p14:creationId xmlns:p14="http://schemas.microsoft.com/office/powerpoint/2010/main" val="267633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4.3. </a:t>
            </a:r>
            <a:r>
              <a:rPr lang="en-US" b="1">
                <a:solidFill>
                  <a:schemeClr val="tx1"/>
                </a:solidFill>
                <a:latin typeface="Times New Roman" panose="02020603050405020304" pitchFamily="18" charset="0"/>
                <a:cs typeface="Times New Roman" panose="02020603050405020304" pitchFamily="18" charset="0"/>
              </a:rPr>
              <a:t>Kết cục nội viện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71A3409D-57B0-0C5D-CF07-033AB9E9EBD6}"/>
              </a:ext>
            </a:extLst>
          </p:cNvPr>
          <p:cNvGraphicFramePr>
            <a:graphicFrameLocks noGrp="1"/>
          </p:cNvGraphicFramePr>
          <p:nvPr>
            <p:extLst>
              <p:ext uri="{D42A27DB-BD31-4B8C-83A1-F6EECF244321}">
                <p14:modId xmlns:p14="http://schemas.microsoft.com/office/powerpoint/2010/main" val="3780284009"/>
              </p:ext>
            </p:extLst>
          </p:nvPr>
        </p:nvGraphicFramePr>
        <p:xfrm>
          <a:off x="1371600" y="1905000"/>
          <a:ext cx="8915400" cy="3597148"/>
        </p:xfrm>
        <a:graphic>
          <a:graphicData uri="http://schemas.openxmlformats.org/drawingml/2006/table">
            <a:tbl>
              <a:tblPr firstRow="1" firstCol="1" bandRow="1">
                <a:tableStyleId>{5C22544A-7EE6-4342-B048-85BDC9FD1C3A}</a:tableStyleId>
              </a:tblPr>
              <a:tblGrid>
                <a:gridCol w="3777712">
                  <a:extLst>
                    <a:ext uri="{9D8B030D-6E8A-4147-A177-3AD203B41FA5}">
                      <a16:colId xmlns:a16="http://schemas.microsoft.com/office/drawing/2014/main" val="1648011603"/>
                    </a:ext>
                  </a:extLst>
                </a:gridCol>
                <a:gridCol w="2191073">
                  <a:extLst>
                    <a:ext uri="{9D8B030D-6E8A-4147-A177-3AD203B41FA5}">
                      <a16:colId xmlns:a16="http://schemas.microsoft.com/office/drawing/2014/main" val="4139691771"/>
                    </a:ext>
                  </a:extLst>
                </a:gridCol>
                <a:gridCol w="1964410">
                  <a:extLst>
                    <a:ext uri="{9D8B030D-6E8A-4147-A177-3AD203B41FA5}">
                      <a16:colId xmlns:a16="http://schemas.microsoft.com/office/drawing/2014/main" val="36398240"/>
                    </a:ext>
                  </a:extLst>
                </a:gridCol>
                <a:gridCol w="982205">
                  <a:extLst>
                    <a:ext uri="{9D8B030D-6E8A-4147-A177-3AD203B41FA5}">
                      <a16:colId xmlns:a16="http://schemas.microsoft.com/office/drawing/2014/main" val="2753960983"/>
                    </a:ext>
                  </a:extLst>
                </a:gridCol>
              </a:tblGrid>
              <a:tr h="212725">
                <a:tc>
                  <a:txBody>
                    <a:bodyPr/>
                    <a:lstStyle/>
                    <a:p>
                      <a:pPr algn="ctr">
                        <a:lnSpc>
                          <a:spcPct val="115000"/>
                        </a:lnSpc>
                        <a:spcAft>
                          <a:spcPts val="1000"/>
                        </a:spcAft>
                      </a:pPr>
                      <a:r>
                        <a:rPr lang="en-US" sz="1800" kern="100">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CCS</a:t>
                      </a:r>
                      <a:endParaRPr lang="en-VN" sz="1800" kern="100">
                        <a:effectLst/>
                      </a:endParaRPr>
                    </a:p>
                    <a:p>
                      <a:pPr algn="ctr">
                        <a:lnSpc>
                          <a:spcPct val="115000"/>
                        </a:lnSpc>
                        <a:spcAft>
                          <a:spcPts val="1000"/>
                        </a:spcAft>
                      </a:pPr>
                      <a:r>
                        <a:rPr lang="en-US" sz="1800" kern="100">
                          <a:effectLst/>
                        </a:rPr>
                        <a:t>(N=10)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ACS</a:t>
                      </a:r>
                      <a:endParaRPr lang="en-VN" sz="1800" kern="100">
                        <a:effectLst/>
                      </a:endParaRPr>
                    </a:p>
                    <a:p>
                      <a:pPr algn="ctr">
                        <a:lnSpc>
                          <a:spcPct val="115000"/>
                        </a:lnSpc>
                        <a:spcAft>
                          <a:spcPts val="1000"/>
                        </a:spcAft>
                      </a:pPr>
                      <a:r>
                        <a:rPr lang="en-US" sz="1800" kern="100">
                          <a:effectLst/>
                        </a:rPr>
                        <a:t>(N= 49)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giá trị p</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5960330"/>
                  </a:ext>
                </a:extLst>
              </a:tr>
              <a:tr h="0">
                <a:tc>
                  <a:txBody>
                    <a:bodyPr/>
                    <a:lstStyle/>
                    <a:p>
                      <a:pPr algn="just">
                        <a:lnSpc>
                          <a:spcPct val="115000"/>
                        </a:lnSpc>
                        <a:spcAft>
                          <a:spcPts val="1000"/>
                        </a:spcAft>
                      </a:pPr>
                      <a:r>
                        <a:rPr lang="en-US" sz="1800" kern="100">
                          <a:effectLst/>
                        </a:rPr>
                        <a:t>Tử vong do mọi nguyên nhân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tabLst>
                          <a:tab pos="831215" algn="ctr"/>
                        </a:tabLst>
                      </a:pPr>
                      <a:r>
                        <a:rPr lang="en-US" sz="1800" kern="100">
                          <a:effectLst/>
                          <a:latin typeface="Times New Roman" panose="02020603050405020304" pitchFamily="18" charset="0"/>
                          <a:cs typeface="Times New Roman" panose="02020603050405020304" pitchFamily="18" charset="0"/>
                        </a:rPr>
                        <a:t>1 (10%)</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latin typeface="Times New Roman" panose="02020603050405020304" pitchFamily="18" charset="0"/>
                          <a:cs typeface="Times New Roman" panose="02020603050405020304" pitchFamily="18" charset="0"/>
                        </a:rPr>
                        <a:t>2 (4,1%)</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algn="ctr">
                        <a:lnSpc>
                          <a:spcPct val="115000"/>
                        </a:lnSpc>
                        <a:spcAft>
                          <a:spcPts val="1000"/>
                        </a:spcAft>
                      </a:pPr>
                      <a:r>
                        <a:rPr lang="en-US" sz="1800" kern="100">
                          <a:effectLst/>
                        </a:rPr>
                        <a:t>0,4</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586240"/>
                  </a:ext>
                </a:extLst>
              </a:tr>
              <a:tr h="271334">
                <a:tc>
                  <a:txBody>
                    <a:bodyPr/>
                    <a:lstStyle/>
                    <a:p>
                      <a:pPr marL="108585" algn="just">
                        <a:lnSpc>
                          <a:spcPct val="115000"/>
                        </a:lnSpc>
                        <a:spcAft>
                          <a:spcPts val="1000"/>
                        </a:spcAft>
                      </a:pPr>
                      <a:r>
                        <a:rPr lang="en-US" sz="1800" kern="100">
                          <a:effectLst/>
                        </a:rPr>
                        <a:t>Tử vong do tim mạch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C00000"/>
                          </a:solidFill>
                          <a:effectLst/>
                          <a:latin typeface="Times New Roman" panose="02020603050405020304" pitchFamily="18" charset="0"/>
                          <a:cs typeface="Times New Roman" panose="02020603050405020304" pitchFamily="18" charset="0"/>
                        </a:rPr>
                        <a:t>1</a:t>
                      </a:r>
                      <a:r>
                        <a:rPr lang="en-US" sz="1800" kern="100" dirty="0">
                          <a:effectLst/>
                          <a:latin typeface="Times New Roman" panose="02020603050405020304" pitchFamily="18" charset="0"/>
                          <a:cs typeface="Times New Roman" panose="02020603050405020304" pitchFamily="18" charset="0"/>
                        </a:rPr>
                        <a:t> (10%)</a:t>
                      </a:r>
                      <a:endPar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dirty="0">
                          <a:solidFill>
                            <a:srgbClr val="C00000"/>
                          </a:solidFill>
                          <a:effectLst/>
                          <a:latin typeface="Times New Roman" panose="02020603050405020304" pitchFamily="18" charset="0"/>
                          <a:cs typeface="Times New Roman" panose="02020603050405020304" pitchFamily="18" charset="0"/>
                        </a:rPr>
                        <a:t>1</a:t>
                      </a:r>
                      <a:r>
                        <a:rPr lang="en-US" sz="1800" kern="100" dirty="0">
                          <a:effectLst/>
                          <a:latin typeface="Times New Roman" panose="02020603050405020304" pitchFamily="18" charset="0"/>
                          <a:cs typeface="Times New Roman" panose="02020603050405020304" pitchFamily="18" charset="0"/>
                        </a:rPr>
                        <a:t> (2%)</a:t>
                      </a:r>
                      <a:endPar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VN"/>
                    </a:p>
                  </a:txBody>
                  <a:tcPr/>
                </a:tc>
                <a:extLst>
                  <a:ext uri="{0D108BD9-81ED-4DB2-BD59-A6C34878D82A}">
                    <a16:rowId xmlns:a16="http://schemas.microsoft.com/office/drawing/2014/main" val="1321258767"/>
                  </a:ext>
                </a:extLst>
              </a:tr>
              <a:tr h="280668">
                <a:tc>
                  <a:txBody>
                    <a:bodyPr/>
                    <a:lstStyle/>
                    <a:p>
                      <a:pPr marL="108585" algn="just">
                        <a:lnSpc>
                          <a:spcPct val="115000"/>
                        </a:lnSpc>
                        <a:spcAft>
                          <a:spcPts val="1000"/>
                        </a:spcAft>
                      </a:pPr>
                      <a:r>
                        <a:rPr lang="en-US" sz="1800" b="1" kern="1200">
                          <a:solidFill>
                            <a:schemeClr val="lt1"/>
                          </a:solidFill>
                          <a:effectLst/>
                          <a:latin typeface="+mn-lt"/>
                          <a:ea typeface="+mn-ea"/>
                          <a:cs typeface="+mn-cs"/>
                        </a:rPr>
                        <a:t>Tử vong do nguyên nhân khác</a:t>
                      </a:r>
                      <a:r>
                        <a:rPr lang="en-VN">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VN" sz="1800" kern="1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tc>
                <a:tc>
                  <a:txBody>
                    <a:bodyPr/>
                    <a:lstStyle/>
                    <a:p>
                      <a:pPr algn="ctr">
                        <a:lnSpc>
                          <a:spcPct val="115000"/>
                        </a:lnSpc>
                        <a:spcAft>
                          <a:spcPts val="1000"/>
                        </a:spcAft>
                      </a:pPr>
                      <a:r>
                        <a:rPr lang="en-V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tc vMerge="1">
                  <a:txBody>
                    <a:bodyPr/>
                    <a:lstStyle/>
                    <a:p>
                      <a:endParaRPr lang="en-VN"/>
                    </a:p>
                  </a:txBody>
                  <a:tcPr/>
                </a:tc>
                <a:extLst>
                  <a:ext uri="{0D108BD9-81ED-4DB2-BD59-A6C34878D82A}">
                    <a16:rowId xmlns:a16="http://schemas.microsoft.com/office/drawing/2014/main" val="3165819628"/>
                  </a:ext>
                </a:extLst>
              </a:tr>
              <a:tr h="0">
                <a:tc>
                  <a:txBody>
                    <a:bodyPr/>
                    <a:lstStyle/>
                    <a:p>
                      <a:pPr marL="50800" indent="0" algn="just">
                        <a:lnSpc>
                          <a:spcPct val="115000"/>
                        </a:lnSpc>
                        <a:spcAft>
                          <a:spcPts val="1000"/>
                        </a:spcAft>
                        <a:tabLst/>
                      </a:pPr>
                      <a:r>
                        <a:rPr lang="en-US" sz="1800" kern="100">
                          <a:effectLst/>
                        </a:rPr>
                        <a:t>Biến cố mạch máu não</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VN"/>
                    </a:p>
                  </a:txBody>
                  <a:tcPr/>
                </a:tc>
                <a:extLst>
                  <a:ext uri="{0D108BD9-81ED-4DB2-BD59-A6C34878D82A}">
                    <a16:rowId xmlns:a16="http://schemas.microsoft.com/office/drawing/2014/main" val="4206363445"/>
                  </a:ext>
                </a:extLst>
              </a:tr>
              <a:tr h="0">
                <a:tc>
                  <a:txBody>
                    <a:bodyPr/>
                    <a:lstStyle/>
                    <a:p>
                      <a:pPr marL="50800" indent="0" algn="just" defTabSz="914400" rtl="0" eaLnBrk="1" latinLnBrk="0" hangingPunct="1">
                        <a:lnSpc>
                          <a:spcPct val="115000"/>
                        </a:lnSpc>
                        <a:spcAft>
                          <a:spcPts val="1000"/>
                        </a:spcAft>
                        <a:tabLst/>
                      </a:pPr>
                      <a:r>
                        <a:rPr lang="en-US" sz="1800" b="1" kern="100">
                          <a:solidFill>
                            <a:schemeClr val="lt1"/>
                          </a:solidFill>
                          <a:effectLst/>
                          <a:latin typeface="+mn-lt"/>
                          <a:ea typeface="+mn-ea"/>
                          <a:cs typeface="+mn-cs"/>
                        </a:rPr>
                        <a:t>MI</a:t>
                      </a:r>
                      <a:endParaRPr lang="en-VN" sz="1800" b="1" kern="100">
                        <a:solidFill>
                          <a:schemeClr val="lt1"/>
                        </a:solidFill>
                        <a:effectLst/>
                        <a:latin typeface="+mn-lt"/>
                        <a:ea typeface="+mn-ea"/>
                        <a:cs typeface="+mn-cs"/>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mn-ea"/>
                        <a:cs typeface="Times New Roman" panose="02020603050405020304" pitchFamily="18" charset="0"/>
                      </a:endParaRPr>
                    </a:p>
                  </a:txBody>
                  <a:tcPr marL="68580" marR="68580" marT="0" marB="0"/>
                </a:tc>
                <a:tc vMerge="1">
                  <a:txBody>
                    <a:bodyPr/>
                    <a:lstStyle/>
                    <a:p>
                      <a:endParaRPr lang="en-VN"/>
                    </a:p>
                  </a:txBody>
                  <a:tcPr/>
                </a:tc>
                <a:extLst>
                  <a:ext uri="{0D108BD9-81ED-4DB2-BD59-A6C34878D82A}">
                    <a16:rowId xmlns:a16="http://schemas.microsoft.com/office/drawing/2014/main" val="2644344676"/>
                  </a:ext>
                </a:extLst>
              </a:tr>
              <a:tr h="0">
                <a:tc>
                  <a:txBody>
                    <a:bodyPr/>
                    <a:lstStyle/>
                    <a:p>
                      <a:pPr marL="50800" indent="0" algn="just" defTabSz="914400" rtl="0" eaLnBrk="1" latinLnBrk="0" hangingPunct="1">
                        <a:lnSpc>
                          <a:spcPct val="115000"/>
                        </a:lnSpc>
                        <a:spcAft>
                          <a:spcPts val="1000"/>
                        </a:spcAft>
                        <a:tabLst/>
                      </a:pPr>
                      <a:r>
                        <a:rPr lang="en-US" sz="1800" b="1" kern="100">
                          <a:solidFill>
                            <a:schemeClr val="lt1"/>
                          </a:solidFill>
                          <a:effectLst/>
                          <a:latin typeface="+mn-lt"/>
                          <a:ea typeface="+mn-ea"/>
                          <a:cs typeface="+mn-cs"/>
                        </a:rPr>
                        <a:t>TVF</a:t>
                      </a:r>
                      <a:endParaRPr lang="en-VN" sz="1800" b="1" kern="100">
                        <a:solidFill>
                          <a:schemeClr val="lt1"/>
                        </a:solidFill>
                        <a:effectLst/>
                        <a:latin typeface="+mn-lt"/>
                        <a:ea typeface="+mn-ea"/>
                        <a:cs typeface="+mn-cs"/>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0</a:t>
                      </a:r>
                      <a:endParaRPr lang="en-VN" sz="1800" kern="100">
                        <a:effectLst/>
                        <a:latin typeface="Calibri" panose="020F0502020204030204" pitchFamily="34" charset="0"/>
                        <a:ea typeface="+mn-ea"/>
                        <a:cs typeface="Times New Roman" panose="02020603050405020304" pitchFamily="18" charset="0"/>
                      </a:endParaRPr>
                    </a:p>
                  </a:txBody>
                  <a:tcPr marL="68580" marR="68580" marT="0" marB="0"/>
                </a:tc>
                <a:tc vMerge="1">
                  <a:txBody>
                    <a:bodyPr/>
                    <a:lstStyle/>
                    <a:p>
                      <a:endParaRPr lang="en-VN"/>
                    </a:p>
                  </a:txBody>
                  <a:tcPr/>
                </a:tc>
                <a:extLst>
                  <a:ext uri="{0D108BD9-81ED-4DB2-BD59-A6C34878D82A}">
                    <a16:rowId xmlns:a16="http://schemas.microsoft.com/office/drawing/2014/main" val="2721634533"/>
                  </a:ext>
                </a:extLst>
              </a:tr>
              <a:tr h="0">
                <a:tc>
                  <a:txBody>
                    <a:bodyPr/>
                    <a:lstStyle/>
                    <a:p>
                      <a:pPr marL="50800" indent="0" algn="just" defTabSz="914400" rtl="0" eaLnBrk="1" latinLnBrk="0" hangingPunct="1">
                        <a:lnSpc>
                          <a:spcPct val="115000"/>
                        </a:lnSpc>
                        <a:spcAft>
                          <a:spcPts val="1000"/>
                        </a:spcAft>
                        <a:tabLst/>
                      </a:pPr>
                      <a:r>
                        <a:rPr lang="en-US" sz="1800" b="1" kern="100">
                          <a:solidFill>
                            <a:schemeClr val="lt1"/>
                          </a:solidFill>
                          <a:effectLst/>
                          <a:latin typeface="+mn-lt"/>
                          <a:ea typeface="+mn-ea"/>
                          <a:cs typeface="+mn-cs"/>
                        </a:rPr>
                        <a:t>MACCE</a:t>
                      </a:r>
                      <a:endParaRPr lang="en-VN" sz="1800" b="1" kern="100">
                        <a:solidFill>
                          <a:schemeClr val="lt1"/>
                        </a:solidFill>
                        <a:effectLst/>
                        <a:latin typeface="+mn-lt"/>
                        <a:ea typeface="+mn-ea"/>
                        <a:cs typeface="+mn-cs"/>
                      </a:endParaRPr>
                    </a:p>
                  </a:txBody>
                  <a:tcPr marL="68580" marR="68580" marT="0" marB="0"/>
                </a:tc>
                <a:tc>
                  <a:txBody>
                    <a:bodyPr/>
                    <a:lstStyle/>
                    <a:p>
                      <a:pPr algn="ctr">
                        <a:lnSpc>
                          <a:spcPct val="115000"/>
                        </a:lnSpc>
                        <a:spcAft>
                          <a:spcPts val="1000"/>
                        </a:spcAft>
                      </a:pPr>
                      <a:r>
                        <a:rPr lang="en-US" sz="1800" kern="100">
                          <a:effectLst/>
                        </a:rPr>
                        <a:t>1 (10%)</a:t>
                      </a:r>
                      <a:endParaRPr lang="en-VN" sz="1800" kern="10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2 (4,1%)</a:t>
                      </a:r>
                      <a:endParaRPr lang="en-VN" sz="1800" kern="100">
                        <a:effectLst/>
                        <a:latin typeface="Calibri" panose="020F0502020204030204" pitchFamily="34" charset="0"/>
                        <a:ea typeface="+mn-ea"/>
                        <a:cs typeface="Times New Roman" panose="02020603050405020304" pitchFamily="18" charset="0"/>
                      </a:endParaRPr>
                    </a:p>
                  </a:txBody>
                  <a:tcPr marL="68580" marR="68580" marT="0" marB="0"/>
                </a:tc>
                <a:tc vMerge="1">
                  <a:txBody>
                    <a:bodyPr/>
                    <a:lstStyle/>
                    <a:p>
                      <a:endParaRPr lang="en-VN"/>
                    </a:p>
                  </a:txBody>
                  <a:tcPr/>
                </a:tc>
                <a:extLst>
                  <a:ext uri="{0D108BD9-81ED-4DB2-BD59-A6C34878D82A}">
                    <a16:rowId xmlns:a16="http://schemas.microsoft.com/office/drawing/2014/main" val="3126238754"/>
                  </a:ext>
                </a:extLst>
              </a:tr>
              <a:tr h="0">
                <a:tc>
                  <a:txBody>
                    <a:bodyPr/>
                    <a:lstStyle/>
                    <a:p>
                      <a:pPr marL="50800" indent="0" algn="just" defTabSz="914400" rtl="0" eaLnBrk="1" latinLnBrk="0" hangingPunct="1">
                        <a:lnSpc>
                          <a:spcPct val="115000"/>
                        </a:lnSpc>
                        <a:spcAft>
                          <a:spcPts val="1000"/>
                        </a:spcAft>
                        <a:tabLst/>
                      </a:pPr>
                      <a:r>
                        <a:rPr lang="en-US" sz="1800" b="1" kern="100">
                          <a:solidFill>
                            <a:schemeClr val="lt1"/>
                          </a:solidFill>
                          <a:effectLst/>
                          <a:latin typeface="+mn-lt"/>
                          <a:ea typeface="+mn-ea"/>
                          <a:cs typeface="+mn-cs"/>
                        </a:rPr>
                        <a:t>Thành công về thủ thuật</a:t>
                      </a:r>
                      <a:endParaRPr lang="en-VN" sz="1800" b="1" kern="100">
                        <a:solidFill>
                          <a:schemeClr val="lt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1000"/>
                        </a:spcAft>
                      </a:pPr>
                      <a:r>
                        <a:rPr lang="en-US" sz="1800" kern="100">
                          <a:solidFill>
                            <a:schemeClr val="dk1"/>
                          </a:solidFill>
                          <a:effectLst/>
                          <a:latin typeface="+mn-lt"/>
                          <a:ea typeface="+mn-ea"/>
                          <a:cs typeface="+mn-cs"/>
                        </a:rPr>
                        <a:t>10 (100%)</a:t>
                      </a:r>
                      <a:endParaRPr lang="en-VN" sz="1800" kern="1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1000"/>
                        </a:spcAft>
                      </a:pPr>
                      <a:r>
                        <a:rPr lang="en-US" sz="1800" kern="100">
                          <a:solidFill>
                            <a:schemeClr val="dk1"/>
                          </a:solidFill>
                          <a:effectLst/>
                          <a:latin typeface="+mn-lt"/>
                          <a:ea typeface="+mn-ea"/>
                          <a:cs typeface="+mn-cs"/>
                        </a:rPr>
                        <a:t> 49 (100%)</a:t>
                      </a:r>
                      <a:endParaRPr lang="en-VN" sz="1800" kern="1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1000"/>
                        </a:spcAft>
                      </a:pPr>
                      <a:r>
                        <a:rPr lang="en-US" sz="1800" kern="100">
                          <a:solidFill>
                            <a:schemeClr val="dk1"/>
                          </a:solidFill>
                          <a:effectLst/>
                          <a:latin typeface="+mn-lt"/>
                          <a:ea typeface="+mn-ea"/>
                          <a:cs typeface="+mn-cs"/>
                        </a:rPr>
                        <a:t>0,4</a:t>
                      </a:r>
                      <a:endParaRPr lang="en-VN" sz="1800" kern="1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982893115"/>
                  </a:ext>
                </a:extLst>
              </a:tr>
              <a:tr h="0">
                <a:tc>
                  <a:txBody>
                    <a:bodyPr/>
                    <a:lstStyle/>
                    <a:p>
                      <a:pPr marL="50800" indent="0" algn="just" defTabSz="914400" rtl="0" eaLnBrk="1" latinLnBrk="0" hangingPunct="1">
                        <a:lnSpc>
                          <a:spcPct val="115000"/>
                        </a:lnSpc>
                        <a:spcAft>
                          <a:spcPts val="1000"/>
                        </a:spcAft>
                        <a:tabLst/>
                      </a:pPr>
                      <a:r>
                        <a:rPr lang="en-US" sz="1800" b="1" kern="100">
                          <a:solidFill>
                            <a:schemeClr val="lt1"/>
                          </a:solidFill>
                          <a:effectLst/>
                          <a:latin typeface="+mn-lt"/>
                          <a:ea typeface="+mn-ea"/>
                          <a:cs typeface="+mn-cs"/>
                        </a:rPr>
                        <a:t>Thành công về lâm sàng</a:t>
                      </a:r>
                      <a:endParaRPr lang="en-VN" sz="1800" b="1" kern="100">
                        <a:solidFill>
                          <a:schemeClr val="lt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1000"/>
                        </a:spcAft>
                      </a:pPr>
                      <a:r>
                        <a:rPr lang="en-US" sz="1800" kern="100">
                          <a:solidFill>
                            <a:schemeClr val="dk1"/>
                          </a:solidFill>
                          <a:effectLst/>
                          <a:latin typeface="+mn-lt"/>
                          <a:ea typeface="+mn-ea"/>
                          <a:cs typeface="+mn-cs"/>
                        </a:rPr>
                        <a:t>9 (90%)</a:t>
                      </a:r>
                      <a:endParaRPr lang="en-VN" sz="1800" kern="1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1000"/>
                        </a:spcAft>
                      </a:pPr>
                      <a:r>
                        <a:rPr lang="en-US" sz="1800" kern="100">
                          <a:solidFill>
                            <a:schemeClr val="dk1"/>
                          </a:solidFill>
                          <a:effectLst/>
                          <a:latin typeface="+mn-lt"/>
                          <a:ea typeface="+mn-ea"/>
                          <a:cs typeface="+mn-cs"/>
                        </a:rPr>
                        <a:t>47 (95,9%)</a:t>
                      </a:r>
                      <a:endParaRPr lang="en-VN" sz="1800" kern="1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1000"/>
                        </a:spcAft>
                      </a:pPr>
                      <a:r>
                        <a:rPr lang="en-US" sz="1800" kern="100" dirty="0">
                          <a:solidFill>
                            <a:schemeClr val="dk1"/>
                          </a:solidFill>
                          <a:effectLst/>
                          <a:latin typeface="+mn-lt"/>
                          <a:ea typeface="+mn-ea"/>
                          <a:cs typeface="+mn-cs"/>
                        </a:rPr>
                        <a:t>0,7</a:t>
                      </a:r>
                      <a:endParaRPr lang="en-VN" sz="1800" kern="1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204274254"/>
                  </a:ext>
                </a:extLst>
              </a:tr>
            </a:tbl>
          </a:graphicData>
        </a:graphic>
      </p:graphicFrame>
    </p:spTree>
    <p:extLst>
      <p:ext uri="{BB962C8B-B14F-4D97-AF65-F5344CB8AC3E}">
        <p14:creationId xmlns:p14="http://schemas.microsoft.com/office/powerpoint/2010/main" val="58460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4.3. </a:t>
            </a:r>
            <a:r>
              <a:rPr lang="en-US" b="1">
                <a:solidFill>
                  <a:schemeClr val="tx1"/>
                </a:solidFill>
                <a:latin typeface="Times New Roman" panose="02020603050405020304" pitchFamily="18" charset="0"/>
                <a:cs typeface="Times New Roman" panose="02020603050405020304" pitchFamily="18" charset="0"/>
              </a:rPr>
              <a:t>Kết cục sau 30 ngày</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3" name="Table 2">
            <a:extLst>
              <a:ext uri="{FF2B5EF4-FFF2-40B4-BE49-F238E27FC236}">
                <a16:creationId xmlns:a16="http://schemas.microsoft.com/office/drawing/2014/main" id="{56B75D95-8CFB-240B-DF05-DA933620F0E6}"/>
              </a:ext>
            </a:extLst>
          </p:cNvPr>
          <p:cNvGraphicFramePr>
            <a:graphicFrameLocks noGrp="1"/>
          </p:cNvGraphicFramePr>
          <p:nvPr>
            <p:extLst>
              <p:ext uri="{D42A27DB-BD31-4B8C-83A1-F6EECF244321}">
                <p14:modId xmlns:p14="http://schemas.microsoft.com/office/powerpoint/2010/main" val="1278991496"/>
              </p:ext>
            </p:extLst>
          </p:nvPr>
        </p:nvGraphicFramePr>
        <p:xfrm>
          <a:off x="1371600" y="1905000"/>
          <a:ext cx="8915400" cy="2966212"/>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3604774971"/>
                    </a:ext>
                  </a:extLst>
                </a:gridCol>
                <a:gridCol w="2209800">
                  <a:extLst>
                    <a:ext uri="{9D8B030D-6E8A-4147-A177-3AD203B41FA5}">
                      <a16:colId xmlns:a16="http://schemas.microsoft.com/office/drawing/2014/main" val="3126244643"/>
                    </a:ext>
                  </a:extLst>
                </a:gridCol>
                <a:gridCol w="1828800">
                  <a:extLst>
                    <a:ext uri="{9D8B030D-6E8A-4147-A177-3AD203B41FA5}">
                      <a16:colId xmlns:a16="http://schemas.microsoft.com/office/drawing/2014/main" val="3576673338"/>
                    </a:ext>
                  </a:extLst>
                </a:gridCol>
                <a:gridCol w="1066800">
                  <a:extLst>
                    <a:ext uri="{9D8B030D-6E8A-4147-A177-3AD203B41FA5}">
                      <a16:colId xmlns:a16="http://schemas.microsoft.com/office/drawing/2014/main" val="1661471721"/>
                    </a:ext>
                  </a:extLst>
                </a:gridCol>
              </a:tblGrid>
              <a:tr h="212725">
                <a:tc>
                  <a:txBody>
                    <a:bodyPr/>
                    <a:lstStyle/>
                    <a:p>
                      <a:pPr algn="ctr">
                        <a:lnSpc>
                          <a:spcPct val="115000"/>
                        </a:lnSpc>
                        <a:spcAft>
                          <a:spcPts val="1000"/>
                        </a:spcAft>
                      </a:pPr>
                      <a:r>
                        <a:rPr lang="en-US" sz="1800" kern="100">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CCS</a:t>
                      </a:r>
                      <a:endParaRPr lang="en-VN" sz="1800" kern="100">
                        <a:effectLst/>
                      </a:endParaRPr>
                    </a:p>
                    <a:p>
                      <a:pPr algn="ctr">
                        <a:lnSpc>
                          <a:spcPct val="115000"/>
                        </a:lnSpc>
                        <a:spcAft>
                          <a:spcPts val="1000"/>
                        </a:spcAft>
                      </a:pPr>
                      <a:r>
                        <a:rPr lang="en-US" sz="1800" kern="100">
                          <a:effectLst/>
                        </a:rPr>
                        <a:t>(N=9)</a:t>
                      </a:r>
                      <a:endParaRPr lang="en-VN"/>
                    </a:p>
                  </a:txBody>
                  <a:tcPr marL="68580" marR="68580" marT="0" marB="0"/>
                </a:tc>
                <a:tc>
                  <a:txBody>
                    <a:bodyPr/>
                    <a:lstStyle/>
                    <a:p>
                      <a:pPr algn="ctr">
                        <a:lnSpc>
                          <a:spcPct val="115000"/>
                        </a:lnSpc>
                        <a:spcAft>
                          <a:spcPts val="1000"/>
                        </a:spcAft>
                      </a:pPr>
                      <a:r>
                        <a:rPr lang="en-US" sz="1800" kern="100">
                          <a:effectLst/>
                        </a:rPr>
                        <a:t>ACS</a:t>
                      </a:r>
                      <a:endParaRPr lang="en-VN" sz="1800" kern="100">
                        <a:effectLst/>
                      </a:endParaRPr>
                    </a:p>
                    <a:p>
                      <a:pPr algn="ctr">
                        <a:lnSpc>
                          <a:spcPct val="115000"/>
                        </a:lnSpc>
                        <a:spcAft>
                          <a:spcPts val="1000"/>
                        </a:spcAft>
                      </a:pPr>
                      <a:r>
                        <a:rPr lang="en-US" sz="1800" kern="100">
                          <a:effectLst/>
                        </a:rPr>
                        <a:t>(N= 47)</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giá trị p</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00785"/>
                  </a:ext>
                </a:extLst>
              </a:tr>
              <a:tr h="0">
                <a:tc>
                  <a:txBody>
                    <a:bodyPr/>
                    <a:lstStyle/>
                    <a:p>
                      <a:pPr algn="just">
                        <a:lnSpc>
                          <a:spcPct val="115000"/>
                        </a:lnSpc>
                        <a:spcAft>
                          <a:spcPts val="1000"/>
                        </a:spcAft>
                      </a:pPr>
                      <a:r>
                        <a:rPr lang="en-US" sz="1800" kern="100">
                          <a:effectLst/>
                        </a:rPr>
                        <a:t>Tử vong do mọi nguyên nhân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a:effectLst/>
                        </a:rPr>
                        <a:t>0</a:t>
                      </a:r>
                      <a:endParaRPr lang="en-VN"/>
                    </a:p>
                  </a:txBody>
                  <a:tcPr marL="68580" marR="68580" marT="0" marB="0"/>
                </a:tc>
                <a:tc>
                  <a:txBody>
                    <a:bodyPr/>
                    <a:lstStyle/>
                    <a:p>
                      <a:pPr algn="just">
                        <a:lnSpc>
                          <a:spcPct val="115000"/>
                        </a:lnSpc>
                        <a:spcAft>
                          <a:spcPts val="1000"/>
                        </a:spcAft>
                      </a:pPr>
                      <a:r>
                        <a:rPr lang="en-US" sz="1800" kern="100">
                          <a:effectLst/>
                        </a:rPr>
                        <a:t>1 (2,1%)</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7">
                  <a:txBody>
                    <a:bodyPr/>
                    <a:lstStyle/>
                    <a:p>
                      <a:pPr algn="ctr">
                        <a:lnSpc>
                          <a:spcPct val="115000"/>
                        </a:lnSpc>
                        <a:spcAft>
                          <a:spcPts val="1000"/>
                        </a:spcAft>
                      </a:pPr>
                      <a:r>
                        <a:rPr lang="en-US" sz="1800" kern="100">
                          <a:effectLst/>
                        </a:rPr>
                        <a:t>0,6</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8279749"/>
                  </a:ext>
                </a:extLst>
              </a:tr>
              <a:tr h="0">
                <a:tc>
                  <a:txBody>
                    <a:bodyPr/>
                    <a:lstStyle/>
                    <a:p>
                      <a:pPr marL="108585" algn="just">
                        <a:lnSpc>
                          <a:spcPct val="115000"/>
                        </a:lnSpc>
                        <a:spcAft>
                          <a:spcPts val="1000"/>
                        </a:spcAft>
                      </a:pPr>
                      <a:r>
                        <a:rPr lang="en-US" sz="1800" kern="100">
                          <a:effectLst/>
                        </a:rPr>
                        <a:t>Tử vong do tim mạch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a:solidFill>
                            <a:schemeClr val="dk1"/>
                          </a:solidFill>
                          <a:effectLst/>
                          <a:latin typeface="+mn-lt"/>
                          <a:ea typeface="+mn-ea"/>
                          <a:cs typeface="+mn-cs"/>
                        </a:rPr>
                        <a:t>0</a:t>
                      </a:r>
                      <a:endParaRPr lang="en-VN"/>
                    </a:p>
                  </a:txBody>
                  <a:tcPr marL="68580" marR="68580" marT="0" marB="0"/>
                </a:tc>
                <a:tc>
                  <a:txBody>
                    <a:bodyPr/>
                    <a:lstStyle/>
                    <a:p>
                      <a:pPr marL="0" indent="0" algn="just" defTabSz="914400" rtl="0" eaLnBrk="1" latinLnBrk="0" hangingPunct="1">
                        <a:lnSpc>
                          <a:spcPct val="115000"/>
                        </a:lnSpc>
                        <a:spcAft>
                          <a:spcPts val="1000"/>
                        </a:spcAft>
                        <a:tabLst/>
                      </a:pPr>
                      <a:r>
                        <a:rPr lang="en-US" sz="1800" kern="100" dirty="0">
                          <a:solidFill>
                            <a:srgbClr val="C00000"/>
                          </a:solidFill>
                          <a:effectLst/>
                        </a:rPr>
                        <a:t>1</a:t>
                      </a:r>
                      <a:r>
                        <a:rPr lang="en-US" sz="1800" kern="100" dirty="0">
                          <a:effectLst/>
                        </a:rPr>
                        <a:t> (2,1%)</a:t>
                      </a:r>
                      <a:endParaRPr lang="en-VN" sz="1800" kern="100" dirty="0">
                        <a:solidFill>
                          <a:schemeClr val="dk1"/>
                        </a:solidFill>
                        <a:effectLst/>
                        <a:latin typeface="+mn-lt"/>
                        <a:ea typeface="+mn-ea"/>
                        <a:cs typeface="+mn-cs"/>
                      </a:endParaRPr>
                    </a:p>
                  </a:txBody>
                  <a:tcPr marL="68580" marR="68580" marT="0" marB="0"/>
                </a:tc>
                <a:tc vMerge="1">
                  <a:txBody>
                    <a:bodyPr/>
                    <a:lstStyle/>
                    <a:p>
                      <a:endParaRPr lang="en-VN"/>
                    </a:p>
                  </a:txBody>
                  <a:tcPr/>
                </a:tc>
                <a:extLst>
                  <a:ext uri="{0D108BD9-81ED-4DB2-BD59-A6C34878D82A}">
                    <a16:rowId xmlns:a16="http://schemas.microsoft.com/office/drawing/2014/main" val="3107360703"/>
                  </a:ext>
                </a:extLst>
              </a:tr>
              <a:tr h="0">
                <a:tc>
                  <a:txBody>
                    <a:bodyPr/>
                    <a:lstStyle/>
                    <a:p>
                      <a:pPr marL="108585" algn="just">
                        <a:lnSpc>
                          <a:spcPct val="115000"/>
                        </a:lnSpc>
                        <a:spcAft>
                          <a:spcPts val="1000"/>
                        </a:spcAft>
                      </a:pPr>
                      <a:r>
                        <a:rPr lang="en-US" sz="1800" b="1" kern="1200">
                          <a:solidFill>
                            <a:schemeClr val="lt1"/>
                          </a:solidFill>
                          <a:effectLst/>
                          <a:latin typeface="+mn-lt"/>
                          <a:ea typeface="+mn-ea"/>
                          <a:cs typeface="+mn-cs"/>
                        </a:rPr>
                        <a:t>Tử vong do nguyên nhân khác</a:t>
                      </a:r>
                      <a:r>
                        <a:rPr lang="en-VN">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VN"/>
                        <a:t>0</a:t>
                      </a:r>
                    </a:p>
                  </a:txBody>
                  <a:tcPr marL="68580" marR="68580" marT="0" marB="0"/>
                </a:tc>
                <a:tc>
                  <a:txBody>
                    <a:bodyPr/>
                    <a:lstStyle/>
                    <a:p>
                      <a:pPr marL="0" indent="0" algn="just" defTabSz="914400" rtl="0" eaLnBrk="1" latinLnBrk="0" hangingPunct="1">
                        <a:lnSpc>
                          <a:spcPct val="115000"/>
                        </a:lnSpc>
                        <a:spcAft>
                          <a:spcPts val="1000"/>
                        </a:spcAft>
                        <a:tabLst/>
                      </a:pPr>
                      <a:r>
                        <a:rPr lang="en-VN" sz="1800" kern="100">
                          <a:solidFill>
                            <a:schemeClr val="dk1"/>
                          </a:solidFill>
                          <a:effectLst/>
                          <a:latin typeface="+mn-lt"/>
                          <a:ea typeface="+mn-ea"/>
                          <a:cs typeface="+mn-cs"/>
                        </a:rPr>
                        <a:t>0</a:t>
                      </a:r>
                    </a:p>
                  </a:txBody>
                  <a:tcPr marL="68580" marR="68580" marT="0" marB="0"/>
                </a:tc>
                <a:tc vMerge="1">
                  <a:txBody>
                    <a:bodyPr/>
                    <a:lstStyle/>
                    <a:p>
                      <a:endParaRPr lang="en-VN"/>
                    </a:p>
                  </a:txBody>
                  <a:tcPr/>
                </a:tc>
                <a:extLst>
                  <a:ext uri="{0D108BD9-81ED-4DB2-BD59-A6C34878D82A}">
                    <a16:rowId xmlns:a16="http://schemas.microsoft.com/office/drawing/2014/main" val="3734736536"/>
                  </a:ext>
                </a:extLst>
              </a:tr>
              <a:tr h="0">
                <a:tc>
                  <a:txBody>
                    <a:bodyPr/>
                    <a:lstStyle/>
                    <a:p>
                      <a:pPr marL="50800" indent="0" algn="just">
                        <a:lnSpc>
                          <a:spcPct val="115000"/>
                        </a:lnSpc>
                        <a:spcAft>
                          <a:spcPts val="1000"/>
                        </a:spcAft>
                        <a:tabLst/>
                      </a:pPr>
                      <a:r>
                        <a:rPr lang="en-US" sz="1800" kern="100">
                          <a:effectLst/>
                        </a:rPr>
                        <a:t>Biến cố mạch máu não</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a:solidFill>
                            <a:schemeClr val="dk1"/>
                          </a:solidFill>
                          <a:effectLst/>
                          <a:latin typeface="+mn-lt"/>
                          <a:ea typeface="+mn-ea"/>
                          <a:cs typeface="+mn-cs"/>
                        </a:rPr>
                        <a:t>0</a:t>
                      </a:r>
                      <a:endParaRPr lang="en-VN"/>
                    </a:p>
                  </a:txBody>
                  <a:tcPr marL="68580" marR="68580" marT="0" marB="0"/>
                </a:tc>
                <a:tc>
                  <a:txBody>
                    <a:bodyPr/>
                    <a:lstStyle/>
                    <a:p>
                      <a:pPr marL="0" algn="just" defTabSz="914400" rtl="0" eaLnBrk="1" latinLnBrk="0" hangingPunct="1">
                        <a:lnSpc>
                          <a:spcPct val="115000"/>
                        </a:lnSpc>
                        <a:spcAft>
                          <a:spcPts val="1000"/>
                        </a:spcAft>
                      </a:pPr>
                      <a:r>
                        <a:rPr lang="en-US" sz="1800" kern="100">
                          <a:effectLst/>
                        </a:rPr>
                        <a:t>0</a:t>
                      </a:r>
                      <a:endParaRPr lang="en-VN" sz="1800" kern="100">
                        <a:solidFill>
                          <a:schemeClr val="dk1"/>
                        </a:solidFill>
                        <a:effectLst/>
                        <a:latin typeface="+mn-lt"/>
                        <a:ea typeface="+mn-ea"/>
                        <a:cs typeface="+mn-cs"/>
                      </a:endParaRPr>
                    </a:p>
                  </a:txBody>
                  <a:tcPr marL="68580" marR="68580" marT="0" marB="0"/>
                </a:tc>
                <a:tc vMerge="1">
                  <a:txBody>
                    <a:bodyPr/>
                    <a:lstStyle/>
                    <a:p>
                      <a:endParaRPr lang="en-VN"/>
                    </a:p>
                  </a:txBody>
                  <a:tcPr/>
                </a:tc>
                <a:extLst>
                  <a:ext uri="{0D108BD9-81ED-4DB2-BD59-A6C34878D82A}">
                    <a16:rowId xmlns:a16="http://schemas.microsoft.com/office/drawing/2014/main" val="77412293"/>
                  </a:ext>
                </a:extLst>
              </a:tr>
              <a:tr h="0">
                <a:tc>
                  <a:txBody>
                    <a:bodyPr/>
                    <a:lstStyle/>
                    <a:p>
                      <a:pPr marL="12700" indent="0" algn="just">
                        <a:lnSpc>
                          <a:spcPct val="115000"/>
                        </a:lnSpc>
                        <a:spcAft>
                          <a:spcPts val="1000"/>
                        </a:spcAft>
                        <a:tabLst/>
                      </a:pPr>
                      <a:r>
                        <a:rPr lang="en-US" sz="1800" kern="100">
                          <a:effectLst/>
                        </a:rPr>
                        <a:t>MI</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a:solidFill>
                            <a:schemeClr val="dk1"/>
                          </a:solidFill>
                          <a:effectLst/>
                          <a:latin typeface="+mn-lt"/>
                          <a:ea typeface="+mn-ea"/>
                          <a:cs typeface="+mn-cs"/>
                        </a:rPr>
                        <a:t>0</a:t>
                      </a:r>
                      <a:endParaRPr lang="en-VN"/>
                    </a:p>
                  </a:txBody>
                  <a:tcPr marL="68580" marR="68580" marT="0" marB="0"/>
                </a:tc>
                <a:tc>
                  <a:txBody>
                    <a:bodyPr/>
                    <a:lstStyle/>
                    <a:p>
                      <a:pPr marL="0" algn="just" defTabSz="914400" rtl="0" eaLnBrk="1" latinLnBrk="0" hangingPunct="1">
                        <a:lnSpc>
                          <a:spcPct val="115000"/>
                        </a:lnSpc>
                        <a:spcAft>
                          <a:spcPts val="1000"/>
                        </a:spcAft>
                      </a:pPr>
                      <a:r>
                        <a:rPr lang="en-US" sz="1800" kern="100">
                          <a:effectLst/>
                        </a:rPr>
                        <a:t>0</a:t>
                      </a:r>
                      <a:endParaRPr lang="en-VN" sz="1800" kern="100">
                        <a:solidFill>
                          <a:schemeClr val="dk1"/>
                        </a:solidFill>
                        <a:effectLst/>
                        <a:latin typeface="+mn-lt"/>
                        <a:ea typeface="+mn-ea"/>
                        <a:cs typeface="+mn-cs"/>
                      </a:endParaRPr>
                    </a:p>
                  </a:txBody>
                  <a:tcPr marL="68580" marR="68580" marT="0" marB="0"/>
                </a:tc>
                <a:tc vMerge="1">
                  <a:txBody>
                    <a:bodyPr/>
                    <a:lstStyle/>
                    <a:p>
                      <a:endParaRPr lang="en-VN"/>
                    </a:p>
                  </a:txBody>
                  <a:tcPr/>
                </a:tc>
                <a:extLst>
                  <a:ext uri="{0D108BD9-81ED-4DB2-BD59-A6C34878D82A}">
                    <a16:rowId xmlns:a16="http://schemas.microsoft.com/office/drawing/2014/main" val="511827229"/>
                  </a:ext>
                </a:extLst>
              </a:tr>
              <a:tr h="0">
                <a:tc>
                  <a:txBody>
                    <a:bodyPr/>
                    <a:lstStyle/>
                    <a:p>
                      <a:pPr marL="12700" indent="0" algn="just">
                        <a:lnSpc>
                          <a:spcPct val="115000"/>
                        </a:lnSpc>
                        <a:spcAft>
                          <a:spcPts val="1000"/>
                        </a:spcAft>
                        <a:tabLst/>
                      </a:pPr>
                      <a:r>
                        <a:rPr lang="en-US" sz="1800" kern="100">
                          <a:effectLst/>
                        </a:rPr>
                        <a:t>TVF</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a:solidFill>
                            <a:schemeClr val="dk1"/>
                          </a:solidFill>
                          <a:effectLst/>
                          <a:latin typeface="+mn-lt"/>
                          <a:ea typeface="+mn-ea"/>
                          <a:cs typeface="+mn-cs"/>
                        </a:rPr>
                        <a:t>0</a:t>
                      </a:r>
                      <a:endParaRPr lang="en-VN"/>
                    </a:p>
                  </a:txBody>
                  <a:tcPr marL="68580" marR="68580" marT="0" marB="0"/>
                </a:tc>
                <a:tc>
                  <a:txBody>
                    <a:bodyPr/>
                    <a:lstStyle/>
                    <a:p>
                      <a:pPr marL="0" algn="just" defTabSz="914400" rtl="0" eaLnBrk="1" latinLnBrk="0" hangingPunct="1">
                        <a:lnSpc>
                          <a:spcPct val="115000"/>
                        </a:lnSpc>
                        <a:spcAft>
                          <a:spcPts val="1000"/>
                        </a:spcAft>
                      </a:pPr>
                      <a:r>
                        <a:rPr lang="en-US" sz="1800" kern="100">
                          <a:effectLst/>
                        </a:rPr>
                        <a:t>0</a:t>
                      </a:r>
                      <a:endParaRPr lang="en-VN" sz="1800" kern="100">
                        <a:solidFill>
                          <a:schemeClr val="dk1"/>
                        </a:solidFill>
                        <a:effectLst/>
                        <a:latin typeface="+mn-lt"/>
                        <a:ea typeface="+mn-ea"/>
                        <a:cs typeface="+mn-cs"/>
                      </a:endParaRPr>
                    </a:p>
                  </a:txBody>
                  <a:tcPr marL="68580" marR="68580" marT="0" marB="0"/>
                </a:tc>
                <a:tc vMerge="1">
                  <a:txBody>
                    <a:bodyPr/>
                    <a:lstStyle/>
                    <a:p>
                      <a:endParaRPr lang="en-VN"/>
                    </a:p>
                  </a:txBody>
                  <a:tcPr/>
                </a:tc>
                <a:extLst>
                  <a:ext uri="{0D108BD9-81ED-4DB2-BD59-A6C34878D82A}">
                    <a16:rowId xmlns:a16="http://schemas.microsoft.com/office/drawing/2014/main" val="3394606377"/>
                  </a:ext>
                </a:extLst>
              </a:tr>
              <a:tr h="236938">
                <a:tc>
                  <a:txBody>
                    <a:bodyPr/>
                    <a:lstStyle/>
                    <a:p>
                      <a:pPr algn="just">
                        <a:lnSpc>
                          <a:spcPct val="115000"/>
                        </a:lnSpc>
                        <a:spcAft>
                          <a:spcPts val="1000"/>
                        </a:spcAft>
                      </a:pPr>
                      <a:r>
                        <a:rPr lang="en-US" sz="1800" kern="100">
                          <a:effectLst/>
                        </a:rPr>
                        <a:t>MACCE</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a:solidFill>
                            <a:schemeClr val="dk1"/>
                          </a:solidFill>
                          <a:effectLst/>
                          <a:latin typeface="+mn-lt"/>
                          <a:ea typeface="+mn-ea"/>
                          <a:cs typeface="+mn-cs"/>
                        </a:rPr>
                        <a:t>0</a:t>
                      </a:r>
                      <a:endParaRPr lang="en-VN"/>
                    </a:p>
                  </a:txBody>
                  <a:tcPr marL="68580" marR="68580" marT="0" marB="0"/>
                </a:tc>
                <a:tc>
                  <a:txBody>
                    <a:bodyPr/>
                    <a:lstStyle/>
                    <a:p>
                      <a:pPr marL="0" algn="just" defTabSz="914400" rtl="0" eaLnBrk="1" latinLnBrk="0" hangingPunct="1">
                        <a:lnSpc>
                          <a:spcPct val="115000"/>
                        </a:lnSpc>
                        <a:spcAft>
                          <a:spcPts val="1000"/>
                        </a:spcAft>
                      </a:pPr>
                      <a:r>
                        <a:rPr lang="en-US" sz="1800" kern="100" dirty="0">
                          <a:effectLst/>
                        </a:rPr>
                        <a:t>1 (2,1%)</a:t>
                      </a:r>
                      <a:endParaRPr lang="en-VN" sz="1800" kern="100" dirty="0">
                        <a:solidFill>
                          <a:schemeClr val="dk1"/>
                        </a:solidFill>
                        <a:effectLst/>
                        <a:latin typeface="+mn-lt"/>
                        <a:ea typeface="+mn-ea"/>
                        <a:cs typeface="+mn-cs"/>
                      </a:endParaRPr>
                    </a:p>
                  </a:txBody>
                  <a:tcPr marL="68580" marR="68580" marT="0" marB="0"/>
                </a:tc>
                <a:tc vMerge="1">
                  <a:txBody>
                    <a:bodyPr/>
                    <a:lstStyle/>
                    <a:p>
                      <a:endParaRPr lang="en-VN"/>
                    </a:p>
                  </a:txBody>
                  <a:tcPr/>
                </a:tc>
                <a:extLst>
                  <a:ext uri="{0D108BD9-81ED-4DB2-BD59-A6C34878D82A}">
                    <a16:rowId xmlns:a16="http://schemas.microsoft.com/office/drawing/2014/main" val="4028090884"/>
                  </a:ext>
                </a:extLst>
              </a:tr>
            </a:tbl>
          </a:graphicData>
        </a:graphic>
      </p:graphicFrame>
    </p:spTree>
    <p:extLst>
      <p:ext uri="{BB962C8B-B14F-4D97-AF65-F5344CB8AC3E}">
        <p14:creationId xmlns:p14="http://schemas.microsoft.com/office/powerpoint/2010/main" val="14567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10210800" cy="806450"/>
          </a:xfrm>
        </p:spPr>
        <p:txBody>
          <a:bodyPr/>
          <a:lstStyle/>
          <a:p>
            <a:pPr algn="ctr"/>
            <a:r>
              <a:rPr lang="en-US" dirty="0">
                <a:latin typeface="Times New Roman" panose="02020603050405020304" pitchFamily="18" charset="0"/>
                <a:cs typeface="Times New Roman" panose="02020603050405020304" pitchFamily="18" charset="0"/>
              </a:rPr>
              <a:t>NỘI DUNG</a:t>
            </a:r>
          </a:p>
        </p:txBody>
      </p:sp>
      <p:sp>
        <p:nvSpPr>
          <p:cNvPr id="6" name="Content Placeholder 2"/>
          <p:cNvSpPr>
            <a:spLocks noGrp="1"/>
          </p:cNvSpPr>
          <p:nvPr>
            <p:ph idx="1"/>
          </p:nvPr>
        </p:nvSpPr>
        <p:spPr>
          <a:xfrm>
            <a:off x="1981200" y="1269753"/>
            <a:ext cx="9042400" cy="4521447"/>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ĐẶT VẤN ĐỀ</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MỤC TIÊU NGHIÊN CỨU</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ĐỐI TƯỢNG VÀ PHƯƠNG PHÁP NGHIÊN CỨU</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KẾT QUẢ VÀ BÀN LUẬN</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KẾT LUẬN VÀ KIẾN NGHỊ</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8" name="Regular Pentagon 7"/>
          <p:cNvSpPr/>
          <p:nvPr/>
        </p:nvSpPr>
        <p:spPr>
          <a:xfrm>
            <a:off x="1219200" y="10668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1</a:t>
            </a:r>
          </a:p>
        </p:txBody>
      </p:sp>
      <p:sp>
        <p:nvSpPr>
          <p:cNvPr id="9" name="Regular Pentagon 8"/>
          <p:cNvSpPr/>
          <p:nvPr/>
        </p:nvSpPr>
        <p:spPr>
          <a:xfrm>
            <a:off x="1219200" y="22860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2</a:t>
            </a:r>
          </a:p>
        </p:txBody>
      </p:sp>
      <p:sp>
        <p:nvSpPr>
          <p:cNvPr id="10" name="Regular Pentagon 9"/>
          <p:cNvSpPr/>
          <p:nvPr/>
        </p:nvSpPr>
        <p:spPr>
          <a:xfrm>
            <a:off x="1219200" y="33528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3</a:t>
            </a:r>
          </a:p>
        </p:txBody>
      </p:sp>
      <p:sp>
        <p:nvSpPr>
          <p:cNvPr id="11" name="Regular Pentagon 10"/>
          <p:cNvSpPr/>
          <p:nvPr/>
        </p:nvSpPr>
        <p:spPr>
          <a:xfrm>
            <a:off x="1219200" y="44196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sp>
        <p:nvSpPr>
          <p:cNvPr id="12" name="Regular Pentagon 11"/>
          <p:cNvSpPr/>
          <p:nvPr/>
        </p:nvSpPr>
        <p:spPr>
          <a:xfrm>
            <a:off x="1219200" y="55626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4.3. </a:t>
            </a:r>
            <a:r>
              <a:rPr lang="en-US" b="1">
                <a:solidFill>
                  <a:schemeClr val="tx1"/>
                </a:solidFill>
                <a:latin typeface="Times New Roman" panose="02020603050405020304" pitchFamily="18" charset="0"/>
                <a:cs typeface="Times New Roman" panose="02020603050405020304" pitchFamily="18" charset="0"/>
              </a:rPr>
              <a:t>Kết cục sau một năm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2" name="Table 1">
            <a:extLst>
              <a:ext uri="{FF2B5EF4-FFF2-40B4-BE49-F238E27FC236}">
                <a16:creationId xmlns:a16="http://schemas.microsoft.com/office/drawing/2014/main" id="{8EA12601-9647-81C3-0544-737F1230E9AA}"/>
              </a:ext>
            </a:extLst>
          </p:cNvPr>
          <p:cNvGraphicFramePr>
            <a:graphicFrameLocks noGrp="1"/>
          </p:cNvGraphicFramePr>
          <p:nvPr>
            <p:extLst>
              <p:ext uri="{D42A27DB-BD31-4B8C-83A1-F6EECF244321}">
                <p14:modId xmlns:p14="http://schemas.microsoft.com/office/powerpoint/2010/main" val="4122096143"/>
              </p:ext>
            </p:extLst>
          </p:nvPr>
        </p:nvGraphicFramePr>
        <p:xfrm>
          <a:off x="1371600" y="1895343"/>
          <a:ext cx="8915400" cy="4228084"/>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2252073800"/>
                    </a:ext>
                  </a:extLst>
                </a:gridCol>
                <a:gridCol w="2209800">
                  <a:extLst>
                    <a:ext uri="{9D8B030D-6E8A-4147-A177-3AD203B41FA5}">
                      <a16:colId xmlns:a16="http://schemas.microsoft.com/office/drawing/2014/main" val="2994828423"/>
                    </a:ext>
                  </a:extLst>
                </a:gridCol>
                <a:gridCol w="1828800">
                  <a:extLst>
                    <a:ext uri="{9D8B030D-6E8A-4147-A177-3AD203B41FA5}">
                      <a16:colId xmlns:a16="http://schemas.microsoft.com/office/drawing/2014/main" val="1604720523"/>
                    </a:ext>
                  </a:extLst>
                </a:gridCol>
                <a:gridCol w="1066800">
                  <a:extLst>
                    <a:ext uri="{9D8B030D-6E8A-4147-A177-3AD203B41FA5}">
                      <a16:colId xmlns:a16="http://schemas.microsoft.com/office/drawing/2014/main" val="3206452888"/>
                    </a:ext>
                  </a:extLst>
                </a:gridCol>
              </a:tblGrid>
              <a:tr h="212725">
                <a:tc>
                  <a:txBody>
                    <a:bodyPr/>
                    <a:lstStyle/>
                    <a:p>
                      <a:pPr algn="ctr">
                        <a:lnSpc>
                          <a:spcPct val="115000"/>
                        </a:lnSpc>
                        <a:spcAft>
                          <a:spcPts val="1000"/>
                        </a:spcAft>
                      </a:pPr>
                      <a:r>
                        <a:rPr lang="en-US" sz="1800" kern="100">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CCS</a:t>
                      </a:r>
                      <a:endParaRPr lang="en-VN" sz="1800" kern="100">
                        <a:effectLst/>
                      </a:endParaRPr>
                    </a:p>
                    <a:p>
                      <a:pPr algn="ctr">
                        <a:lnSpc>
                          <a:spcPct val="115000"/>
                        </a:lnSpc>
                        <a:spcAft>
                          <a:spcPts val="1000"/>
                        </a:spcAft>
                      </a:pPr>
                      <a:r>
                        <a:rPr lang="en-US" sz="1800" kern="100">
                          <a:effectLst/>
                        </a:rPr>
                        <a:t>(N=9)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800" kern="100">
                          <a:effectLst/>
                        </a:rPr>
                        <a:t>ACS</a:t>
                      </a:r>
                      <a:endParaRPr lang="en-VN" sz="1800" kern="100">
                        <a:effectLst/>
                      </a:endParaRPr>
                    </a:p>
                    <a:p>
                      <a:pPr marL="12700" indent="-3175" algn="ctr">
                        <a:lnSpc>
                          <a:spcPct val="115000"/>
                        </a:lnSpc>
                        <a:spcAft>
                          <a:spcPts val="1000"/>
                        </a:spcAft>
                        <a:tabLst/>
                      </a:pPr>
                      <a:r>
                        <a:rPr lang="en-US" sz="1800" kern="100">
                          <a:effectLst/>
                        </a:rPr>
                        <a:t>(N= 46)</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3175" algn="ctr">
                        <a:lnSpc>
                          <a:spcPct val="115000"/>
                        </a:lnSpc>
                        <a:spcAft>
                          <a:spcPts val="1000"/>
                        </a:spcAft>
                        <a:tabLst/>
                      </a:pPr>
                      <a:r>
                        <a:rPr lang="en-US" sz="1800" kern="100">
                          <a:effectLst/>
                        </a:rPr>
                        <a:t>giá trị p</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734603"/>
                  </a:ext>
                </a:extLst>
              </a:tr>
              <a:tr h="0">
                <a:tc>
                  <a:txBody>
                    <a:bodyPr/>
                    <a:lstStyle/>
                    <a:p>
                      <a:pPr algn="just">
                        <a:lnSpc>
                          <a:spcPct val="115000"/>
                        </a:lnSpc>
                        <a:spcAft>
                          <a:spcPts val="1000"/>
                        </a:spcAft>
                      </a:pPr>
                      <a:r>
                        <a:rPr lang="en-US" sz="1800" kern="100">
                          <a:effectLst/>
                        </a:rPr>
                        <a:t>Tử vong do mọi nguyên nhân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800" kern="100">
                          <a:effectLst/>
                        </a:rPr>
                        <a:t>7 (15,2%)</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7">
                  <a:txBody>
                    <a:bodyPr/>
                    <a:lstStyle/>
                    <a:p>
                      <a:pPr algn="just">
                        <a:lnSpc>
                          <a:spcPct val="115000"/>
                        </a:lnSpc>
                        <a:spcAft>
                          <a:spcPts val="1000"/>
                        </a:spcAft>
                      </a:pPr>
                      <a:r>
                        <a:rPr lang="en-US" sz="1800" kern="100" dirty="0">
                          <a:effectLst/>
                        </a:rPr>
                        <a:t>0,01</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45881"/>
                  </a:ext>
                </a:extLst>
              </a:tr>
              <a:tr h="0">
                <a:tc>
                  <a:txBody>
                    <a:bodyPr/>
                    <a:lstStyle/>
                    <a:p>
                      <a:pPr marL="108585" algn="just">
                        <a:lnSpc>
                          <a:spcPct val="115000"/>
                        </a:lnSpc>
                        <a:spcAft>
                          <a:spcPts val="1000"/>
                        </a:spcAft>
                      </a:pPr>
                      <a:r>
                        <a:rPr lang="en-US" sz="1800" kern="100">
                          <a:effectLst/>
                        </a:rPr>
                        <a:t>Tử vong do tim mạch</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dirty="0">
                          <a:solidFill>
                            <a:srgbClr val="C00000"/>
                          </a:solidFill>
                          <a:effectLst/>
                        </a:rPr>
                        <a:t>7</a:t>
                      </a:r>
                      <a:r>
                        <a:rPr lang="en-US" sz="1800" kern="100" dirty="0">
                          <a:effectLst/>
                        </a:rPr>
                        <a:t> (15,2%)</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12700" indent="0" algn="just">
                        <a:lnSpc>
                          <a:spcPct val="115000"/>
                        </a:lnSpc>
                        <a:spcAft>
                          <a:spcPts val="1000"/>
                        </a:spcAft>
                        <a:tabLs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8086551"/>
                  </a:ext>
                </a:extLst>
              </a:tr>
              <a:tr h="0">
                <a:tc>
                  <a:txBody>
                    <a:bodyPr/>
                    <a:lstStyle/>
                    <a:p>
                      <a:pPr marL="108585" marR="0" lvl="0" indent="0" algn="just" defTabSz="914400" rtl="0" eaLnBrk="1" fontAlgn="auto" latinLnBrk="0" hangingPunct="1">
                        <a:lnSpc>
                          <a:spcPct val="115000"/>
                        </a:lnSpc>
                        <a:spcBef>
                          <a:spcPts val="0"/>
                        </a:spcBef>
                        <a:spcAft>
                          <a:spcPts val="1000"/>
                        </a:spcAft>
                        <a:buClrTx/>
                        <a:buSzTx/>
                        <a:buFontTx/>
                        <a:buNone/>
                        <a:tabLst/>
                        <a:defRPr/>
                      </a:pPr>
                      <a:r>
                        <a:rPr lang="en-US" sz="1800" b="1" kern="1200">
                          <a:solidFill>
                            <a:schemeClr val="lt1"/>
                          </a:solidFill>
                          <a:effectLst/>
                          <a:latin typeface="+mn-lt"/>
                          <a:ea typeface="+mn-ea"/>
                          <a:cs typeface="+mn-cs"/>
                        </a:rPr>
                        <a:t>Tử vong do nguyên nhân khác</a:t>
                      </a:r>
                      <a:r>
                        <a:rPr lang="en-VN">
                          <a:effectLst/>
                        </a:rPr>
                        <a:t> </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marR="0" lvl="0" indent="0" algn="just" defTabSz="914400" rtl="0" eaLnBrk="1" fontAlgn="auto" latinLnBrk="0" hangingPunct="1">
                        <a:lnSpc>
                          <a:spcPct val="115000"/>
                        </a:lnSpc>
                        <a:spcBef>
                          <a:spcPts val="0"/>
                        </a:spcBef>
                        <a:spcAft>
                          <a:spcPts val="1000"/>
                        </a:spcAft>
                        <a:buClrTx/>
                        <a:buSzTx/>
                        <a:buFontTx/>
                        <a:buNone/>
                        <a:tabLst/>
                        <a:defRPr/>
                      </a:pPr>
                      <a:r>
                        <a:rPr lang="en-VN" sz="1800" kern="100">
                          <a:effectLst/>
                          <a:latin typeface="Calibri" panose="020F050202020403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marL="12700" marR="0" lvl="0" indent="0" algn="just" defTabSz="914400" rtl="0" eaLnBrk="1" fontAlgn="auto" latinLnBrk="0" hangingPunct="1">
                        <a:lnSpc>
                          <a:spcPct val="115000"/>
                        </a:lnSpc>
                        <a:spcBef>
                          <a:spcPts val="0"/>
                        </a:spcBef>
                        <a:spcAft>
                          <a:spcPts val="1000"/>
                        </a:spcAft>
                        <a:buClrTx/>
                        <a:buSzTx/>
                        <a:buFontTx/>
                        <a:buNone/>
                        <a:tabLst/>
                        <a:defRPr/>
                      </a:pPr>
                      <a:r>
                        <a:rPr lang="en-VN" sz="1800" kern="100">
                          <a:effectLst/>
                          <a:latin typeface="Calibri" panose="020F0502020204030204" pitchFamily="34" charset="0"/>
                          <a:ea typeface="Times New Roman" panose="02020603050405020304" pitchFamily="18" charset="0"/>
                          <a:cs typeface="Times New Roman" panose="02020603050405020304" pitchFamily="18" charset="0"/>
                        </a:rPr>
                        <a:t>0</a:t>
                      </a:r>
                    </a:p>
                  </a:txBody>
                  <a:tcPr marL="68580" marR="68580" marT="0" marB="0"/>
                </a:tc>
                <a:tc vMerge="1">
                  <a:txBody>
                    <a:bodyPr/>
                    <a:lstStyle/>
                    <a:p>
                      <a:pPr marL="12700" marR="0" lvl="0" indent="0" algn="just" defTabSz="914400" rtl="0" eaLnBrk="1" fontAlgn="auto" latinLnBrk="0" hangingPunct="1">
                        <a:lnSpc>
                          <a:spcPct val="115000"/>
                        </a:lnSpc>
                        <a:spcBef>
                          <a:spcPts val="0"/>
                        </a:spcBef>
                        <a:spcAft>
                          <a:spcPts val="1000"/>
                        </a:spcAft>
                        <a:buClrTx/>
                        <a:buSzTx/>
                        <a:buFontTx/>
                        <a:buNone/>
                        <a:tabLst/>
                        <a:defRPr/>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0915297"/>
                  </a:ext>
                </a:extLst>
              </a:tr>
              <a:tr h="0">
                <a:tc>
                  <a:txBody>
                    <a:bodyPr/>
                    <a:lstStyle/>
                    <a:p>
                      <a:pPr marL="12700" indent="0" algn="just">
                        <a:lnSpc>
                          <a:spcPct val="115000"/>
                        </a:lnSpc>
                        <a:spcAft>
                          <a:spcPts val="1000"/>
                        </a:spcAft>
                        <a:tabLst/>
                      </a:pPr>
                      <a:r>
                        <a:rPr lang="en-US" sz="1800" kern="100">
                          <a:effectLst/>
                        </a:rPr>
                        <a:t>Biến cố mạch máu não</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12700" indent="0" algn="just">
                        <a:lnSpc>
                          <a:spcPct val="115000"/>
                        </a:lnSpc>
                        <a:spcAft>
                          <a:spcPts val="1000"/>
                        </a:spcAft>
                        <a:tabLs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393309"/>
                  </a:ext>
                </a:extLst>
              </a:tr>
              <a:tr h="0">
                <a:tc>
                  <a:txBody>
                    <a:bodyPr/>
                    <a:lstStyle/>
                    <a:p>
                      <a:pPr marL="12700" indent="0" algn="just">
                        <a:lnSpc>
                          <a:spcPct val="115000"/>
                        </a:lnSpc>
                        <a:spcAft>
                          <a:spcPts val="1000"/>
                        </a:spcAft>
                        <a:tabLst/>
                      </a:pPr>
                      <a:r>
                        <a:rPr lang="en-US" sz="1800" kern="100">
                          <a:effectLst/>
                        </a:rPr>
                        <a:t>MI</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dirty="0">
                          <a:effectLst/>
                        </a:rPr>
                        <a:t>0</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12700" indent="0" algn="just">
                        <a:lnSpc>
                          <a:spcPct val="115000"/>
                        </a:lnSpc>
                        <a:spcAft>
                          <a:spcPts val="1000"/>
                        </a:spcAft>
                        <a:tabLs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3147165"/>
                  </a:ext>
                </a:extLst>
              </a:tr>
              <a:tr h="0">
                <a:tc>
                  <a:txBody>
                    <a:bodyPr/>
                    <a:lstStyle/>
                    <a:p>
                      <a:pPr marL="12700" indent="0" algn="just">
                        <a:lnSpc>
                          <a:spcPct val="115000"/>
                        </a:lnSpc>
                        <a:spcAft>
                          <a:spcPts val="1000"/>
                        </a:spcAft>
                        <a:tabLst/>
                      </a:pPr>
                      <a:r>
                        <a:rPr lang="en-US" sz="1800" kern="100">
                          <a:effectLst/>
                        </a:rPr>
                        <a:t>TVF</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2700" indent="0" algn="just">
                        <a:lnSpc>
                          <a:spcPct val="115000"/>
                        </a:lnSpc>
                        <a:spcAft>
                          <a:spcPts val="1000"/>
                        </a:spcAft>
                        <a:tabLs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12700" indent="0" algn="just">
                        <a:lnSpc>
                          <a:spcPct val="115000"/>
                        </a:lnSpc>
                        <a:spcAft>
                          <a:spcPts val="1000"/>
                        </a:spcAft>
                        <a:tabLs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874448"/>
                  </a:ext>
                </a:extLst>
              </a:tr>
              <a:tr h="0">
                <a:tc>
                  <a:txBody>
                    <a:bodyPr/>
                    <a:lstStyle/>
                    <a:p>
                      <a:pPr algn="just">
                        <a:lnSpc>
                          <a:spcPct val="115000"/>
                        </a:lnSpc>
                        <a:spcAft>
                          <a:spcPts val="1000"/>
                        </a:spcAft>
                      </a:pPr>
                      <a:r>
                        <a:rPr lang="en-US" sz="1800" kern="100">
                          <a:effectLst/>
                        </a:rPr>
                        <a:t>MACCE</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800" kern="100">
                          <a:effectLst/>
                        </a:rPr>
                        <a:t>7 (15,2%)</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just">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747645"/>
                  </a:ext>
                </a:extLst>
              </a:tr>
              <a:tr h="0">
                <a:tc gridSpan="4">
                  <a:txBody>
                    <a:bodyPr/>
                    <a:lstStyle/>
                    <a:p>
                      <a:pPr>
                        <a:lnSpc>
                          <a:spcPct val="115000"/>
                        </a:lnSpc>
                        <a:spcAft>
                          <a:spcPts val="1000"/>
                        </a:spcAft>
                      </a:pPr>
                      <a:r>
                        <a:rPr lang="en-US" sz="1800" kern="100">
                          <a:effectLst/>
                        </a:rPr>
                        <a:t>EF</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3736445470"/>
                  </a:ext>
                </a:extLst>
              </a:tr>
              <a:tr h="0">
                <a:tc>
                  <a:txBody>
                    <a:bodyPr/>
                    <a:lstStyle/>
                    <a:p>
                      <a:pPr marL="108585" algn="just">
                        <a:lnSpc>
                          <a:spcPct val="115000"/>
                        </a:lnSpc>
                        <a:spcAft>
                          <a:spcPts val="1000"/>
                        </a:spcAft>
                      </a:pPr>
                      <a:r>
                        <a:rPr lang="en-US" sz="1800" kern="100">
                          <a:effectLst/>
                        </a:rPr>
                        <a:t>&gt; 50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08585" algn="just">
                        <a:lnSpc>
                          <a:spcPct val="115000"/>
                        </a:lnSpc>
                        <a:spcAft>
                          <a:spcPts val="1000"/>
                        </a:spcAft>
                      </a:pPr>
                      <a:r>
                        <a:rPr lang="en-US" sz="1800" kern="100" dirty="0">
                          <a:solidFill>
                            <a:srgbClr val="C00000"/>
                          </a:solidFill>
                          <a:effectLst/>
                        </a:rPr>
                        <a:t>8 </a:t>
                      </a:r>
                      <a:r>
                        <a:rPr lang="en-US" sz="1800" kern="100" dirty="0">
                          <a:effectLst/>
                        </a:rPr>
                        <a:t>(88,9%)</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08585" algn="just">
                        <a:lnSpc>
                          <a:spcPct val="115000"/>
                        </a:lnSpc>
                        <a:spcAft>
                          <a:spcPts val="1000"/>
                        </a:spcAft>
                      </a:pPr>
                      <a:r>
                        <a:rPr lang="en-US" sz="1800" kern="100" dirty="0">
                          <a:solidFill>
                            <a:srgbClr val="C00000"/>
                          </a:solidFill>
                          <a:effectLst/>
                        </a:rPr>
                        <a:t>33 </a:t>
                      </a:r>
                      <a:r>
                        <a:rPr lang="en-US" sz="1800" kern="100" dirty="0">
                          <a:effectLst/>
                        </a:rPr>
                        <a:t>(84,6%)</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marL="108585" algn="just">
                        <a:lnSpc>
                          <a:spcPct val="115000"/>
                        </a:lnSpc>
                        <a:spcAft>
                          <a:spcPts val="1000"/>
                        </a:spcAft>
                      </a:pPr>
                      <a:r>
                        <a:rPr lang="en-US" sz="1800" kern="100">
                          <a:effectLst/>
                        </a:rPr>
                        <a:t>0,7</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1435770"/>
                  </a:ext>
                </a:extLst>
              </a:tr>
              <a:tr h="0">
                <a:tc>
                  <a:txBody>
                    <a:bodyPr/>
                    <a:lstStyle/>
                    <a:p>
                      <a:pPr marL="108585" algn="just">
                        <a:lnSpc>
                          <a:spcPct val="115000"/>
                        </a:lnSpc>
                        <a:spcAft>
                          <a:spcPts val="1000"/>
                        </a:spcAft>
                      </a:pPr>
                      <a:r>
                        <a:rPr lang="en-US" sz="1800" kern="100">
                          <a:effectLst/>
                        </a:rPr>
                        <a:t>40 – 49</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08585" algn="just">
                        <a:lnSpc>
                          <a:spcPct val="115000"/>
                        </a:lnSpc>
                        <a:spcAft>
                          <a:spcPts val="1000"/>
                        </a:spcAft>
                      </a:pPr>
                      <a:r>
                        <a:rPr lang="en-US" sz="1800" kern="100">
                          <a:effectLst/>
                        </a:rPr>
                        <a:t>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08585" algn="just">
                        <a:lnSpc>
                          <a:spcPct val="115000"/>
                        </a:lnSpc>
                        <a:spcAft>
                          <a:spcPts val="1000"/>
                        </a:spcAft>
                      </a:pPr>
                      <a:r>
                        <a:rPr lang="en-US" sz="1800" kern="100">
                          <a:effectLst/>
                        </a:rPr>
                        <a:t>3 (7,7%)</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108585" algn="just">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4312585"/>
                  </a:ext>
                </a:extLst>
              </a:tr>
              <a:tr h="0">
                <a:tc>
                  <a:txBody>
                    <a:bodyPr/>
                    <a:lstStyle/>
                    <a:p>
                      <a:pPr marL="108585" algn="just">
                        <a:lnSpc>
                          <a:spcPct val="115000"/>
                        </a:lnSpc>
                        <a:spcAft>
                          <a:spcPts val="1000"/>
                        </a:spcAft>
                      </a:pPr>
                      <a:r>
                        <a:rPr lang="en-US" sz="1800" kern="100">
                          <a:effectLst/>
                        </a:rPr>
                        <a:t>&lt;40</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08585" algn="just">
                        <a:lnSpc>
                          <a:spcPct val="115000"/>
                        </a:lnSpc>
                        <a:spcAft>
                          <a:spcPts val="1000"/>
                        </a:spcAft>
                      </a:pPr>
                      <a:r>
                        <a:rPr lang="en-US" sz="1800" kern="100">
                          <a:effectLst/>
                        </a:rPr>
                        <a:t>1 (11,1%)</a:t>
                      </a: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08585" algn="just">
                        <a:lnSpc>
                          <a:spcPct val="115000"/>
                        </a:lnSpc>
                        <a:spcAft>
                          <a:spcPts val="1000"/>
                        </a:spcAft>
                      </a:pPr>
                      <a:r>
                        <a:rPr lang="en-US" sz="1800" kern="100" dirty="0">
                          <a:effectLst/>
                        </a:rPr>
                        <a:t>3 (7,7%)</a:t>
                      </a:r>
                      <a:endParaRPr lang="en-V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marL="108585" algn="just">
                        <a:lnSpc>
                          <a:spcPct val="115000"/>
                        </a:lnSpc>
                        <a:spcAft>
                          <a:spcPts val="1000"/>
                        </a:spcAft>
                      </a:pPr>
                      <a:endParaRPr lang="en-V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3527160"/>
                  </a:ext>
                </a:extLst>
              </a:tr>
            </a:tbl>
          </a:graphicData>
        </a:graphic>
      </p:graphicFrame>
    </p:spTree>
    <p:extLst>
      <p:ext uri="{BB962C8B-B14F-4D97-AF65-F5344CB8AC3E}">
        <p14:creationId xmlns:p14="http://schemas.microsoft.com/office/powerpoint/2010/main" val="2397940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4.3. Phân tích hồi quy các yếu tố liên quan tới kết cục sau can thiệp</a:t>
            </a: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3" name="Table 2">
            <a:extLst>
              <a:ext uri="{FF2B5EF4-FFF2-40B4-BE49-F238E27FC236}">
                <a16:creationId xmlns:a16="http://schemas.microsoft.com/office/drawing/2014/main" id="{68DF951B-128C-D298-B9A4-E4282D002B7E}"/>
              </a:ext>
            </a:extLst>
          </p:cNvPr>
          <p:cNvGraphicFramePr>
            <a:graphicFrameLocks noGrp="1"/>
          </p:cNvGraphicFramePr>
          <p:nvPr>
            <p:extLst>
              <p:ext uri="{D42A27DB-BD31-4B8C-83A1-F6EECF244321}">
                <p14:modId xmlns:p14="http://schemas.microsoft.com/office/powerpoint/2010/main" val="3561847172"/>
              </p:ext>
            </p:extLst>
          </p:nvPr>
        </p:nvGraphicFramePr>
        <p:xfrm>
          <a:off x="1257300" y="1828800"/>
          <a:ext cx="9677399" cy="4908546"/>
        </p:xfrm>
        <a:graphic>
          <a:graphicData uri="http://schemas.openxmlformats.org/drawingml/2006/table">
            <a:tbl>
              <a:tblPr firstRow="1" firstCol="1" bandRow="1">
                <a:tableStyleId>{5C22544A-7EE6-4342-B048-85BDC9FD1C3A}</a:tableStyleId>
              </a:tblPr>
              <a:tblGrid>
                <a:gridCol w="1572197">
                  <a:extLst>
                    <a:ext uri="{9D8B030D-6E8A-4147-A177-3AD203B41FA5}">
                      <a16:colId xmlns:a16="http://schemas.microsoft.com/office/drawing/2014/main" val="1976409828"/>
                    </a:ext>
                  </a:extLst>
                </a:gridCol>
                <a:gridCol w="1473120">
                  <a:extLst>
                    <a:ext uri="{9D8B030D-6E8A-4147-A177-3AD203B41FA5}">
                      <a16:colId xmlns:a16="http://schemas.microsoft.com/office/drawing/2014/main" val="3629894306"/>
                    </a:ext>
                  </a:extLst>
                </a:gridCol>
                <a:gridCol w="1473120">
                  <a:extLst>
                    <a:ext uri="{9D8B030D-6E8A-4147-A177-3AD203B41FA5}">
                      <a16:colId xmlns:a16="http://schemas.microsoft.com/office/drawing/2014/main" val="1509355358"/>
                    </a:ext>
                  </a:extLst>
                </a:gridCol>
                <a:gridCol w="1473120">
                  <a:extLst>
                    <a:ext uri="{9D8B030D-6E8A-4147-A177-3AD203B41FA5}">
                      <a16:colId xmlns:a16="http://schemas.microsoft.com/office/drawing/2014/main" val="299363182"/>
                    </a:ext>
                  </a:extLst>
                </a:gridCol>
                <a:gridCol w="1473120">
                  <a:extLst>
                    <a:ext uri="{9D8B030D-6E8A-4147-A177-3AD203B41FA5}">
                      <a16:colId xmlns:a16="http://schemas.microsoft.com/office/drawing/2014/main" val="427961051"/>
                    </a:ext>
                  </a:extLst>
                </a:gridCol>
                <a:gridCol w="1473120">
                  <a:extLst>
                    <a:ext uri="{9D8B030D-6E8A-4147-A177-3AD203B41FA5}">
                      <a16:colId xmlns:a16="http://schemas.microsoft.com/office/drawing/2014/main" val="3407089629"/>
                    </a:ext>
                  </a:extLst>
                </a:gridCol>
                <a:gridCol w="739602">
                  <a:extLst>
                    <a:ext uri="{9D8B030D-6E8A-4147-A177-3AD203B41FA5}">
                      <a16:colId xmlns:a16="http://schemas.microsoft.com/office/drawing/2014/main" val="110082982"/>
                    </a:ext>
                  </a:extLst>
                </a:gridCol>
              </a:tblGrid>
              <a:tr h="278917">
                <a:tc rowSpan="2">
                  <a:txBody>
                    <a:bodyPr/>
                    <a:lstStyle/>
                    <a:p>
                      <a:pPr algn="ctr">
                        <a:lnSpc>
                          <a:spcPct val="100000"/>
                        </a:lnSpc>
                        <a:spcAft>
                          <a:spcPts val="0"/>
                        </a:spcAft>
                      </a:pPr>
                      <a:r>
                        <a:rPr lang="en-US" sz="1400" kern="100">
                          <a:effectLst/>
                        </a:rPr>
                        <a:t>Biến số</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gridSpan="2">
                  <a:txBody>
                    <a:bodyPr/>
                    <a:lstStyle/>
                    <a:p>
                      <a:pPr algn="ctr">
                        <a:lnSpc>
                          <a:spcPct val="100000"/>
                        </a:lnSpc>
                        <a:spcAft>
                          <a:spcPts val="0"/>
                        </a:spcAft>
                      </a:pPr>
                      <a:r>
                        <a:rPr lang="en-US" sz="1400" kern="100">
                          <a:effectLst/>
                        </a:rPr>
                        <a:t>Nội viện</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hMerge="1">
                  <a:txBody>
                    <a:bodyPr/>
                    <a:lstStyle/>
                    <a:p>
                      <a:endParaRPr lang="en-VN"/>
                    </a:p>
                  </a:txBody>
                  <a:tcPr/>
                </a:tc>
                <a:tc gridSpan="2">
                  <a:txBody>
                    <a:bodyPr/>
                    <a:lstStyle/>
                    <a:p>
                      <a:pPr algn="ctr">
                        <a:lnSpc>
                          <a:spcPct val="100000"/>
                        </a:lnSpc>
                        <a:spcAft>
                          <a:spcPts val="0"/>
                        </a:spcAft>
                      </a:pPr>
                      <a:r>
                        <a:rPr lang="en-US" sz="1400" kern="100">
                          <a:effectLst/>
                        </a:rPr>
                        <a:t>Sau 1 tháng</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hMerge="1">
                  <a:txBody>
                    <a:bodyPr/>
                    <a:lstStyle/>
                    <a:p>
                      <a:endParaRPr lang="en-VN"/>
                    </a:p>
                  </a:txBody>
                  <a:tcPr/>
                </a:tc>
                <a:tc gridSpan="2">
                  <a:txBody>
                    <a:bodyPr/>
                    <a:lstStyle/>
                    <a:p>
                      <a:pPr algn="ctr">
                        <a:lnSpc>
                          <a:spcPct val="100000"/>
                        </a:lnSpc>
                        <a:spcAft>
                          <a:spcPts val="0"/>
                        </a:spcAft>
                      </a:pPr>
                      <a:r>
                        <a:rPr lang="en-US" sz="1400" kern="100">
                          <a:effectLst/>
                        </a:rPr>
                        <a:t>Sau 1 năm</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hMerge="1">
                  <a:txBody>
                    <a:bodyPr/>
                    <a:lstStyle/>
                    <a:p>
                      <a:endParaRPr lang="en-VN"/>
                    </a:p>
                  </a:txBody>
                  <a:tcPr/>
                </a:tc>
                <a:extLst>
                  <a:ext uri="{0D108BD9-81ED-4DB2-BD59-A6C34878D82A}">
                    <a16:rowId xmlns:a16="http://schemas.microsoft.com/office/drawing/2014/main" val="331441217"/>
                  </a:ext>
                </a:extLst>
              </a:tr>
              <a:tr h="316073">
                <a:tc vMerge="1">
                  <a:txBody>
                    <a:bodyPr/>
                    <a:lstStyle/>
                    <a:p>
                      <a:endParaRPr lang="en-VN"/>
                    </a:p>
                  </a:txBody>
                  <a:tcPr/>
                </a:tc>
                <a:tc>
                  <a:txBody>
                    <a:bodyPr/>
                    <a:lstStyle/>
                    <a:p>
                      <a:pPr algn="ctr">
                        <a:lnSpc>
                          <a:spcPct val="100000"/>
                        </a:lnSpc>
                        <a:spcAft>
                          <a:spcPts val="0"/>
                        </a:spcAft>
                      </a:pPr>
                      <a:r>
                        <a:rPr lang="en-US" sz="1400" kern="100">
                          <a:effectLst/>
                        </a:rPr>
                        <a:t>OR (KTC 95%)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Giá trị p</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OR (KTC 95%)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Giá trị p</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OR (KTC 95%)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Giá trị p</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2380565867"/>
                  </a:ext>
                </a:extLst>
              </a:tr>
              <a:tr h="479284">
                <a:tc>
                  <a:txBody>
                    <a:bodyPr/>
                    <a:lstStyle/>
                    <a:p>
                      <a:pPr>
                        <a:lnSpc>
                          <a:spcPct val="100000"/>
                        </a:lnSpc>
                        <a:spcAft>
                          <a:spcPts val="0"/>
                        </a:spcAft>
                      </a:pPr>
                      <a:r>
                        <a:rPr lang="en-US" sz="1400" kern="100">
                          <a:effectLst/>
                        </a:rPr>
                        <a:t>Tuổi &gt; 70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0,012</a:t>
                      </a:r>
                      <a:br>
                        <a:rPr lang="en-US" sz="1400" kern="100">
                          <a:effectLst/>
                        </a:rPr>
                      </a:br>
                      <a:r>
                        <a:rPr lang="en-US" sz="1400" kern="100">
                          <a:effectLst/>
                        </a:rPr>
                        <a:t> (-0,004-0,028)</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0,7</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-0,008 </a:t>
                      </a:r>
                      <a:br>
                        <a:rPr lang="en-US" sz="1400" kern="100">
                          <a:effectLst/>
                        </a:rPr>
                      </a:br>
                      <a:r>
                        <a:rPr lang="en-US" sz="1400" kern="100">
                          <a:effectLst/>
                        </a:rPr>
                        <a:t>(-0,018-0,002)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-0,006</a:t>
                      </a:r>
                      <a:br>
                        <a:rPr lang="en-US" sz="1400" kern="100">
                          <a:effectLst/>
                        </a:rPr>
                      </a:br>
                      <a:r>
                        <a:rPr lang="en-US" sz="1400" kern="100">
                          <a:effectLst/>
                        </a:rPr>
                        <a:t>(-0,015-0,003)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864694051"/>
                  </a:ext>
                </a:extLst>
              </a:tr>
              <a:tr h="479284">
                <a:tc>
                  <a:txBody>
                    <a:bodyPr/>
                    <a:lstStyle/>
                    <a:p>
                      <a:pPr>
                        <a:lnSpc>
                          <a:spcPct val="100000"/>
                        </a:lnSpc>
                        <a:spcAft>
                          <a:spcPts val="0"/>
                        </a:spcAft>
                      </a:pPr>
                      <a:r>
                        <a:rPr lang="en-US" sz="1400" kern="100">
                          <a:effectLst/>
                        </a:rPr>
                        <a:t>Giới tính </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-0,027 </a:t>
                      </a:r>
                      <a:br>
                        <a:rPr lang="en-US" sz="1400" kern="100">
                          <a:effectLst/>
                        </a:rPr>
                      </a:br>
                      <a:r>
                        <a:rPr lang="en-US" sz="1400" kern="100">
                          <a:effectLst/>
                        </a:rPr>
                        <a:t>(-0,2-0,3)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0,015 </a:t>
                      </a:r>
                      <a:br>
                        <a:rPr lang="en-US" sz="1400" kern="100">
                          <a:effectLst/>
                        </a:rPr>
                      </a:br>
                      <a:r>
                        <a:rPr lang="en-US" sz="1400" kern="100">
                          <a:effectLst/>
                        </a:rPr>
                        <a:t>(-0,021, 0,05)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0,012</a:t>
                      </a:r>
                      <a:br>
                        <a:rPr lang="en-US" sz="1400" kern="100">
                          <a:effectLst/>
                        </a:rPr>
                      </a:br>
                      <a:r>
                        <a:rPr lang="en-US" sz="1400" kern="100">
                          <a:effectLst/>
                        </a:rPr>
                        <a:t>(-0,018-0,042)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3930204930"/>
                  </a:ext>
                </a:extLst>
              </a:tr>
              <a:tr h="479284">
                <a:tc>
                  <a:txBody>
                    <a:bodyPr/>
                    <a:lstStyle/>
                    <a:p>
                      <a:pPr>
                        <a:lnSpc>
                          <a:spcPct val="100000"/>
                        </a:lnSpc>
                        <a:spcAft>
                          <a:spcPts val="0"/>
                        </a:spcAft>
                      </a:pPr>
                      <a:r>
                        <a:rPr lang="en-US" sz="1400" kern="100">
                          <a:effectLst/>
                        </a:rPr>
                        <a:t>THA</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0,03 </a:t>
                      </a:r>
                      <a:br>
                        <a:rPr lang="en-US" sz="1400" kern="100">
                          <a:effectLst/>
                        </a:rPr>
                      </a:br>
                      <a:r>
                        <a:rPr lang="en-US" sz="1400" kern="100">
                          <a:effectLst/>
                        </a:rPr>
                        <a:t>(-0,040- 0,104)</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0,4</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-0,032 </a:t>
                      </a:r>
                      <a:br>
                        <a:rPr lang="en-US" sz="1400" kern="100">
                          <a:effectLst/>
                        </a:rPr>
                      </a:br>
                      <a:r>
                        <a:rPr lang="en-US" sz="1400" kern="100">
                          <a:effectLst/>
                        </a:rPr>
                        <a:t>(-0,065-0,002)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0,4</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-0,028</a:t>
                      </a:r>
                      <a:br>
                        <a:rPr lang="en-US" sz="1400" kern="100">
                          <a:effectLst/>
                        </a:rPr>
                      </a:br>
                      <a:r>
                        <a:rPr lang="en-US" sz="1400" kern="100">
                          <a:effectLst/>
                        </a:rPr>
                        <a:t>(-0,059-0,002)</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0,08</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900542194"/>
                  </a:ext>
                </a:extLst>
              </a:tr>
              <a:tr h="479284">
                <a:tc>
                  <a:txBody>
                    <a:bodyPr/>
                    <a:lstStyle/>
                    <a:p>
                      <a:pPr>
                        <a:lnSpc>
                          <a:spcPct val="100000"/>
                        </a:lnSpc>
                        <a:spcAft>
                          <a:spcPts val="0"/>
                        </a:spcAft>
                      </a:pPr>
                      <a:r>
                        <a:rPr lang="en-US" sz="1400" kern="100">
                          <a:effectLst/>
                        </a:rPr>
                        <a:t>ĐTĐ típ 2 </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0,02 </a:t>
                      </a:r>
                      <a:br>
                        <a:rPr lang="en-US" sz="1400" kern="100">
                          <a:effectLst/>
                        </a:rPr>
                      </a:br>
                      <a:r>
                        <a:rPr lang="en-US" sz="1400" kern="100">
                          <a:effectLst/>
                        </a:rPr>
                        <a:t>(-0,1-0,1)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0,011 </a:t>
                      </a:r>
                      <a:br>
                        <a:rPr lang="en-US" sz="1400" kern="100">
                          <a:effectLst/>
                        </a:rPr>
                      </a:br>
                      <a:r>
                        <a:rPr lang="en-US" sz="1400" kern="100">
                          <a:effectLst/>
                        </a:rPr>
                        <a:t>(-0,003-0,025)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0,06</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0,008</a:t>
                      </a:r>
                      <a:br>
                        <a:rPr lang="en-US" sz="1400" kern="100">
                          <a:effectLst/>
                        </a:rPr>
                      </a:br>
                      <a:r>
                        <a:rPr lang="en-US" sz="1400" kern="100">
                          <a:effectLst/>
                        </a:rPr>
                        <a:t>(-0,005-0.021)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4138422915"/>
                  </a:ext>
                </a:extLst>
              </a:tr>
              <a:tr h="479284">
                <a:tc>
                  <a:txBody>
                    <a:bodyPr/>
                    <a:lstStyle/>
                    <a:p>
                      <a:pPr>
                        <a:lnSpc>
                          <a:spcPct val="100000"/>
                        </a:lnSpc>
                        <a:spcAft>
                          <a:spcPts val="0"/>
                        </a:spcAft>
                      </a:pPr>
                      <a:r>
                        <a:rPr lang="en-US" sz="1400" kern="100">
                          <a:effectLst/>
                        </a:rPr>
                        <a:t>ACS</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0,115 </a:t>
                      </a:r>
                      <a:br>
                        <a:rPr lang="en-US" sz="1400" kern="100">
                          <a:effectLst/>
                        </a:rPr>
                      </a:br>
                      <a:r>
                        <a:rPr lang="en-US" sz="1400" kern="100">
                          <a:effectLst/>
                        </a:rPr>
                        <a:t>(-0,059-0,171)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-0,017 </a:t>
                      </a:r>
                      <a:br>
                        <a:rPr lang="en-US" sz="1400" kern="100">
                          <a:effectLst/>
                        </a:rPr>
                      </a:br>
                      <a:r>
                        <a:rPr lang="en-US" sz="1400" kern="100">
                          <a:effectLst/>
                        </a:rPr>
                        <a:t>(-0,01-0,033)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0,6</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-0,012</a:t>
                      </a:r>
                      <a:br>
                        <a:rPr lang="en-US" sz="1400" kern="100">
                          <a:effectLst/>
                        </a:rPr>
                      </a:br>
                      <a:r>
                        <a:rPr lang="en-US" sz="1400" kern="100">
                          <a:effectLst/>
                        </a:rPr>
                        <a:t>(-0,073-0,049)</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0,7</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938397179"/>
                  </a:ext>
                </a:extLst>
              </a:tr>
              <a:tr h="479284">
                <a:tc>
                  <a:txBody>
                    <a:bodyPr/>
                    <a:lstStyle/>
                    <a:p>
                      <a:pPr>
                        <a:lnSpc>
                          <a:spcPct val="100000"/>
                        </a:lnSpc>
                        <a:spcAft>
                          <a:spcPts val="0"/>
                        </a:spcAft>
                      </a:pPr>
                      <a:r>
                        <a:rPr lang="en-US" sz="1400" kern="100">
                          <a:effectLst/>
                        </a:rPr>
                        <a:t>Phân độ Medina 1,1,1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-0,024 </a:t>
                      </a:r>
                      <a:br>
                        <a:rPr lang="en-US" sz="1400" kern="100">
                          <a:effectLst/>
                        </a:rPr>
                      </a:br>
                      <a:r>
                        <a:rPr lang="en-US" sz="1400" kern="100">
                          <a:effectLst/>
                        </a:rPr>
                        <a:t>(-0,088-0,040)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0,4</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-0,025 </a:t>
                      </a:r>
                      <a:br>
                        <a:rPr lang="en-US" sz="1400" kern="100">
                          <a:effectLst/>
                        </a:rPr>
                      </a:br>
                      <a:r>
                        <a:rPr lang="en-US" sz="1400" kern="100">
                          <a:effectLst/>
                        </a:rPr>
                        <a:t>(-0,078-0,028)</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0,4</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-0,020</a:t>
                      </a:r>
                      <a:br>
                        <a:rPr lang="en-US" sz="1400" kern="100">
                          <a:effectLst/>
                        </a:rPr>
                      </a:br>
                      <a:r>
                        <a:rPr lang="en-US" sz="1400" kern="100">
                          <a:effectLst/>
                        </a:rPr>
                        <a:t>(-0,072-0,031)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0,4</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3119060319"/>
                  </a:ext>
                </a:extLst>
              </a:tr>
              <a:tr h="479284">
                <a:tc>
                  <a:txBody>
                    <a:bodyPr/>
                    <a:lstStyle/>
                    <a:p>
                      <a:pPr>
                        <a:lnSpc>
                          <a:spcPct val="100000"/>
                        </a:lnSpc>
                        <a:spcAft>
                          <a:spcPts val="0"/>
                        </a:spcAft>
                      </a:pPr>
                      <a:r>
                        <a:rPr lang="en-US" sz="1400" kern="100">
                          <a:effectLst/>
                        </a:rPr>
                        <a:t>Bệnh lý 3 nhánh MV</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b="1" kern="100">
                          <a:effectLst/>
                        </a:rPr>
                        <a:t>1,081 </a:t>
                      </a:r>
                      <a:br>
                        <a:rPr lang="en-US" sz="1400" b="1" kern="100">
                          <a:effectLst/>
                        </a:rPr>
                      </a:br>
                      <a:r>
                        <a:rPr lang="en-US" sz="1400" b="1" kern="100">
                          <a:effectLst/>
                        </a:rPr>
                        <a:t>(1,040-1,122)</a:t>
                      </a:r>
                      <a:endParaRPr lang="en-VN" sz="14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b="1" kern="100">
                          <a:effectLst/>
                        </a:rPr>
                        <a:t>0,001</a:t>
                      </a:r>
                      <a:endParaRPr lang="en-VN" sz="14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0,009 </a:t>
                      </a:r>
                      <a:br>
                        <a:rPr lang="en-US" sz="1400" kern="100">
                          <a:effectLst/>
                        </a:rPr>
                      </a:br>
                      <a:r>
                        <a:rPr lang="en-US" sz="1400" kern="100">
                          <a:effectLst/>
                        </a:rPr>
                        <a:t>(-0,015-0,033)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0,007</a:t>
                      </a:r>
                      <a:br>
                        <a:rPr lang="en-US" sz="1400" kern="100">
                          <a:effectLst/>
                        </a:rPr>
                      </a:br>
                      <a:r>
                        <a:rPr lang="en-US" sz="1400" kern="100">
                          <a:effectLst/>
                        </a:rPr>
                        <a:t>(-0,014-0,028)</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0,5</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2610624505"/>
                  </a:ext>
                </a:extLst>
              </a:tr>
              <a:tr h="479284">
                <a:tc>
                  <a:txBody>
                    <a:bodyPr/>
                    <a:lstStyle/>
                    <a:p>
                      <a:pPr>
                        <a:lnSpc>
                          <a:spcPct val="100000"/>
                        </a:lnSpc>
                        <a:spcAft>
                          <a:spcPts val="0"/>
                        </a:spcAft>
                      </a:pPr>
                      <a:r>
                        <a:rPr lang="en-US" sz="1400" kern="100">
                          <a:effectLst/>
                        </a:rPr>
                        <a:t>Tăng Troponin I</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b="1" kern="100">
                          <a:effectLst/>
                        </a:rPr>
                        <a:t>1,1 </a:t>
                      </a:r>
                      <a:br>
                        <a:rPr lang="en-US" sz="1400" b="1" kern="100">
                          <a:effectLst/>
                        </a:rPr>
                      </a:br>
                      <a:r>
                        <a:rPr lang="en-US" sz="1400" b="1" kern="100">
                          <a:effectLst/>
                        </a:rPr>
                        <a:t>(1,007-1,118)</a:t>
                      </a:r>
                      <a:endParaRPr lang="en-VN" sz="14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b="1" kern="100">
                          <a:effectLst/>
                        </a:rPr>
                        <a:t>0,02</a:t>
                      </a:r>
                      <a:endParaRPr lang="en-VN" sz="14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-0,011 </a:t>
                      </a:r>
                      <a:br>
                        <a:rPr lang="en-US" sz="1400" kern="100">
                          <a:effectLst/>
                        </a:rPr>
                      </a:br>
                      <a:r>
                        <a:rPr lang="en-US" sz="1400" kern="100">
                          <a:effectLst/>
                        </a:rPr>
                        <a:t>(-0,053-0,031)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0,6</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-0,009</a:t>
                      </a:r>
                      <a:br>
                        <a:rPr lang="en-US" sz="1400" kern="100">
                          <a:effectLst/>
                        </a:rPr>
                      </a:br>
                      <a:r>
                        <a:rPr lang="en-US" sz="1400" kern="100">
                          <a:effectLst/>
                        </a:rPr>
                        <a:t>(-0,051-0,033)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0,6</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1079097589"/>
                  </a:ext>
                </a:extLst>
              </a:tr>
              <a:tr h="479284">
                <a:tc>
                  <a:txBody>
                    <a:bodyPr/>
                    <a:lstStyle/>
                    <a:p>
                      <a:pPr>
                        <a:lnSpc>
                          <a:spcPct val="100000"/>
                        </a:lnSpc>
                        <a:spcAft>
                          <a:spcPts val="0"/>
                        </a:spcAft>
                      </a:pPr>
                      <a:r>
                        <a:rPr lang="en-US" sz="1400" kern="100">
                          <a:effectLst/>
                        </a:rPr>
                        <a:t>Tăng NT proBNP</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0,091 </a:t>
                      </a:r>
                      <a:br>
                        <a:rPr lang="en-US" sz="1400" kern="100">
                          <a:effectLst/>
                        </a:rPr>
                      </a:br>
                      <a:r>
                        <a:rPr lang="en-US" sz="1400" kern="100">
                          <a:effectLst/>
                        </a:rPr>
                        <a:t>(0,063-0,119</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0,3</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0,005 </a:t>
                      </a:r>
                      <a:br>
                        <a:rPr lang="en-US" sz="1400" kern="100">
                          <a:effectLst/>
                        </a:rPr>
                      </a:br>
                      <a:r>
                        <a:rPr lang="en-US" sz="1400" kern="100">
                          <a:effectLst/>
                        </a:rPr>
                        <a:t>(-0,021-0,031)</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0,7</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0,004</a:t>
                      </a:r>
                      <a:br>
                        <a:rPr lang="en-US" sz="1400" kern="100">
                          <a:effectLst/>
                        </a:rPr>
                      </a:br>
                      <a:r>
                        <a:rPr lang="en-US" sz="1400" kern="100">
                          <a:effectLst/>
                        </a:rPr>
                        <a:t>(-0,022-0,030)</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tc>
                  <a:txBody>
                    <a:bodyPr/>
                    <a:lstStyle/>
                    <a:p>
                      <a:pPr algn="ctr">
                        <a:lnSpc>
                          <a:spcPct val="100000"/>
                        </a:lnSpc>
                        <a:spcAft>
                          <a:spcPts val="0"/>
                        </a:spcAft>
                      </a:pPr>
                      <a:r>
                        <a:rPr lang="en-US" sz="1400" kern="100">
                          <a:effectLst/>
                        </a:rPr>
                        <a:t>0,8</a:t>
                      </a:r>
                      <a:endParaRPr lang="en-VN"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221" marR="53221" marT="0" marB="0"/>
                </a:tc>
                <a:extLst>
                  <a:ext uri="{0D108BD9-81ED-4DB2-BD59-A6C34878D82A}">
                    <a16:rowId xmlns:a16="http://schemas.microsoft.com/office/drawing/2014/main" val="3840665701"/>
                  </a:ext>
                </a:extLst>
              </a:tr>
            </a:tbl>
          </a:graphicData>
        </a:graphic>
      </p:graphicFrame>
    </p:spTree>
    <p:extLst>
      <p:ext uri="{BB962C8B-B14F-4D97-AF65-F5344CB8AC3E}">
        <p14:creationId xmlns:p14="http://schemas.microsoft.com/office/powerpoint/2010/main" val="199435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3100" y="365125"/>
            <a:ext cx="9410700" cy="10318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rPr>
              <a:t>KẾT QUẢ VÀ BÀN LUẬN</a:t>
            </a:r>
            <a:endParaRPr kumimoji="0" lang="en-US" sz="4400" b="1"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a:spLocks noGrp="1"/>
          </p:cNvSpPr>
          <p:nvPr>
            <p:ph idx="1"/>
          </p:nvPr>
        </p:nvSpPr>
        <p:spPr>
          <a:xfrm>
            <a:off x="838200" y="1397000"/>
            <a:ext cx="10515600" cy="4233863"/>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4.5. </a:t>
            </a:r>
            <a:r>
              <a:rPr lang="en-US" b="1">
                <a:solidFill>
                  <a:schemeClr val="tx1"/>
                </a:solidFill>
                <a:latin typeface="Times New Roman" panose="02020603050405020304" pitchFamily="18" charset="0"/>
                <a:cs typeface="Times New Roman" panose="02020603050405020304" pitchFamily="18" charset="0"/>
              </a:rPr>
              <a:t>So sánh với các nghiên cứu khác trên thế giới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2057400" y="381000"/>
            <a:ext cx="762000" cy="762000"/>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4</a:t>
            </a:r>
          </a:p>
        </p:txBody>
      </p:sp>
      <p:graphicFrame>
        <p:nvGraphicFramePr>
          <p:cNvPr id="3" name="Table 2">
            <a:extLst>
              <a:ext uri="{FF2B5EF4-FFF2-40B4-BE49-F238E27FC236}">
                <a16:creationId xmlns:a16="http://schemas.microsoft.com/office/drawing/2014/main" id="{E2817307-66D2-D678-48FF-EE3DE9CF89C8}"/>
              </a:ext>
            </a:extLst>
          </p:cNvPr>
          <p:cNvGraphicFramePr>
            <a:graphicFrameLocks noGrp="1"/>
          </p:cNvGraphicFramePr>
          <p:nvPr>
            <p:extLst>
              <p:ext uri="{D42A27DB-BD31-4B8C-83A1-F6EECF244321}">
                <p14:modId xmlns:p14="http://schemas.microsoft.com/office/powerpoint/2010/main" val="4007476514"/>
              </p:ext>
            </p:extLst>
          </p:nvPr>
        </p:nvGraphicFramePr>
        <p:xfrm>
          <a:off x="1371600" y="1905000"/>
          <a:ext cx="8991601" cy="4673305"/>
        </p:xfrm>
        <a:graphic>
          <a:graphicData uri="http://schemas.openxmlformats.org/drawingml/2006/table">
            <a:tbl>
              <a:tblPr firstRow="1" firstCol="1" bandRow="1">
                <a:tableStyleId>{5C22544A-7EE6-4342-B048-85BDC9FD1C3A}</a:tableStyleId>
              </a:tblPr>
              <a:tblGrid>
                <a:gridCol w="2612944">
                  <a:extLst>
                    <a:ext uri="{9D8B030D-6E8A-4147-A177-3AD203B41FA5}">
                      <a16:colId xmlns:a16="http://schemas.microsoft.com/office/drawing/2014/main" val="2929346334"/>
                    </a:ext>
                  </a:extLst>
                </a:gridCol>
                <a:gridCol w="2074985">
                  <a:extLst>
                    <a:ext uri="{9D8B030D-6E8A-4147-A177-3AD203B41FA5}">
                      <a16:colId xmlns:a16="http://schemas.microsoft.com/office/drawing/2014/main" val="3657896945"/>
                    </a:ext>
                  </a:extLst>
                </a:gridCol>
                <a:gridCol w="4303672">
                  <a:extLst>
                    <a:ext uri="{9D8B030D-6E8A-4147-A177-3AD203B41FA5}">
                      <a16:colId xmlns:a16="http://schemas.microsoft.com/office/drawing/2014/main" val="1999063891"/>
                    </a:ext>
                  </a:extLst>
                </a:gridCol>
              </a:tblGrid>
              <a:tr h="506522">
                <a:tc>
                  <a:txBody>
                    <a:bodyPr/>
                    <a:lstStyle/>
                    <a:p>
                      <a:pPr algn="ctr" fontAlgn="base">
                        <a:lnSpc>
                          <a:spcPct val="150000"/>
                        </a:lnSpc>
                        <a:spcBef>
                          <a:spcPts val="600"/>
                        </a:spcBef>
                        <a:spcAft>
                          <a:spcPts val="600"/>
                        </a:spcAft>
                      </a:pPr>
                      <a:r>
                        <a:rPr lang="en-US" sz="1800" kern="100">
                          <a:effectLst/>
                          <a:latin typeface="Times New Roman" panose="02020603050405020304" pitchFamily="18" charset="0"/>
                          <a:cs typeface="Times New Roman" panose="02020603050405020304" pitchFamily="18" charset="0"/>
                        </a:rPr>
                        <a:t>Nghiên cứu</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lnSpc>
                          <a:spcPct val="150000"/>
                        </a:lnSpc>
                        <a:spcBef>
                          <a:spcPts val="600"/>
                        </a:spcBef>
                        <a:spcAft>
                          <a:spcPts val="600"/>
                        </a:spcAft>
                      </a:pPr>
                      <a:r>
                        <a:rPr lang="en-US" sz="1800" kern="100">
                          <a:effectLst/>
                          <a:latin typeface="Times New Roman" panose="02020603050405020304" pitchFamily="18" charset="0"/>
                          <a:cs typeface="Times New Roman" panose="02020603050405020304" pitchFamily="18" charset="0"/>
                        </a:rPr>
                        <a:t>Số lượng BN (n)</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lnSpc>
                          <a:spcPct val="150000"/>
                        </a:lnSpc>
                        <a:spcBef>
                          <a:spcPts val="600"/>
                        </a:spcBef>
                        <a:spcAft>
                          <a:spcPts val="600"/>
                        </a:spcAft>
                      </a:pPr>
                      <a:r>
                        <a:rPr lang="en-US" sz="1800" kern="100">
                          <a:effectLst/>
                          <a:latin typeface="Times New Roman" panose="02020603050405020304" pitchFamily="18" charset="0"/>
                          <a:cs typeface="Times New Roman" panose="02020603050405020304" pitchFamily="18" charset="0"/>
                        </a:rPr>
                        <a:t>Kết cục chính</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2927804"/>
                  </a:ext>
                </a:extLst>
              </a:tr>
              <a:tr h="767376">
                <a:tc>
                  <a:txBody>
                    <a:bodyPr/>
                    <a:lstStyle/>
                    <a:p>
                      <a:pPr algn="just"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SYNTAX-LM</a:t>
                      </a:r>
                      <a:r>
                        <a:rPr lang="en-VN" sz="1800" kern="100">
                          <a:effectLst/>
                          <a:latin typeface="Times New Roman" panose="02020603050405020304" pitchFamily="18" charset="0"/>
                          <a:cs typeface="Times New Roman" panose="02020603050405020304" pitchFamily="18" charset="0"/>
                        </a:rPr>
                        <a:t> </a:t>
                      </a:r>
                      <a:r>
                        <a:rPr lang="en-US" sz="1800" kern="100">
                          <a:effectLst/>
                          <a:latin typeface="Times New Roman" panose="02020603050405020304" pitchFamily="18" charset="0"/>
                          <a:cs typeface="Times New Roman" panose="02020603050405020304" pitchFamily="18" charset="0"/>
                        </a:rPr>
                        <a:t>2010 </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705</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00000"/>
                        </a:lnSpc>
                        <a:spcBef>
                          <a:spcPts val="0"/>
                        </a:spcBef>
                        <a:spcAft>
                          <a:spcPts val="0"/>
                        </a:spcAft>
                      </a:pPr>
                      <a:r>
                        <a:rPr lang="en-US" sz="1800" kern="100" dirty="0">
                          <a:effectLst/>
                          <a:latin typeface="Times New Roman" panose="02020603050405020304" pitchFamily="18" charset="0"/>
                          <a:cs typeface="Times New Roman" panose="02020603050405020304" pitchFamily="18" charset="0"/>
                        </a:rPr>
                        <a:t>MACCE 13.7</a:t>
                      </a:r>
                      <a:r>
                        <a:rPr lang="en-US" sz="1800" kern="100" dirty="0" smtClean="0">
                          <a:effectLst/>
                          <a:latin typeface="Times New Roman" panose="02020603050405020304" pitchFamily="18" charset="0"/>
                          <a:cs typeface="Times New Roman" panose="02020603050405020304" pitchFamily="18" charset="0"/>
                        </a:rPr>
                        <a:t>% </a:t>
                      </a:r>
                      <a:r>
                        <a:rPr lang="en-US" sz="1800" kern="100" dirty="0" err="1" smtClean="0">
                          <a:effectLst/>
                          <a:latin typeface="Times New Roman" panose="02020603050405020304" pitchFamily="18" charset="0"/>
                          <a:cs typeface="Times New Roman" panose="02020603050405020304" pitchFamily="18" charset="0"/>
                        </a:rPr>
                        <a:t>sau</a:t>
                      </a:r>
                      <a:r>
                        <a:rPr lang="en-US" sz="1800" kern="100" dirty="0" smtClean="0">
                          <a:effectLst/>
                          <a:latin typeface="Times New Roman" panose="02020603050405020304" pitchFamily="18" charset="0"/>
                          <a:cs typeface="Times New Roman" panose="02020603050405020304" pitchFamily="18" charset="0"/>
                        </a:rPr>
                        <a:t> 1 </a:t>
                      </a:r>
                      <a:r>
                        <a:rPr lang="en-US" sz="1800" kern="100" dirty="0" err="1" smtClean="0">
                          <a:effectLst/>
                          <a:latin typeface="Times New Roman" panose="02020603050405020304" pitchFamily="18" charset="0"/>
                          <a:cs typeface="Times New Roman" panose="02020603050405020304" pitchFamily="18" charset="0"/>
                        </a:rPr>
                        <a:t>năm</a:t>
                      </a:r>
                      <a:r>
                        <a:rPr lang="en-US" sz="1800" kern="100" dirty="0" smtClean="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tương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tự</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nhóm</a:t>
                      </a:r>
                      <a:r>
                        <a:rPr lang="en-US" sz="1800" kern="100" dirty="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CABG</a:t>
                      </a:r>
                      <a:endPar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1582211"/>
                  </a:ext>
                </a:extLst>
              </a:tr>
              <a:tr h="383688">
                <a:tc>
                  <a:txBody>
                    <a:bodyPr/>
                    <a:lstStyle/>
                    <a:p>
                      <a:pPr algn="just"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PRECOMBAT 2011</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600</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00000"/>
                        </a:lnSpc>
                        <a:spcBef>
                          <a:spcPts val="0"/>
                        </a:spcBef>
                        <a:spcAft>
                          <a:spcPts val="0"/>
                        </a:spcAft>
                      </a:pPr>
                      <a:r>
                        <a:rPr lang="en-US" sz="1800" kern="100" dirty="0" smtClean="0">
                          <a:effectLst/>
                          <a:latin typeface="Times New Roman" panose="02020603050405020304" pitchFamily="18" charset="0"/>
                          <a:cs typeface="Times New Roman" panose="02020603050405020304" pitchFamily="18" charset="0"/>
                        </a:rPr>
                        <a:t>MACCE </a:t>
                      </a:r>
                      <a:r>
                        <a:rPr lang="en-US" sz="1800" kern="100" dirty="0">
                          <a:effectLst/>
                          <a:latin typeface="Times New Roman" panose="02020603050405020304" pitchFamily="18" charset="0"/>
                          <a:cs typeface="Times New Roman" panose="02020603050405020304" pitchFamily="18" charset="0"/>
                        </a:rPr>
                        <a:t>8.7</a:t>
                      </a:r>
                      <a:r>
                        <a:rPr lang="en-US" sz="1800" kern="100" dirty="0" smtClean="0">
                          <a:effectLst/>
                          <a:latin typeface="Times New Roman" panose="02020603050405020304" pitchFamily="18" charset="0"/>
                          <a:cs typeface="Times New Roman" panose="02020603050405020304" pitchFamily="18" charset="0"/>
                        </a:rPr>
                        <a:t>% </a:t>
                      </a:r>
                      <a:r>
                        <a:rPr lang="en-US" sz="1800" kern="100" dirty="0" err="1" smtClean="0">
                          <a:effectLst/>
                          <a:latin typeface="Times New Roman" panose="02020603050405020304" pitchFamily="18" charset="0"/>
                          <a:cs typeface="Times New Roman" panose="02020603050405020304" pitchFamily="18" charset="0"/>
                        </a:rPr>
                        <a:t>sau</a:t>
                      </a:r>
                      <a:r>
                        <a:rPr lang="en-US" sz="1800" kern="100" dirty="0" smtClean="0">
                          <a:effectLst/>
                          <a:latin typeface="Times New Roman" panose="02020603050405020304" pitchFamily="18" charset="0"/>
                          <a:cs typeface="Times New Roman" panose="02020603050405020304" pitchFamily="18" charset="0"/>
                        </a:rPr>
                        <a:t> 1 </a:t>
                      </a:r>
                      <a:r>
                        <a:rPr lang="en-US" sz="1800" kern="100" dirty="0" err="1" smtClean="0">
                          <a:effectLst/>
                          <a:latin typeface="Times New Roman" panose="02020603050405020304" pitchFamily="18" charset="0"/>
                          <a:cs typeface="Times New Roman" panose="02020603050405020304" pitchFamily="18" charset="0"/>
                        </a:rPr>
                        <a:t>năm</a:t>
                      </a:r>
                      <a:r>
                        <a:rPr lang="en-US" sz="1800" kern="100" dirty="0" smtClean="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không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thua</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kém</a:t>
                      </a:r>
                      <a:r>
                        <a:rPr lang="en-US" sz="1800" kern="100" dirty="0">
                          <a:effectLst/>
                          <a:latin typeface="Times New Roman" panose="02020603050405020304" pitchFamily="18" charset="0"/>
                          <a:cs typeface="Times New Roman" panose="02020603050405020304" pitchFamily="18" charset="0"/>
                        </a:rPr>
                        <a:t> CABG</a:t>
                      </a:r>
                      <a:endPar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4206714"/>
                  </a:ext>
                </a:extLst>
              </a:tr>
              <a:tr h="1534751">
                <a:tc>
                  <a:txBody>
                    <a:bodyPr/>
                    <a:lstStyle/>
                    <a:p>
                      <a:pPr algn="just"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EXCEL 2017</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1905</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00000"/>
                        </a:lnSpc>
                        <a:spcBef>
                          <a:spcPts val="0"/>
                        </a:spcBef>
                        <a:spcAft>
                          <a:spcPts val="0"/>
                        </a:spcAft>
                      </a:pPr>
                      <a:r>
                        <a:rPr lang="en-US" sz="1800" kern="100" dirty="0" err="1">
                          <a:effectLst/>
                          <a:latin typeface="Times New Roman" panose="02020603050405020304" pitchFamily="18" charset="0"/>
                          <a:cs typeface="Times New Roman" panose="02020603050405020304" pitchFamily="18" charset="0"/>
                        </a:rPr>
                        <a:t>Kết</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cục</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chính</a:t>
                      </a:r>
                      <a:r>
                        <a:rPr lang="en-US" sz="1800" kern="100" dirty="0" smtClean="0">
                          <a:effectLst/>
                          <a:latin typeface="Times New Roman" panose="02020603050405020304" pitchFamily="18" charset="0"/>
                          <a:cs typeface="Times New Roman" panose="02020603050405020304" pitchFamily="18" charset="0"/>
                        </a:rPr>
                        <a:t>:</a:t>
                      </a:r>
                      <a:r>
                        <a:rPr lang="en-US" sz="1800" kern="100" baseline="0" dirty="0" smtClean="0">
                          <a:effectLst/>
                          <a:latin typeface="Times New Roman" panose="02020603050405020304" pitchFamily="18" charset="0"/>
                          <a:cs typeface="Times New Roman" panose="02020603050405020304" pitchFamily="18" charset="0"/>
                        </a:rPr>
                        <a:t> MACCE 4,9% </a:t>
                      </a:r>
                      <a:r>
                        <a:rPr lang="en-US" sz="1800" kern="100" baseline="0" dirty="0" err="1" smtClean="0">
                          <a:effectLst/>
                          <a:latin typeface="Times New Roman" panose="02020603050405020304" pitchFamily="18" charset="0"/>
                          <a:cs typeface="Times New Roman" panose="02020603050405020304" pitchFamily="18" charset="0"/>
                        </a:rPr>
                        <a:t>sau</a:t>
                      </a:r>
                      <a:r>
                        <a:rPr lang="en-US" sz="1800" kern="100" baseline="0" dirty="0" smtClean="0">
                          <a:effectLst/>
                          <a:latin typeface="Times New Roman" panose="02020603050405020304" pitchFamily="18" charset="0"/>
                          <a:cs typeface="Times New Roman" panose="02020603050405020304" pitchFamily="18" charset="0"/>
                        </a:rPr>
                        <a:t> 30 </a:t>
                      </a:r>
                      <a:r>
                        <a:rPr lang="en-US" sz="1800" kern="100" baseline="0" dirty="0" err="1" smtClean="0">
                          <a:effectLst/>
                          <a:latin typeface="Times New Roman" panose="02020603050405020304" pitchFamily="18" charset="0"/>
                          <a:cs typeface="Times New Roman" panose="02020603050405020304" pitchFamily="18" charset="0"/>
                        </a:rPr>
                        <a:t>ngày</a:t>
                      </a:r>
                      <a:r>
                        <a:rPr lang="en-US" sz="1800" kern="100" baseline="0" dirty="0" smtClean="0">
                          <a:effectLst/>
                          <a:latin typeface="Times New Roman" panose="02020603050405020304" pitchFamily="18" charset="0"/>
                          <a:cs typeface="Times New Roman" panose="02020603050405020304" pitchFamily="18" charset="0"/>
                        </a:rPr>
                        <a:t>, 15,4% </a:t>
                      </a:r>
                      <a:r>
                        <a:rPr lang="en-US" sz="1800" kern="100" baseline="0" dirty="0" err="1" smtClean="0">
                          <a:effectLst/>
                          <a:latin typeface="Times New Roman" panose="02020603050405020304" pitchFamily="18" charset="0"/>
                          <a:cs typeface="Times New Roman" panose="02020603050405020304" pitchFamily="18" charset="0"/>
                        </a:rPr>
                        <a:t>sau</a:t>
                      </a:r>
                      <a:r>
                        <a:rPr lang="en-US" sz="1800" kern="100" baseline="0" dirty="0" smtClean="0">
                          <a:effectLst/>
                          <a:latin typeface="Times New Roman" panose="02020603050405020304" pitchFamily="18" charset="0"/>
                          <a:cs typeface="Times New Roman" panose="02020603050405020304" pitchFamily="18" charset="0"/>
                        </a:rPr>
                        <a:t> 3 </a:t>
                      </a:r>
                      <a:r>
                        <a:rPr lang="en-US" sz="1800" kern="100" baseline="0" dirty="0" err="1" smtClean="0">
                          <a:effectLst/>
                          <a:latin typeface="Times New Roman" panose="02020603050405020304" pitchFamily="18" charset="0"/>
                          <a:cs typeface="Times New Roman" panose="02020603050405020304" pitchFamily="18" charset="0"/>
                        </a:rPr>
                        <a:t>năm</a:t>
                      </a:r>
                      <a:r>
                        <a:rPr lang="en-US" sz="1800" kern="100" baseline="0" dirty="0" smtClean="0">
                          <a:effectLst/>
                          <a:latin typeface="Times New Roman" panose="02020603050405020304" pitchFamily="18" charset="0"/>
                          <a:cs typeface="Times New Roman" panose="02020603050405020304" pitchFamily="18" charset="0"/>
                        </a:rPr>
                        <a:t>. 22% </a:t>
                      </a:r>
                      <a:r>
                        <a:rPr lang="en-US" sz="1800" kern="100" baseline="0" dirty="0" err="1" smtClean="0">
                          <a:effectLst/>
                          <a:latin typeface="Times New Roman" panose="02020603050405020304" pitchFamily="18" charset="0"/>
                          <a:cs typeface="Times New Roman" panose="02020603050405020304" pitchFamily="18" charset="0"/>
                        </a:rPr>
                        <a:t>sau</a:t>
                      </a:r>
                      <a:r>
                        <a:rPr lang="en-US" sz="1800" kern="100" baseline="0" dirty="0" smtClean="0">
                          <a:effectLst/>
                          <a:latin typeface="Times New Roman" panose="02020603050405020304" pitchFamily="18" charset="0"/>
                          <a:cs typeface="Times New Roman" panose="02020603050405020304" pitchFamily="18" charset="0"/>
                        </a:rPr>
                        <a:t> 5 </a:t>
                      </a:r>
                      <a:r>
                        <a:rPr lang="en-US" sz="1800" kern="100" baseline="0" dirty="0" err="1" smtClean="0">
                          <a:effectLst/>
                          <a:latin typeface="Times New Roman" panose="02020603050405020304" pitchFamily="18" charset="0"/>
                          <a:cs typeface="Times New Roman" panose="02020603050405020304" pitchFamily="18" charset="0"/>
                        </a:rPr>
                        <a:t>năm</a:t>
                      </a:r>
                      <a:endPar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6781921"/>
                  </a:ext>
                </a:extLst>
              </a:tr>
              <a:tr h="767376">
                <a:tc>
                  <a:txBody>
                    <a:bodyPr/>
                    <a:lstStyle/>
                    <a:p>
                      <a:pPr algn="just"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NOBLE</a:t>
                      </a:r>
                      <a:r>
                        <a:rPr lang="en-VN" sz="1800" kern="100">
                          <a:effectLst/>
                          <a:latin typeface="Times New Roman" panose="02020603050405020304" pitchFamily="18" charset="0"/>
                          <a:cs typeface="Times New Roman" panose="02020603050405020304" pitchFamily="18" charset="0"/>
                        </a:rPr>
                        <a:t> </a:t>
                      </a:r>
                      <a:r>
                        <a:rPr lang="en-US" sz="1800" kern="100">
                          <a:effectLst/>
                          <a:latin typeface="Times New Roman" panose="02020603050405020304" pitchFamily="18" charset="0"/>
                          <a:cs typeface="Times New Roman" panose="02020603050405020304" pitchFamily="18" charset="0"/>
                        </a:rPr>
                        <a:t>2017</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lnSpc>
                          <a:spcPct val="10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1201</a:t>
                      </a:r>
                      <a:endParaRPr lang="en-VN"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00000"/>
                        </a:lnSpc>
                        <a:spcBef>
                          <a:spcPts val="0"/>
                        </a:spcBef>
                        <a:spcAft>
                          <a:spcPts val="0"/>
                        </a:spcAft>
                      </a:pPr>
                      <a:r>
                        <a:rPr lang="en-US" sz="1800" kern="100" dirty="0" smtClean="0">
                          <a:effectLst/>
                          <a:latin typeface="Times New Roman" panose="02020603050405020304" pitchFamily="18" charset="0"/>
                          <a:cs typeface="Times New Roman" panose="02020603050405020304" pitchFamily="18" charset="0"/>
                        </a:rPr>
                        <a:t>MACCE:: 2,5% </a:t>
                      </a:r>
                      <a:r>
                        <a:rPr lang="en-US" sz="1800" kern="100" dirty="0" err="1" smtClean="0">
                          <a:effectLst/>
                          <a:latin typeface="Times New Roman" panose="02020603050405020304" pitchFamily="18" charset="0"/>
                          <a:cs typeface="Times New Roman" panose="02020603050405020304" pitchFamily="18" charset="0"/>
                        </a:rPr>
                        <a:t>sau</a:t>
                      </a:r>
                      <a:r>
                        <a:rPr lang="en-US" sz="1800" kern="100" dirty="0" smtClean="0">
                          <a:effectLst/>
                          <a:latin typeface="Times New Roman" panose="02020603050405020304" pitchFamily="18" charset="0"/>
                          <a:cs typeface="Times New Roman" panose="02020603050405020304" pitchFamily="18" charset="0"/>
                        </a:rPr>
                        <a:t> 30 </a:t>
                      </a:r>
                      <a:r>
                        <a:rPr lang="en-US" sz="1800" kern="100" dirty="0" err="1" smtClean="0">
                          <a:effectLst/>
                          <a:latin typeface="Times New Roman" panose="02020603050405020304" pitchFamily="18" charset="0"/>
                          <a:cs typeface="Times New Roman" panose="02020603050405020304" pitchFamily="18" charset="0"/>
                        </a:rPr>
                        <a:t>ngày</a:t>
                      </a:r>
                      <a:r>
                        <a:rPr lang="en-US" sz="1800" kern="100" dirty="0" smtClean="0">
                          <a:effectLst/>
                          <a:latin typeface="Times New Roman" panose="02020603050405020304" pitchFamily="18" charset="0"/>
                          <a:cs typeface="Times New Roman" panose="02020603050405020304" pitchFamily="18" charset="0"/>
                        </a:rPr>
                        <a:t>, 28,9% </a:t>
                      </a:r>
                      <a:r>
                        <a:rPr lang="en-US" sz="1800" kern="100" dirty="0" err="1" smtClean="0">
                          <a:effectLst/>
                          <a:latin typeface="Times New Roman" panose="02020603050405020304" pitchFamily="18" charset="0"/>
                          <a:cs typeface="Times New Roman" panose="02020603050405020304" pitchFamily="18" charset="0"/>
                        </a:rPr>
                        <a:t>sau</a:t>
                      </a:r>
                      <a:r>
                        <a:rPr lang="en-US" sz="1800" kern="100" dirty="0" smtClean="0">
                          <a:effectLst/>
                          <a:latin typeface="Times New Roman" panose="02020603050405020304" pitchFamily="18" charset="0"/>
                          <a:cs typeface="Times New Roman" panose="02020603050405020304" pitchFamily="18" charset="0"/>
                        </a:rPr>
                        <a:t> 5 </a:t>
                      </a:r>
                      <a:r>
                        <a:rPr lang="en-US" sz="1800" kern="100" dirty="0" err="1" smtClean="0">
                          <a:effectLst/>
                          <a:latin typeface="Times New Roman" panose="02020603050405020304" pitchFamily="18" charset="0"/>
                          <a:cs typeface="Times New Roman" panose="02020603050405020304" pitchFamily="18" charset="0"/>
                        </a:rPr>
                        <a:t>năm</a:t>
                      </a:r>
                      <a:r>
                        <a:rPr lang="en-US" sz="1800" kern="100" baseline="0" dirty="0" smtClean="0">
                          <a:effectLst/>
                          <a:latin typeface="Times New Roman" panose="02020603050405020304" pitchFamily="18" charset="0"/>
                          <a:cs typeface="Times New Roman" panose="02020603050405020304" pitchFamily="18" charset="0"/>
                        </a:rPr>
                        <a:t> </a:t>
                      </a:r>
                      <a:r>
                        <a:rPr lang="en-US" sz="1800" kern="100" dirty="0" err="1" smtClean="0">
                          <a:effectLst/>
                          <a:latin typeface="Times New Roman" panose="02020603050405020304" pitchFamily="18" charset="0"/>
                          <a:cs typeface="Times New Roman" panose="02020603050405020304" pitchFamily="18" charset="0"/>
                        </a:rPr>
                        <a:t>trong</a:t>
                      </a:r>
                      <a:r>
                        <a:rPr lang="en-US" sz="1800" kern="100" dirty="0" smtClean="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nhóm</a:t>
                      </a:r>
                      <a:r>
                        <a:rPr lang="en-US" sz="1800" kern="100" dirty="0">
                          <a:effectLst/>
                          <a:latin typeface="Times New Roman" panose="02020603050405020304" pitchFamily="18" charset="0"/>
                          <a:cs typeface="Times New Roman" panose="02020603050405020304" pitchFamily="18" charset="0"/>
                        </a:rPr>
                        <a:t> PCI, CABG </a:t>
                      </a:r>
                      <a:r>
                        <a:rPr lang="en-US" sz="1800" kern="100" dirty="0" err="1">
                          <a:effectLst/>
                          <a:latin typeface="Times New Roman" panose="02020603050405020304" pitchFamily="18" charset="0"/>
                          <a:cs typeface="Times New Roman" panose="02020603050405020304" pitchFamily="18" charset="0"/>
                        </a:rPr>
                        <a:t>vượt</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trội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hơn</a:t>
                      </a:r>
                      <a:endPar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1675097"/>
                  </a:ext>
                </a:extLst>
              </a:tr>
              <a:tr h="383688">
                <a:tc>
                  <a:txBody>
                    <a:bodyPr/>
                    <a:lstStyle/>
                    <a:p>
                      <a:pPr algn="just" fontAlgn="base">
                        <a:lnSpc>
                          <a:spcPct val="100000"/>
                        </a:lnSpc>
                        <a:spcBef>
                          <a:spcPts val="0"/>
                        </a:spcBef>
                        <a:spcAft>
                          <a:spcPts val="0"/>
                        </a:spcAft>
                      </a:pPr>
                      <a:r>
                        <a:rPr lang="en-VN" sz="1800" kern="100">
                          <a:effectLst/>
                          <a:latin typeface="Times New Roman" panose="02020603050405020304" pitchFamily="18" charset="0"/>
                          <a:ea typeface="Times New Roman" panose="02020603050405020304" pitchFamily="18" charset="0"/>
                          <a:cs typeface="Times New Roman" panose="02020603050405020304" pitchFamily="18" charset="0"/>
                        </a:rPr>
                        <a:t>Chúng tôi</a:t>
                      </a:r>
                    </a:p>
                  </a:txBody>
                  <a:tcPr marL="68580" marR="68580" marT="0" marB="0"/>
                </a:tc>
                <a:tc>
                  <a:txBody>
                    <a:bodyPr/>
                    <a:lstStyle/>
                    <a:p>
                      <a:pPr algn="ctr" fontAlgn="base">
                        <a:lnSpc>
                          <a:spcPct val="100000"/>
                        </a:lnSpc>
                        <a:spcBef>
                          <a:spcPts val="0"/>
                        </a:spcBef>
                        <a:spcAft>
                          <a:spcPts val="0"/>
                        </a:spcAft>
                      </a:pPr>
                      <a:r>
                        <a:rPr lang="en-VN" sz="1800" kern="100">
                          <a:effectLst/>
                          <a:latin typeface="Times New Roman" panose="02020603050405020304" pitchFamily="18" charset="0"/>
                          <a:ea typeface="Times New Roman" panose="02020603050405020304" pitchFamily="18" charset="0"/>
                          <a:cs typeface="Times New Roman" panose="02020603050405020304" pitchFamily="18" charset="0"/>
                        </a:rPr>
                        <a:t>59</a:t>
                      </a:r>
                    </a:p>
                  </a:txBody>
                  <a:tcPr marL="68580" marR="68580" marT="0" marB="0"/>
                </a:tc>
                <a:tc>
                  <a:txBody>
                    <a:bodyPr/>
                    <a:lstStyle/>
                    <a:p>
                      <a:pPr algn="just" fontAlgn="base">
                        <a:lnSpc>
                          <a:spcPct val="100000"/>
                        </a:lnSpc>
                        <a:spcBef>
                          <a:spcPts val="0"/>
                        </a:spcBef>
                        <a:spcAft>
                          <a:spcPts val="0"/>
                        </a:spcAft>
                      </a:pPr>
                      <a:r>
                        <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rPr>
                        <a:t>MACCE </a:t>
                      </a: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 6,7% </a:t>
                      </a:r>
                      <a:r>
                        <a:rPr lang="en-US" sz="1800" kern="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 30 </a:t>
                      </a:r>
                      <a:r>
                        <a:rPr lang="en-US" sz="1800" kern="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4/59</a:t>
                      </a: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VN"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18,6%</a:t>
                      </a: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VN"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rPr>
                        <a:t>12 </a:t>
                      </a:r>
                      <a:r>
                        <a:rPr lang="en-VN"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3072858"/>
                  </a:ext>
                </a:extLst>
              </a:tr>
            </a:tbl>
          </a:graphicData>
        </a:graphic>
      </p:graphicFrame>
    </p:spTree>
    <p:extLst>
      <p:ext uri="{BB962C8B-B14F-4D97-AF65-F5344CB8AC3E}">
        <p14:creationId xmlns:p14="http://schemas.microsoft.com/office/powerpoint/2010/main" val="180111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30500" y="365125"/>
            <a:ext cx="8623300" cy="1031875"/>
          </a:xfrm>
        </p:spPr>
        <p:txBody>
          <a:bodyPr>
            <a:normAutofit/>
          </a:bodyPr>
          <a:lstStyle/>
          <a:p>
            <a:pPr algn="ctr"/>
            <a:r>
              <a:rPr lang="en-US" sz="4900" b="1" dirty="0">
                <a:latin typeface="Times New Roman" panose="02020603050405020304" pitchFamily="18" charset="0"/>
                <a:cs typeface="Times New Roman" panose="02020603050405020304" pitchFamily="18" charset="0"/>
              </a:rPr>
              <a:t>KẾT </a:t>
            </a:r>
            <a:r>
              <a:rPr lang="en-US" sz="4900" b="1" dirty="0" smtClean="0">
                <a:latin typeface="Times New Roman" panose="02020603050405020304" pitchFamily="18" charset="0"/>
                <a:cs typeface="Times New Roman" panose="02020603050405020304" pitchFamily="18" charset="0"/>
              </a:rPr>
              <a:t>LUẬN</a:t>
            </a:r>
            <a:endParaRPr lang="en-US" dirty="0">
              <a:latin typeface="Times New Roman" panose="02020603050405020304" pitchFamily="18" charset="0"/>
              <a:cs typeface="Times New Roman" panose="02020603050405020304" pitchFamily="18" charset="0"/>
            </a:endParaRPr>
          </a:p>
        </p:txBody>
      </p:sp>
      <p:sp>
        <p:nvSpPr>
          <p:cNvPr id="5" name="Regular Pentagon 4"/>
          <p:cNvSpPr/>
          <p:nvPr/>
        </p:nvSpPr>
        <p:spPr>
          <a:xfrm>
            <a:off x="1981200" y="4572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5</a:t>
            </a:r>
          </a:p>
        </p:txBody>
      </p:sp>
      <p:sp>
        <p:nvSpPr>
          <p:cNvPr id="7" name="Content Placeholder 2"/>
          <p:cNvSpPr txBox="1">
            <a:spLocks/>
          </p:cNvSpPr>
          <p:nvPr/>
        </p:nvSpPr>
        <p:spPr>
          <a:xfrm>
            <a:off x="762000" y="1861720"/>
            <a:ext cx="10515600" cy="401361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bg2">
                  <a:lumMod val="75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3B070831-20E4-4303-F14E-1DC0FB68626C}"/>
              </a:ext>
            </a:extLst>
          </p:cNvPr>
          <p:cNvSpPr txBox="1"/>
          <p:nvPr/>
        </p:nvSpPr>
        <p:spPr>
          <a:xfrm>
            <a:off x="914400" y="2130009"/>
            <a:ext cx="10210800" cy="3903954"/>
          </a:xfrm>
          <a:prstGeom prst="rect">
            <a:avLst/>
          </a:prstGeom>
          <a:noFill/>
        </p:spPr>
        <p:txBody>
          <a:bodyPr wrap="square">
            <a:spAutoFit/>
          </a:bodyPr>
          <a:lstStyle/>
          <a:p>
            <a:pPr>
              <a:lnSpc>
                <a:spcPct val="150000"/>
              </a:lnSpc>
            </a:pPr>
            <a:r>
              <a:rPr lang="vi-VN" sz="2400"/>
              <a:t>- Tỷ lệ MACE sau 1 năm trong nghiên cứu của chúng tôi là 18,6%</a:t>
            </a:r>
          </a:p>
          <a:p>
            <a:pPr>
              <a:lnSpc>
                <a:spcPct val="150000"/>
              </a:lnSpc>
            </a:pPr>
            <a:r>
              <a:rPr lang="vi-VN" sz="2400"/>
              <a:t>- Không có sự khác biệt đáng kể về kết quả của kỹ thuật PCI giữa bệnh nhân ACS và bệnh nhân CCS </a:t>
            </a:r>
          </a:p>
          <a:p>
            <a:pPr>
              <a:lnSpc>
                <a:spcPct val="150000"/>
              </a:lnSpc>
            </a:pPr>
            <a:r>
              <a:rPr lang="vi-VN" sz="2400"/>
              <a:t>- Can thiệp mạch vành qua da (PCI) được coi là một phương pháp thay thế an toàn cho những bệnh nhân cần tái thông mạch máu khi CABG không phải là phương pháp được ưu tiên </a:t>
            </a:r>
          </a:p>
          <a:p>
            <a:pPr>
              <a:lnSpc>
                <a:spcPct val="150000"/>
              </a:lnSpc>
            </a:pPr>
            <a:endParaRPr lang="en-VN"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30500" y="365125"/>
            <a:ext cx="8623300" cy="1031875"/>
          </a:xfrm>
        </p:spPr>
        <p:txBody>
          <a:bodyPr>
            <a:normAutofit fontScale="90000"/>
          </a:bodyPr>
          <a:lstStyle/>
          <a:p>
            <a:pPr algn="ctr"/>
            <a:r>
              <a:rPr lang="en-US" sz="4900" b="1" dirty="0" smtClean="0">
                <a:latin typeface="Times New Roman" panose="02020603050405020304" pitchFamily="18" charset="0"/>
                <a:cs typeface="Times New Roman" panose="02020603050405020304" pitchFamily="18" charset="0"/>
              </a:rPr>
              <a:t>HẠN CHẾ CỦA NGHIÊN CỨU</a:t>
            </a:r>
            <a:endParaRPr lang="en-US" dirty="0">
              <a:latin typeface="Times New Roman" panose="02020603050405020304" pitchFamily="18" charset="0"/>
              <a:cs typeface="Times New Roman" panose="02020603050405020304" pitchFamily="18" charset="0"/>
            </a:endParaRPr>
          </a:p>
        </p:txBody>
      </p:sp>
      <p:sp>
        <p:nvSpPr>
          <p:cNvPr id="5" name="Regular Pentagon 4"/>
          <p:cNvSpPr/>
          <p:nvPr/>
        </p:nvSpPr>
        <p:spPr>
          <a:xfrm>
            <a:off x="1981200" y="4572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5</a:t>
            </a:r>
          </a:p>
        </p:txBody>
      </p:sp>
      <p:sp>
        <p:nvSpPr>
          <p:cNvPr id="7" name="Content Placeholder 2"/>
          <p:cNvSpPr txBox="1">
            <a:spLocks/>
          </p:cNvSpPr>
          <p:nvPr/>
        </p:nvSpPr>
        <p:spPr>
          <a:xfrm>
            <a:off x="762000" y="1524000"/>
            <a:ext cx="10515600"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bg2">
                  <a:lumMod val="75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3B070831-20E4-4303-F14E-1DC0FB68626C}"/>
              </a:ext>
            </a:extLst>
          </p:cNvPr>
          <p:cNvSpPr txBox="1"/>
          <p:nvPr/>
        </p:nvSpPr>
        <p:spPr>
          <a:xfrm>
            <a:off x="914400" y="2130009"/>
            <a:ext cx="10210800" cy="2631490"/>
          </a:xfrm>
          <a:prstGeom prst="rect">
            <a:avLst/>
          </a:prstGeom>
          <a:noFill/>
        </p:spPr>
        <p:txBody>
          <a:bodyPr wrap="square">
            <a:spAutoFit/>
          </a:bodyPr>
          <a:lstStyle/>
          <a:p>
            <a:pPr>
              <a:lnSpc>
                <a:spcPct val="150000"/>
              </a:lnSpc>
            </a:pPr>
            <a:endParaRPr lang="nl-NL" sz="22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nl-NL" sz="2200" dirty="0">
                <a:effectLst/>
                <a:latin typeface="Times New Roman" panose="02020603050405020304" pitchFamily="18" charset="0"/>
                <a:ea typeface="MS Mincho" panose="02020609040205080304" pitchFamily="49" charset="-128"/>
                <a:cs typeface="Times New Roman" panose="02020603050405020304" pitchFamily="18" charset="0"/>
              </a:rPr>
              <a:t>- Cỡ mẫu tương đối nhỏ và thời gian theo dõi chỉ một năm. </a:t>
            </a:r>
          </a:p>
          <a:p>
            <a:pPr>
              <a:lnSpc>
                <a:spcPct val="150000"/>
              </a:lnSpc>
            </a:pPr>
            <a:r>
              <a:rPr lang="nl-NL" sz="2200" dirty="0">
                <a:latin typeface="Times New Roman" panose="02020603050405020304" pitchFamily="18" charset="0"/>
                <a:ea typeface="MS Mincho" panose="02020609040205080304" pitchFamily="49" charset="-128"/>
                <a:cs typeface="Times New Roman" panose="02020603050405020304" pitchFamily="18" charset="0"/>
              </a:rPr>
              <a:t>- </a:t>
            </a:r>
            <a:r>
              <a:rPr lang="nl-NL" sz="2200" dirty="0">
                <a:effectLst/>
                <a:latin typeface="Times New Roman" panose="02020603050405020304" pitchFamily="18" charset="0"/>
                <a:ea typeface="MS Mincho" panose="02020609040205080304" pitchFamily="49" charset="-128"/>
                <a:cs typeface="Times New Roman" panose="02020603050405020304" pitchFamily="18" charset="0"/>
              </a:rPr>
              <a:t>Chưa đánh giá các tổn thương trong LM và hướng dẫn các thủ thuật bằng các kỹ thuật bổ sung như IVUS, FFR hoặc OCT</a:t>
            </a:r>
          </a:p>
          <a:p>
            <a:pPr>
              <a:lnSpc>
                <a:spcPct val="150000"/>
              </a:lnSpc>
            </a:pPr>
            <a:r>
              <a:rPr lang="nl-NL" sz="2200" dirty="0">
                <a:latin typeface="Times New Roman" panose="02020603050405020304" pitchFamily="18" charset="0"/>
                <a:ea typeface="MS Mincho" panose="02020609040205080304" pitchFamily="49" charset="-128"/>
                <a:cs typeface="Times New Roman" panose="02020603050405020304" pitchFamily="18" charset="0"/>
              </a:rPr>
              <a:t>- </a:t>
            </a:r>
            <a:r>
              <a:rPr lang="nl-NL" sz="2200" dirty="0">
                <a:latin typeface="Times New Roman" panose="02020603050405020304" pitchFamily="18" charset="0"/>
                <a:ea typeface="MS Mincho" panose="02020609040205080304" pitchFamily="49" charset="-128"/>
                <a:cs typeface="Times New Roman" panose="02020603050405020304" pitchFamily="18" charset="0"/>
              </a:rPr>
              <a:t>M</a:t>
            </a:r>
            <a:r>
              <a:rPr lang="nl-NL" sz="2200" dirty="0" smtClean="0">
                <a:latin typeface="Times New Roman" panose="02020603050405020304" pitchFamily="18" charset="0"/>
                <a:ea typeface="MS Mincho" panose="02020609040205080304" pitchFamily="49" charset="-128"/>
                <a:cs typeface="Times New Roman" panose="02020603050405020304" pitchFamily="18" charset="0"/>
              </a:rPr>
              <a:t>ột số</a:t>
            </a:r>
            <a:r>
              <a:rPr lang="nl-NL" sz="2200" dirty="0" smtClean="0">
                <a:latin typeface="Times New Roman" panose="02020603050405020304" pitchFamily="18" charset="0"/>
                <a:ea typeface="MS Mincho" panose="02020609040205080304" pitchFamily="49" charset="-128"/>
                <a:cs typeface="Times New Roman" panose="02020603050405020304" pitchFamily="18" charset="0"/>
              </a:rPr>
              <a:t> </a:t>
            </a:r>
            <a:r>
              <a:rPr lang="nl-NL" sz="2200" dirty="0">
                <a:latin typeface="Times New Roman" panose="02020603050405020304" pitchFamily="18" charset="0"/>
                <a:ea typeface="MS Mincho" panose="02020609040205080304" pitchFamily="49" charset="-128"/>
                <a:cs typeface="Times New Roman" panose="02020603050405020304" pitchFamily="18" charset="0"/>
              </a:rPr>
              <a:t>bệnh nhân chưa được khảo sát mạch vành thường quy tại thời điểm 12 tháng</a:t>
            </a:r>
            <a:endParaRPr lang="en-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08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pPr algn="ctr"/>
            <a:r>
              <a:rPr lang="en-US" b="1" dirty="0">
                <a:latin typeface="Times New Roman" panose="02020603050405020304" pitchFamily="18" charset="0"/>
                <a:cs typeface="Times New Roman" panose="02020603050405020304" pitchFamily="18" charset="0"/>
              </a:rPr>
              <a:t>TÀI LIỆU THAM KHẢO – PHỤ LỤC</a:t>
            </a:r>
          </a:p>
        </p:txBody>
      </p:sp>
      <p:sp>
        <p:nvSpPr>
          <p:cNvPr id="5" name="Content Placeholder 2"/>
          <p:cNvSpPr>
            <a:spLocks noGrp="1"/>
          </p:cNvSpPr>
          <p:nvPr>
            <p:ph idx="1"/>
          </p:nvPr>
        </p:nvSpPr>
        <p:spPr>
          <a:xfrm>
            <a:off x="838200" y="1825625"/>
            <a:ext cx="10515600" cy="4351338"/>
          </a:xfrm>
        </p:spPr>
        <p:txBody>
          <a:bodyPr>
            <a:normAutofit lnSpcReduction="10000"/>
          </a:bodyPr>
          <a:lstStyle/>
          <a:p>
            <a:pPr marL="0" indent="0">
              <a:buNone/>
            </a:pPr>
            <a:r>
              <a:rPr lang="en-US" sz="2200" dirty="0">
                <a:solidFill>
                  <a:schemeClr val="tx1"/>
                </a:solidFill>
                <a:latin typeface="Times New Roman" panose="02020603050405020304" pitchFamily="18" charset="0"/>
                <a:cs typeface="Times New Roman" panose="02020603050405020304" pitchFamily="18" charset="0"/>
              </a:rPr>
              <a:t>1.</a:t>
            </a:r>
            <a:r>
              <a:rPr lang="en-US" sz="2200" dirty="0">
                <a:solidFill>
                  <a:schemeClr val="tx1"/>
                </a:solidFill>
              </a:rPr>
              <a:t> </a:t>
            </a:r>
            <a:r>
              <a:rPr lang="en-US" sz="2200" dirty="0" err="1">
                <a:solidFill>
                  <a:schemeClr val="tx1"/>
                </a:solidFill>
              </a:rPr>
              <a:t>Dương</a:t>
            </a:r>
            <a:r>
              <a:rPr lang="en-US" sz="2200" dirty="0">
                <a:solidFill>
                  <a:schemeClr val="tx1"/>
                </a:solidFill>
              </a:rPr>
              <a:t> Thu Anh (2009), "</a:t>
            </a:r>
            <a:r>
              <a:rPr lang="en-US" sz="2200" dirty="0" err="1">
                <a:solidFill>
                  <a:schemeClr val="tx1"/>
                </a:solidFill>
              </a:rPr>
              <a:t>Nghiên</a:t>
            </a:r>
            <a:r>
              <a:rPr lang="en-US" sz="2200" dirty="0">
                <a:solidFill>
                  <a:schemeClr val="tx1"/>
                </a:solidFill>
              </a:rPr>
              <a:t> </a:t>
            </a:r>
            <a:r>
              <a:rPr lang="en-US" sz="2200" dirty="0" err="1">
                <a:solidFill>
                  <a:schemeClr val="tx1"/>
                </a:solidFill>
              </a:rPr>
              <a:t>cứu</a:t>
            </a:r>
            <a:r>
              <a:rPr lang="en-US" sz="2200" dirty="0">
                <a:solidFill>
                  <a:schemeClr val="tx1"/>
                </a:solidFill>
              </a:rPr>
              <a:t> </a:t>
            </a:r>
            <a:r>
              <a:rPr lang="en-US" sz="2200" dirty="0" err="1">
                <a:solidFill>
                  <a:schemeClr val="tx1"/>
                </a:solidFill>
              </a:rPr>
              <a:t>hiệu</a:t>
            </a:r>
            <a:r>
              <a:rPr lang="en-US" sz="2200" dirty="0">
                <a:solidFill>
                  <a:schemeClr val="tx1"/>
                </a:solidFill>
              </a:rPr>
              <a:t> </a:t>
            </a:r>
            <a:r>
              <a:rPr lang="en-US" sz="2200" dirty="0" err="1">
                <a:solidFill>
                  <a:schemeClr val="tx1"/>
                </a:solidFill>
              </a:rPr>
              <a:t>quả</a:t>
            </a:r>
            <a:r>
              <a:rPr lang="en-US" sz="2200" dirty="0">
                <a:solidFill>
                  <a:schemeClr val="tx1"/>
                </a:solidFill>
              </a:rPr>
              <a:t> </a:t>
            </a:r>
            <a:r>
              <a:rPr lang="en-US" sz="2200" dirty="0" err="1">
                <a:solidFill>
                  <a:schemeClr val="tx1"/>
                </a:solidFill>
              </a:rPr>
              <a:t>điều</a:t>
            </a:r>
            <a:r>
              <a:rPr lang="en-US" sz="2200" dirty="0">
                <a:solidFill>
                  <a:schemeClr val="tx1"/>
                </a:solidFill>
              </a:rPr>
              <a:t> </a:t>
            </a:r>
            <a:r>
              <a:rPr lang="en-US" sz="2200" dirty="0" err="1">
                <a:solidFill>
                  <a:schemeClr val="tx1"/>
                </a:solidFill>
              </a:rPr>
              <a:t>trị</a:t>
            </a:r>
            <a:r>
              <a:rPr lang="en-US" sz="2200" dirty="0">
                <a:solidFill>
                  <a:schemeClr val="tx1"/>
                </a:solidFill>
              </a:rPr>
              <a:t> can </a:t>
            </a:r>
            <a:r>
              <a:rPr lang="en-US" sz="2200" dirty="0" err="1">
                <a:solidFill>
                  <a:schemeClr val="tx1"/>
                </a:solidFill>
              </a:rPr>
              <a:t>thiệp</a:t>
            </a:r>
            <a:r>
              <a:rPr lang="en-US" sz="2200" dirty="0">
                <a:solidFill>
                  <a:schemeClr val="tx1"/>
                </a:solidFill>
              </a:rPr>
              <a:t> qua da </a:t>
            </a:r>
            <a:r>
              <a:rPr lang="en-US" sz="2200" dirty="0" err="1">
                <a:solidFill>
                  <a:schemeClr val="tx1"/>
                </a:solidFill>
              </a:rPr>
              <a:t>tổn</a:t>
            </a:r>
            <a:r>
              <a:rPr lang="en-US" sz="2200" dirty="0">
                <a:solidFill>
                  <a:schemeClr val="tx1"/>
                </a:solidFill>
              </a:rPr>
              <a:t> </a:t>
            </a:r>
            <a:r>
              <a:rPr lang="en-US" sz="2200" dirty="0" err="1">
                <a:solidFill>
                  <a:schemeClr val="tx1"/>
                </a:solidFill>
              </a:rPr>
              <a:t>thương</a:t>
            </a:r>
            <a:r>
              <a:rPr lang="en-US" sz="2200" dirty="0">
                <a:solidFill>
                  <a:schemeClr val="tx1"/>
                </a:solidFill>
              </a:rPr>
              <a:t> </a:t>
            </a:r>
            <a:r>
              <a:rPr lang="en-US" sz="2200" dirty="0" err="1">
                <a:solidFill>
                  <a:schemeClr val="tx1"/>
                </a:solidFill>
              </a:rPr>
              <a:t>thân</a:t>
            </a:r>
            <a:r>
              <a:rPr lang="en-US" sz="2200" dirty="0">
                <a:solidFill>
                  <a:schemeClr val="tx1"/>
                </a:solidFill>
              </a:rPr>
              <a:t> </a:t>
            </a:r>
            <a:r>
              <a:rPr lang="en-US" sz="2200" dirty="0" err="1">
                <a:solidFill>
                  <a:schemeClr val="tx1"/>
                </a:solidFill>
              </a:rPr>
              <a:t>chung</a:t>
            </a:r>
            <a:r>
              <a:rPr lang="en-US" sz="2200" dirty="0">
                <a:solidFill>
                  <a:schemeClr val="tx1"/>
                </a:solidFill>
              </a:rPr>
              <a:t> </a:t>
            </a:r>
            <a:r>
              <a:rPr lang="en-US" sz="2200" dirty="0" err="1">
                <a:solidFill>
                  <a:schemeClr val="tx1"/>
                </a:solidFill>
              </a:rPr>
              <a:t>động</a:t>
            </a:r>
            <a:r>
              <a:rPr lang="en-US" sz="2200" dirty="0">
                <a:solidFill>
                  <a:schemeClr val="tx1"/>
                </a:solidFill>
              </a:rPr>
              <a:t> </a:t>
            </a:r>
            <a:r>
              <a:rPr lang="en-US" sz="2200" dirty="0" err="1">
                <a:solidFill>
                  <a:schemeClr val="tx1"/>
                </a:solidFill>
              </a:rPr>
              <a:t>mạch</a:t>
            </a:r>
            <a:r>
              <a:rPr lang="en-US" sz="2200" dirty="0">
                <a:solidFill>
                  <a:schemeClr val="tx1"/>
                </a:solidFill>
              </a:rPr>
              <a:t> </a:t>
            </a:r>
            <a:r>
              <a:rPr lang="en-US" sz="2200" dirty="0" err="1">
                <a:solidFill>
                  <a:schemeClr val="tx1"/>
                </a:solidFill>
              </a:rPr>
              <a:t>vành</a:t>
            </a:r>
            <a:r>
              <a:rPr lang="en-US" sz="2200" dirty="0">
                <a:solidFill>
                  <a:schemeClr val="tx1"/>
                </a:solidFill>
              </a:rPr>
              <a:t> </a:t>
            </a:r>
            <a:r>
              <a:rPr lang="en-US" sz="2200" dirty="0" err="1">
                <a:solidFill>
                  <a:schemeClr val="tx1"/>
                </a:solidFill>
              </a:rPr>
              <a:t>trái</a:t>
            </a:r>
            <a:r>
              <a:rPr lang="en-US" sz="2200" dirty="0">
                <a:solidFill>
                  <a:schemeClr val="tx1"/>
                </a:solidFill>
              </a:rPr>
              <a:t>", </a:t>
            </a:r>
            <a:r>
              <a:rPr lang="en-US" sz="2200" dirty="0" err="1">
                <a:solidFill>
                  <a:schemeClr val="tx1"/>
                </a:solidFill>
              </a:rPr>
              <a:t>Đại</a:t>
            </a:r>
            <a:r>
              <a:rPr lang="en-US" sz="2200" dirty="0">
                <a:solidFill>
                  <a:schemeClr val="tx1"/>
                </a:solidFill>
              </a:rPr>
              <a:t> </a:t>
            </a:r>
            <a:r>
              <a:rPr lang="en-US" sz="2200" dirty="0" err="1">
                <a:solidFill>
                  <a:schemeClr val="tx1"/>
                </a:solidFill>
              </a:rPr>
              <a:t>học</a:t>
            </a:r>
            <a:r>
              <a:rPr lang="en-US" sz="2200" dirty="0">
                <a:solidFill>
                  <a:schemeClr val="tx1"/>
                </a:solidFill>
              </a:rPr>
              <a:t> Y </a:t>
            </a:r>
            <a:r>
              <a:rPr lang="en-US" sz="2200" dirty="0" err="1">
                <a:solidFill>
                  <a:schemeClr val="tx1"/>
                </a:solidFill>
              </a:rPr>
              <a:t>Dược</a:t>
            </a:r>
            <a:r>
              <a:rPr lang="en-US" sz="2200" dirty="0">
                <a:solidFill>
                  <a:schemeClr val="tx1"/>
                </a:solidFill>
              </a:rPr>
              <a:t> Hà </a:t>
            </a:r>
            <a:r>
              <a:rPr lang="en-US" sz="2200" dirty="0" err="1">
                <a:solidFill>
                  <a:schemeClr val="tx1"/>
                </a:solidFill>
              </a:rPr>
              <a:t>Nội</a:t>
            </a:r>
            <a:r>
              <a:rPr lang="en-US" sz="2200" dirty="0">
                <a:solidFill>
                  <a:schemeClr val="tx1"/>
                </a:solidFill>
              </a:rPr>
              <a:t>.</a:t>
            </a:r>
            <a:endParaRPr lang="en-US" sz="2200" dirty="0">
              <a:solidFill>
                <a:schemeClr val="tx1"/>
              </a:solidFill>
              <a:latin typeface="Times New Roman" panose="02020603050405020304" pitchFamily="18" charset="0"/>
              <a:cs typeface="Times New Roman" panose="02020603050405020304" pitchFamily="18" charset="0"/>
            </a:endParaRPr>
          </a:p>
          <a:p>
            <a:pPr marL="0" indent="0">
              <a:buNone/>
            </a:pPr>
            <a:r>
              <a:rPr lang="en-US" sz="2200" dirty="0">
                <a:solidFill>
                  <a:schemeClr val="tx1"/>
                </a:solidFill>
                <a:latin typeface="Times New Roman" panose="02020603050405020304" pitchFamily="18" charset="0"/>
                <a:cs typeface="Times New Roman" panose="02020603050405020304" pitchFamily="18" charset="0"/>
              </a:rPr>
              <a:t>2.</a:t>
            </a:r>
            <a:r>
              <a:rPr lang="en-US" sz="2200" dirty="0">
                <a:solidFill>
                  <a:schemeClr val="tx1"/>
                </a:solidFill>
              </a:rPr>
              <a:t> Black A., Cortina R., </a:t>
            </a:r>
            <a:r>
              <a:rPr lang="en-US" sz="2200" dirty="0" err="1">
                <a:solidFill>
                  <a:schemeClr val="tx1"/>
                </a:solidFill>
              </a:rPr>
              <a:t>Bossi</a:t>
            </a:r>
            <a:r>
              <a:rPr lang="en-US" sz="2200" dirty="0">
                <a:solidFill>
                  <a:schemeClr val="tx1"/>
                </a:solidFill>
              </a:rPr>
              <a:t> I., </a:t>
            </a:r>
            <a:r>
              <a:rPr lang="en-US" sz="2200" dirty="0" err="1">
                <a:solidFill>
                  <a:schemeClr val="tx1"/>
                </a:solidFill>
              </a:rPr>
              <a:t>Choussat</a:t>
            </a:r>
            <a:r>
              <a:rPr lang="en-US" sz="2200" dirty="0">
                <a:solidFill>
                  <a:schemeClr val="tx1"/>
                </a:solidFill>
              </a:rPr>
              <a:t> R., </a:t>
            </a:r>
            <a:r>
              <a:rPr lang="en-US" sz="2200" dirty="0" err="1">
                <a:solidFill>
                  <a:schemeClr val="tx1"/>
                </a:solidFill>
              </a:rPr>
              <a:t>Fajadet</a:t>
            </a:r>
            <a:r>
              <a:rPr lang="en-US" sz="2200" dirty="0">
                <a:solidFill>
                  <a:schemeClr val="tx1"/>
                </a:solidFill>
              </a:rPr>
              <a:t> J., et al. (2001), "Unprotected left main coronary artery stenting: correlates of midterm survival and impact of patient selection"</a:t>
            </a:r>
            <a:r>
              <a:rPr lang="en-US" sz="2200" i="1" dirty="0">
                <a:solidFill>
                  <a:schemeClr val="tx1"/>
                </a:solidFill>
              </a:rPr>
              <a:t>.</a:t>
            </a:r>
            <a:r>
              <a:rPr lang="en-US" sz="2200" dirty="0">
                <a:solidFill>
                  <a:schemeClr val="tx1"/>
                </a:solidFill>
              </a:rPr>
              <a:t> </a:t>
            </a:r>
            <a:r>
              <a:rPr lang="en-US" sz="2200" i="1" dirty="0">
                <a:solidFill>
                  <a:schemeClr val="tx1"/>
                </a:solidFill>
              </a:rPr>
              <a:t>J Am Coll </a:t>
            </a:r>
            <a:r>
              <a:rPr lang="en-US" sz="2200" i="1" dirty="0" err="1">
                <a:solidFill>
                  <a:schemeClr val="tx1"/>
                </a:solidFill>
              </a:rPr>
              <a:t>Cardiol</a:t>
            </a:r>
            <a:r>
              <a:rPr lang="en-US" sz="2200" dirty="0">
                <a:solidFill>
                  <a:schemeClr val="tx1"/>
                </a:solidFill>
              </a:rPr>
              <a:t>,  37  (3), pp. 832-8.</a:t>
            </a:r>
            <a:endParaRPr lang="en-US" sz="2200" dirty="0">
              <a:solidFill>
                <a:schemeClr val="tx1"/>
              </a:solidFill>
              <a:latin typeface="Times New Roman" panose="02020603050405020304" pitchFamily="18" charset="0"/>
              <a:cs typeface="Times New Roman" panose="02020603050405020304" pitchFamily="18" charset="0"/>
            </a:endParaRPr>
          </a:p>
          <a:p>
            <a:pPr marL="0" indent="0">
              <a:buNone/>
            </a:pPr>
            <a:r>
              <a:rPr lang="en-US" sz="2200" dirty="0">
                <a:solidFill>
                  <a:schemeClr val="tx1"/>
                </a:solidFill>
                <a:latin typeface="Times New Roman" panose="02020603050405020304" pitchFamily="18" charset="0"/>
                <a:cs typeface="Times New Roman" panose="02020603050405020304" pitchFamily="18" charset="0"/>
              </a:rPr>
              <a:t>3.</a:t>
            </a:r>
            <a:r>
              <a:rPr lang="en-US" sz="2200" dirty="0">
                <a:solidFill>
                  <a:schemeClr val="tx1"/>
                </a:solidFill>
              </a:rPr>
              <a:t> </a:t>
            </a:r>
            <a:r>
              <a:rPr lang="en-US" sz="2200" dirty="0" err="1">
                <a:solidFill>
                  <a:schemeClr val="tx1"/>
                </a:solidFill>
              </a:rPr>
              <a:t>Boucek</a:t>
            </a:r>
            <a:r>
              <a:rPr lang="en-US" sz="2200" dirty="0">
                <a:solidFill>
                  <a:schemeClr val="tx1"/>
                </a:solidFill>
              </a:rPr>
              <a:t> R. J., Takeshita R.,  Brady A. H. (1965), "Microanatomy and intramural physical forces within the coronary arteries (man)"</a:t>
            </a:r>
            <a:r>
              <a:rPr lang="en-US" sz="2200" i="1" dirty="0">
                <a:solidFill>
                  <a:schemeClr val="tx1"/>
                </a:solidFill>
              </a:rPr>
              <a:t>.</a:t>
            </a:r>
            <a:r>
              <a:rPr lang="en-US" sz="2200" dirty="0">
                <a:solidFill>
                  <a:schemeClr val="tx1"/>
                </a:solidFill>
              </a:rPr>
              <a:t> </a:t>
            </a:r>
            <a:r>
              <a:rPr lang="en-US" sz="2200" i="1" dirty="0" err="1">
                <a:solidFill>
                  <a:schemeClr val="tx1"/>
                </a:solidFill>
              </a:rPr>
              <a:t>Anat</a:t>
            </a:r>
            <a:r>
              <a:rPr lang="en-US" sz="2200" i="1" dirty="0">
                <a:solidFill>
                  <a:schemeClr val="tx1"/>
                </a:solidFill>
              </a:rPr>
              <a:t> Rec</a:t>
            </a:r>
            <a:r>
              <a:rPr lang="en-US" sz="2200" dirty="0">
                <a:solidFill>
                  <a:schemeClr val="tx1"/>
                </a:solidFill>
              </a:rPr>
              <a:t>,  153  (3), pp. 233-41.</a:t>
            </a:r>
          </a:p>
          <a:p>
            <a:pPr marL="0" indent="0">
              <a:buNone/>
            </a:pPr>
            <a:r>
              <a:rPr lang="en-US" sz="2200" dirty="0">
                <a:solidFill>
                  <a:schemeClr val="tx1"/>
                </a:solidFill>
              </a:rPr>
              <a:t>4. </a:t>
            </a:r>
            <a:r>
              <a:rPr lang="en-US" sz="2200" dirty="0" err="1">
                <a:solidFill>
                  <a:schemeClr val="tx1"/>
                </a:solidFill>
              </a:rPr>
              <a:t>Chaitman</a:t>
            </a:r>
            <a:r>
              <a:rPr lang="en-US" sz="2200" dirty="0">
                <a:solidFill>
                  <a:schemeClr val="tx1"/>
                </a:solidFill>
              </a:rPr>
              <a:t> B. R., Bourassa M. G., Davis K., Rogers W. J., </a:t>
            </a:r>
            <a:r>
              <a:rPr lang="en-US" sz="2200" dirty="0" err="1">
                <a:solidFill>
                  <a:schemeClr val="tx1"/>
                </a:solidFill>
              </a:rPr>
              <a:t>Tyras</a:t>
            </a:r>
            <a:r>
              <a:rPr lang="en-US" sz="2200" dirty="0">
                <a:solidFill>
                  <a:schemeClr val="tx1"/>
                </a:solidFill>
              </a:rPr>
              <a:t> D. H., et al. (1981), "Angiographic prevalence of high-risk coronary artery disease in patient subsets (CASS)"</a:t>
            </a:r>
            <a:r>
              <a:rPr lang="en-US" sz="2200" i="1" dirty="0">
                <a:solidFill>
                  <a:schemeClr val="tx1"/>
                </a:solidFill>
              </a:rPr>
              <a:t>.</a:t>
            </a:r>
            <a:r>
              <a:rPr lang="en-US" sz="2200" dirty="0">
                <a:solidFill>
                  <a:schemeClr val="tx1"/>
                </a:solidFill>
              </a:rPr>
              <a:t> </a:t>
            </a:r>
            <a:r>
              <a:rPr lang="en-US" sz="2200" i="1" dirty="0">
                <a:solidFill>
                  <a:schemeClr val="tx1"/>
                </a:solidFill>
              </a:rPr>
              <a:t>Circulation</a:t>
            </a:r>
            <a:r>
              <a:rPr lang="en-US" sz="2200" dirty="0">
                <a:solidFill>
                  <a:schemeClr val="tx1"/>
                </a:solidFill>
              </a:rPr>
              <a:t>,  64  (2), pp. 360-7.</a:t>
            </a:r>
          </a:p>
          <a:p>
            <a:pPr marL="0" indent="0">
              <a:buNone/>
            </a:pPr>
            <a:r>
              <a:rPr lang="en-US" sz="2400" dirty="0">
                <a:solidFill>
                  <a:schemeClr val="tx1"/>
                </a:solidFill>
              </a:rPr>
              <a:t>5. Gupta R., </a:t>
            </a:r>
            <a:r>
              <a:rPr lang="en-US" sz="2400" dirty="0" err="1">
                <a:solidFill>
                  <a:schemeClr val="tx1"/>
                </a:solidFill>
              </a:rPr>
              <a:t>Gurm</a:t>
            </a:r>
            <a:r>
              <a:rPr lang="en-US" sz="2400" dirty="0">
                <a:solidFill>
                  <a:schemeClr val="tx1"/>
                </a:solidFill>
              </a:rPr>
              <a:t> H. S., Bhatt D. L., Chew D. P.,  Ellis S. G. (2005), "Renal failure after percutaneous coronary intervention is associated with high mortality"</a:t>
            </a:r>
            <a:r>
              <a:rPr lang="en-US" sz="2400" i="1" dirty="0">
                <a:solidFill>
                  <a:schemeClr val="tx1"/>
                </a:solidFill>
              </a:rPr>
              <a:t>.</a:t>
            </a:r>
            <a:r>
              <a:rPr lang="en-US" sz="2400" dirty="0">
                <a:solidFill>
                  <a:schemeClr val="tx1"/>
                </a:solidFill>
              </a:rPr>
              <a:t> </a:t>
            </a:r>
            <a:r>
              <a:rPr lang="en-US" sz="2400" i="1" dirty="0">
                <a:solidFill>
                  <a:schemeClr val="tx1"/>
                </a:solidFill>
              </a:rPr>
              <a:t>Catheter Cardiovasc </a:t>
            </a:r>
            <a:r>
              <a:rPr lang="en-US" sz="2400" i="1" dirty="0" err="1">
                <a:solidFill>
                  <a:schemeClr val="tx1"/>
                </a:solidFill>
              </a:rPr>
              <a:t>Interv</a:t>
            </a:r>
            <a:r>
              <a:rPr lang="en-US" sz="2400" dirty="0">
                <a:solidFill>
                  <a:schemeClr val="tx1"/>
                </a:solidFill>
              </a:rPr>
              <a:t>,  64  (4), pp. 442-8.</a:t>
            </a:r>
            <a:endParaRPr lang="en-US" sz="2200" dirty="0">
              <a:solidFill>
                <a:schemeClr val="tx1"/>
              </a:solidFill>
            </a:endParaRPr>
          </a:p>
          <a:p>
            <a:pPr marL="0" indent="0">
              <a:buNone/>
            </a:pPr>
            <a:endParaRPr lang="en-US" sz="2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38B8B50C-FA76-1D07-FFB7-B29A8A26104C}"/>
              </a:ext>
            </a:extLst>
          </p:cNvPr>
          <p:cNvSpPr txBox="1"/>
          <p:nvPr/>
        </p:nvSpPr>
        <p:spPr>
          <a:xfrm>
            <a:off x="2628900" y="2743200"/>
            <a:ext cx="7658100" cy="800219"/>
          </a:xfrm>
          <a:prstGeom prst="rect">
            <a:avLst/>
          </a:prstGeom>
          <a:noFill/>
        </p:spPr>
        <p:txBody>
          <a:bodyPr wrap="square">
            <a:spAutoFit/>
          </a:bodyPr>
          <a:lstStyle/>
          <a:p>
            <a:r>
              <a:rPr lang="en-US" sz="4600" b="1" i="1" dirty="0" smtClean="0">
                <a:solidFill>
                  <a:srgbClr val="0070C0"/>
                </a:solidFill>
              </a:rPr>
              <a:t>XIN CẢM </a:t>
            </a:r>
            <a:r>
              <a:rPr lang="en-US" sz="4600" b="1" i="1" dirty="0">
                <a:solidFill>
                  <a:srgbClr val="0070C0"/>
                </a:solidFill>
              </a:rPr>
              <a:t>ƠN </a:t>
            </a:r>
            <a:r>
              <a:rPr lang="en-US" sz="4600" b="1" i="1" dirty="0" smtClean="0">
                <a:solidFill>
                  <a:srgbClr val="0070C0"/>
                </a:solidFill>
              </a:rPr>
              <a:t>HỘI NGHỊ</a:t>
            </a:r>
            <a:r>
              <a:rPr lang="en-US" sz="4600" b="1" i="1" dirty="0" smtClean="0">
                <a:solidFill>
                  <a:srgbClr val="0070C0"/>
                </a:solidFill>
              </a:rPr>
              <a:t> </a:t>
            </a:r>
            <a:r>
              <a:rPr lang="en-US" sz="4600" b="1" i="1" dirty="0">
                <a:solidFill>
                  <a:srgbClr val="0070C0"/>
                </a:solidFill>
              </a:rPr>
              <a:t>!</a:t>
            </a:r>
          </a:p>
        </p:txBody>
      </p:sp>
    </p:spTree>
    <p:extLst>
      <p:ext uri="{BB962C8B-B14F-4D97-AF65-F5344CB8AC3E}">
        <p14:creationId xmlns:p14="http://schemas.microsoft.com/office/powerpoint/2010/main" val="372963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pPr algn="ctr"/>
            <a:r>
              <a:rPr lang="en-US" b="1" dirty="0">
                <a:latin typeface="Times New Roman" panose="02020603050405020304" pitchFamily="18" charset="0"/>
                <a:cs typeface="Times New Roman" panose="02020603050405020304" pitchFamily="18" charset="0"/>
              </a:rPr>
              <a:t>ĐẶT VẤN ĐỀ</a:t>
            </a:r>
          </a:p>
        </p:txBody>
      </p:sp>
      <p:sp>
        <p:nvSpPr>
          <p:cNvPr id="5" name="Regular Pentagon 4"/>
          <p:cNvSpPr/>
          <p:nvPr/>
        </p:nvSpPr>
        <p:spPr>
          <a:xfrm>
            <a:off x="3505200" y="6096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1</a:t>
            </a:r>
          </a:p>
        </p:txBody>
      </p:sp>
      <p:sp>
        <p:nvSpPr>
          <p:cNvPr id="6" name="Content Placeholder 2"/>
          <p:cNvSpPr>
            <a:spLocks noGrp="1"/>
          </p:cNvSpPr>
          <p:nvPr>
            <p:ph idx="1"/>
          </p:nvPr>
        </p:nvSpPr>
        <p:spPr>
          <a:xfrm>
            <a:off x="487755" y="2039441"/>
            <a:ext cx="11546727" cy="4352064"/>
          </a:xfrm>
        </p:spPr>
        <p:txBody>
          <a:bodyPr>
            <a:noAutofit/>
          </a:bodyPr>
          <a:lstStyle/>
          <a:p>
            <a:pPr>
              <a:defRPr/>
            </a:pPr>
            <a:r>
              <a:rPr lang="vi-VN" sz="2400" dirty="0">
                <a:solidFill>
                  <a:schemeClr val="tx1"/>
                </a:solidFill>
              </a:rPr>
              <a:t>Tổn thương thân chung động mạch vành (ĐMV) trái </a:t>
            </a:r>
            <a:r>
              <a:rPr lang="en-US" sz="2400" dirty="0">
                <a:solidFill>
                  <a:schemeClr val="tx1"/>
                </a:solidFill>
              </a:rPr>
              <a:t>c</a:t>
            </a:r>
            <a:r>
              <a:rPr lang="vi-VN" sz="2400" dirty="0">
                <a:solidFill>
                  <a:schemeClr val="tx1"/>
                </a:solidFill>
              </a:rPr>
              <a:t>hiếm khoảng 4 - 8% những bệnh nhân bị bệnh động mạch vành</a:t>
            </a:r>
            <a:endParaRPr lang="en-US" sz="2400" dirty="0">
              <a:solidFill>
                <a:schemeClr val="tx1"/>
              </a:solidFill>
            </a:endParaRPr>
          </a:p>
          <a:p>
            <a:pPr>
              <a:defRPr/>
            </a:pPr>
            <a:r>
              <a:rPr lang="vi-VN" sz="2400" dirty="0">
                <a:solidFill>
                  <a:schemeClr val="tx1"/>
                </a:solidFill>
              </a:rPr>
              <a:t>Những bệnh nhân tổn thương thân chung ĐMV thường có tiên lượng xấu do tỷ lệ tử vong cao hơn những bệnh nhân bị tổn thương nhánh động mạch vành khá</a:t>
            </a:r>
            <a:r>
              <a:rPr lang="en-US" sz="2400" dirty="0">
                <a:solidFill>
                  <a:schemeClr val="tx1"/>
                </a:solidFill>
              </a:rPr>
              <a:t>c</a:t>
            </a:r>
            <a:endParaRPr lang="vi-VN" sz="2400" dirty="0">
              <a:solidFill>
                <a:schemeClr val="tx1"/>
              </a:solidFill>
            </a:endParaRPr>
          </a:p>
          <a:p>
            <a:pPr>
              <a:defRPr/>
            </a:pPr>
            <a:r>
              <a:rPr lang="en-US" sz="2400" dirty="0">
                <a:solidFill>
                  <a:schemeClr val="tx1"/>
                </a:solidFill>
              </a:rPr>
              <a:t>T</a:t>
            </a:r>
            <a:r>
              <a:rPr lang="vi-VN" sz="2400" dirty="0">
                <a:solidFill>
                  <a:schemeClr val="tx1"/>
                </a:solidFill>
              </a:rPr>
              <a:t>ỷ lệ sống sót cộng dồn sau 15 năm </a:t>
            </a:r>
            <a:r>
              <a:rPr lang="en-US" sz="2400" dirty="0" err="1">
                <a:solidFill>
                  <a:schemeClr val="tx1"/>
                </a:solidFill>
              </a:rPr>
              <a:t>với</a:t>
            </a:r>
            <a:r>
              <a:rPr lang="en-US" sz="2400" dirty="0">
                <a:solidFill>
                  <a:schemeClr val="tx1"/>
                </a:solidFill>
              </a:rPr>
              <a:t> </a:t>
            </a:r>
            <a:r>
              <a:rPr lang="vi-VN" sz="2400" dirty="0">
                <a:solidFill>
                  <a:schemeClr val="tx1"/>
                </a:solidFill>
              </a:rPr>
              <a:t>điều trị nội khoa đơn thuần </a:t>
            </a:r>
            <a:r>
              <a:rPr lang="en-US" sz="2400" dirty="0" err="1">
                <a:solidFill>
                  <a:schemeClr val="tx1"/>
                </a:solidFill>
              </a:rPr>
              <a:t>là</a:t>
            </a:r>
            <a:r>
              <a:rPr lang="en-US" sz="2400" dirty="0">
                <a:solidFill>
                  <a:schemeClr val="tx1"/>
                </a:solidFill>
              </a:rPr>
              <a:t> </a:t>
            </a:r>
            <a:r>
              <a:rPr lang="vi-VN" sz="2400" dirty="0">
                <a:solidFill>
                  <a:schemeClr val="tx1"/>
                </a:solidFill>
              </a:rPr>
              <a:t>27%</a:t>
            </a:r>
            <a:r>
              <a:rPr lang="en-US" sz="2400" dirty="0">
                <a:solidFill>
                  <a:schemeClr val="tx1"/>
                </a:solidFill>
              </a:rPr>
              <a:t> [1]</a:t>
            </a:r>
          </a:p>
          <a:p>
            <a:pPr>
              <a:defRPr/>
            </a:pPr>
            <a:r>
              <a:rPr lang="en-US" sz="2400" dirty="0">
                <a:solidFill>
                  <a:schemeClr val="tx1"/>
                </a:solidFill>
              </a:rPr>
              <a:t>P</a:t>
            </a:r>
            <a:r>
              <a:rPr lang="vi-VN" sz="2400" dirty="0">
                <a:solidFill>
                  <a:schemeClr val="tx1"/>
                </a:solidFill>
              </a:rPr>
              <a:t>hẫu thuật bắc cầu chủ vành </a:t>
            </a:r>
            <a:r>
              <a:rPr lang="en-US" sz="2400" dirty="0" err="1" smtClean="0">
                <a:solidFill>
                  <a:schemeClr val="tx1"/>
                </a:solidFill>
              </a:rPr>
              <a:t>cho</a:t>
            </a:r>
            <a:r>
              <a:rPr lang="en-US" sz="2400" dirty="0" smtClean="0">
                <a:solidFill>
                  <a:schemeClr val="tx1"/>
                </a:solidFill>
              </a:rPr>
              <a:t> </a:t>
            </a:r>
            <a:r>
              <a:rPr lang="vi-VN" sz="2400" dirty="0" smtClean="0">
                <a:solidFill>
                  <a:schemeClr val="tx1"/>
                </a:solidFill>
              </a:rPr>
              <a:t>kết</a:t>
            </a:r>
            <a:r>
              <a:rPr lang="en-US" sz="2400" dirty="0" smtClean="0">
                <a:solidFill>
                  <a:schemeClr val="tx1"/>
                </a:solidFill>
              </a:rPr>
              <a:t> </a:t>
            </a:r>
            <a:r>
              <a:rPr lang="en-US" sz="2400" dirty="0" err="1" smtClean="0">
                <a:solidFill>
                  <a:schemeClr val="tx1"/>
                </a:solidFill>
              </a:rPr>
              <a:t>quả</a:t>
            </a:r>
            <a:r>
              <a:rPr lang="vi-VN" sz="2400" dirty="0" smtClean="0">
                <a:solidFill>
                  <a:schemeClr val="tx1"/>
                </a:solidFill>
              </a:rPr>
              <a:t> </a:t>
            </a:r>
            <a:r>
              <a:rPr lang="vi-VN" sz="2400" dirty="0">
                <a:solidFill>
                  <a:schemeClr val="tx1"/>
                </a:solidFill>
              </a:rPr>
              <a:t>khác nhau ở các Trung tâm tim mạch </a:t>
            </a:r>
            <a:endParaRPr lang="en-US" sz="2400" dirty="0">
              <a:solidFill>
                <a:schemeClr val="tx1"/>
              </a:solidFill>
            </a:endParaRPr>
          </a:p>
          <a:p>
            <a:pPr>
              <a:defRPr/>
            </a:pPr>
            <a:r>
              <a:rPr lang="en-US" sz="2400" dirty="0" err="1">
                <a:solidFill>
                  <a:schemeClr val="tx1"/>
                </a:solidFill>
              </a:rPr>
              <a:t>Một</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nghiên</a:t>
            </a:r>
            <a:r>
              <a:rPr lang="en-US" sz="2400" dirty="0">
                <a:solidFill>
                  <a:schemeClr val="tx1"/>
                </a:solidFill>
              </a:rPr>
              <a:t> </a:t>
            </a:r>
            <a:r>
              <a:rPr lang="en-US" sz="2400" dirty="0" err="1">
                <a:solidFill>
                  <a:schemeClr val="tx1"/>
                </a:solidFill>
              </a:rPr>
              <a:t>cứu</a:t>
            </a:r>
            <a:r>
              <a:rPr lang="vi-VN" sz="2400" dirty="0">
                <a:solidFill>
                  <a:schemeClr val="tx1"/>
                </a:solidFill>
              </a:rPr>
              <a:t> bước đầu </a:t>
            </a:r>
            <a:r>
              <a:rPr lang="en-US" sz="2400" dirty="0" err="1">
                <a:solidFill>
                  <a:schemeClr val="tx1"/>
                </a:solidFill>
              </a:rPr>
              <a:t>đã</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thấy</a:t>
            </a:r>
            <a:r>
              <a:rPr lang="vi-VN" sz="2400" dirty="0">
                <a:solidFill>
                  <a:schemeClr val="tx1"/>
                </a:solidFill>
              </a:rPr>
              <a:t> hiệu quả của phương pháp can thiệp qua da</a:t>
            </a:r>
            <a:endParaRPr lang="en-US" sz="2400" dirty="0">
              <a:solidFill>
                <a:schemeClr val="tx1"/>
              </a:solidFill>
            </a:endParaRPr>
          </a:p>
          <a:p>
            <a:pPr>
              <a:defRPr/>
            </a:pPr>
            <a:r>
              <a:rPr lang="vi-VN" sz="2400" dirty="0">
                <a:solidFill>
                  <a:schemeClr val="tx1"/>
                </a:solidFill>
              </a:rPr>
              <a:t>Tuy </a:t>
            </a:r>
            <a:r>
              <a:rPr lang="en-US" sz="2400" dirty="0" err="1">
                <a:solidFill>
                  <a:schemeClr val="tx1"/>
                </a:solidFill>
              </a:rPr>
              <a:t>vậy</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nghiên</a:t>
            </a:r>
            <a:r>
              <a:rPr lang="en-US" sz="2400" dirty="0">
                <a:solidFill>
                  <a:schemeClr val="tx1"/>
                </a:solidFill>
              </a:rPr>
              <a:t> </a:t>
            </a:r>
            <a:r>
              <a:rPr lang="en-US" sz="2400" dirty="0" err="1">
                <a:solidFill>
                  <a:schemeClr val="tx1"/>
                </a:solidFill>
              </a:rPr>
              <a:t>cứu</a:t>
            </a:r>
            <a:r>
              <a:rPr lang="en-US" sz="2400" dirty="0">
                <a:solidFill>
                  <a:schemeClr val="tx1"/>
                </a:solidFill>
              </a:rPr>
              <a:t> </a:t>
            </a:r>
            <a:r>
              <a:rPr lang="en-US" sz="2400" dirty="0" err="1">
                <a:solidFill>
                  <a:schemeClr val="tx1"/>
                </a:solidFill>
              </a:rPr>
              <a:t>còn</a:t>
            </a:r>
            <a:r>
              <a:rPr lang="en-US" sz="2400" dirty="0">
                <a:solidFill>
                  <a:schemeClr val="tx1"/>
                </a:solidFill>
              </a:rPr>
              <a:t> </a:t>
            </a:r>
            <a:r>
              <a:rPr lang="en-US" sz="2400" dirty="0" err="1">
                <a:solidFill>
                  <a:schemeClr val="tx1"/>
                </a:solidFill>
              </a:rPr>
              <a:t>hạn</a:t>
            </a:r>
            <a:r>
              <a:rPr lang="en-US" sz="2400" dirty="0">
                <a:solidFill>
                  <a:schemeClr val="tx1"/>
                </a:solidFill>
              </a:rPr>
              <a:t> </a:t>
            </a:r>
            <a:r>
              <a:rPr lang="en-US" sz="2400" dirty="0" err="1">
                <a:solidFill>
                  <a:schemeClr val="tx1"/>
                </a:solidFill>
              </a:rPr>
              <a:t>chế</a:t>
            </a:r>
            <a:r>
              <a:rPr lang="en-US" sz="2400" dirty="0">
                <a:solidFill>
                  <a:schemeClr val="tx1"/>
                </a:solidFill>
              </a:rPr>
              <a:t>,</a:t>
            </a:r>
            <a:r>
              <a:rPr lang="vi-VN" sz="2400" dirty="0">
                <a:solidFill>
                  <a:schemeClr val="tx1"/>
                </a:solidFill>
              </a:rPr>
              <a:t> </a:t>
            </a:r>
            <a:r>
              <a:rPr lang="en-US" sz="2400" dirty="0" err="1" smtClean="0">
                <a:solidFill>
                  <a:schemeClr val="tx1"/>
                </a:solidFill>
              </a:rPr>
              <a:t>nhất</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các</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a:t>
            </a:r>
            <a:endParaRPr lang="en-US" sz="2400" dirty="0">
              <a:solidFill>
                <a:schemeClr val="tx1"/>
              </a:solidFill>
            </a:endParaRPr>
          </a:p>
        </p:txBody>
      </p:sp>
      <p:sp>
        <p:nvSpPr>
          <p:cNvPr id="7" name="Rectangle 4"/>
          <p:cNvSpPr>
            <a:spLocks noChangeArrowheads="1"/>
          </p:cNvSpPr>
          <p:nvPr/>
        </p:nvSpPr>
        <p:spPr bwMode="auto">
          <a:xfrm>
            <a:off x="604434" y="6096000"/>
            <a:ext cx="1145208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AutoNum type="arabicPeriod"/>
            </a:pPr>
            <a:r>
              <a:rPr lang="en-US" sz="1200">
                <a:latin typeface="Times New Roman" panose="02020603050405020304" pitchFamily="18" charset="0"/>
                <a:ea typeface="Tahoma" panose="020B0604030504040204" pitchFamily="34" charset="0"/>
                <a:cs typeface="Times New Roman" panose="02020603050405020304" pitchFamily="18" charset="0"/>
              </a:rPr>
              <a:t> Myers William O. (1999), "CASS registry: Long term surgical survival"</a:t>
            </a:r>
            <a:r>
              <a:rPr lang="en-US" sz="1200" i="1">
                <a:latin typeface="Times New Roman" panose="02020603050405020304" pitchFamily="18" charset="0"/>
                <a:ea typeface="Tahoma" panose="020B0604030504040204" pitchFamily="34" charset="0"/>
                <a:cs typeface="Times New Roman" panose="02020603050405020304" pitchFamily="18" charset="0"/>
              </a:rPr>
              <a:t>.</a:t>
            </a:r>
            <a:r>
              <a:rPr lang="en-US" sz="1200">
                <a:latin typeface="Times New Roman" panose="02020603050405020304" pitchFamily="18" charset="0"/>
                <a:ea typeface="Tahoma" panose="020B0604030504040204" pitchFamily="34" charset="0"/>
                <a:cs typeface="Times New Roman" panose="02020603050405020304" pitchFamily="18" charset="0"/>
              </a:rPr>
              <a:t> </a:t>
            </a:r>
            <a:r>
              <a:rPr lang="en-US" sz="1200" i="1">
                <a:latin typeface="Times New Roman" panose="02020603050405020304" pitchFamily="18" charset="0"/>
                <a:ea typeface="Tahoma" panose="020B0604030504040204" pitchFamily="34" charset="0"/>
                <a:cs typeface="Times New Roman" panose="02020603050405020304" pitchFamily="18" charset="0"/>
              </a:rPr>
              <a:t>Journal of the American College of Cardiology</a:t>
            </a:r>
            <a:r>
              <a:rPr lang="en-US" sz="1200">
                <a:latin typeface="Times New Roman" panose="02020603050405020304" pitchFamily="18" charset="0"/>
                <a:ea typeface="Tahoma" panose="020B0604030504040204" pitchFamily="34" charset="0"/>
                <a:cs typeface="Times New Roman" panose="02020603050405020304" pitchFamily="18" charset="0"/>
              </a:rPr>
              <a:t>,  33  (2), pp. 488-498</a:t>
            </a:r>
            <a:r>
              <a:rPr lang="en-US" altLang="en-US" sz="1200">
                <a:latin typeface="Times New Roman" panose="02020603050405020304" pitchFamily="18" charset="0"/>
                <a:ea typeface="Tahoma" panose="020B060403050404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5300" y="365125"/>
            <a:ext cx="9588500" cy="1325563"/>
          </a:xfrm>
        </p:spPr>
        <p:txBody>
          <a:bodyPr/>
          <a:lstStyle/>
          <a:p>
            <a:pPr algn="ctr"/>
            <a:r>
              <a:rPr lang="en-US" b="1" dirty="0">
                <a:latin typeface="Times New Roman" panose="02020603050405020304" pitchFamily="18" charset="0"/>
                <a:cs typeface="Times New Roman" panose="02020603050405020304" pitchFamily="18" charset="0"/>
              </a:rPr>
              <a:t>MỤC TIÊU NGHIÊN CỨU</a:t>
            </a:r>
          </a:p>
        </p:txBody>
      </p:sp>
      <p:sp>
        <p:nvSpPr>
          <p:cNvPr id="7" name="Regular Pentagon 6"/>
          <p:cNvSpPr/>
          <p:nvPr/>
        </p:nvSpPr>
        <p:spPr>
          <a:xfrm>
            <a:off x="2362200" y="533400"/>
            <a:ext cx="666750" cy="671512"/>
          </a:xfrm>
          <a:prstGeom prst="pentag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2</a:t>
            </a:r>
          </a:p>
        </p:txBody>
      </p:sp>
      <p:sp>
        <p:nvSpPr>
          <p:cNvPr id="8" name="Content Placeholder 2"/>
          <p:cNvSpPr>
            <a:spLocks noGrp="1"/>
          </p:cNvSpPr>
          <p:nvPr>
            <p:ph idx="1"/>
          </p:nvPr>
        </p:nvSpPr>
        <p:spPr>
          <a:xfrm>
            <a:off x="354012" y="1387475"/>
            <a:ext cx="11609387" cy="4525963"/>
          </a:xfrm>
        </p:spPr>
        <p:txBody>
          <a:bodyPr/>
          <a:lstStyle/>
          <a:p>
            <a:pPr marL="0" indent="0">
              <a:buFont typeface="Wingdings" pitchFamily="2" charset="2"/>
              <a:buNone/>
              <a:defRPr/>
            </a:pPr>
            <a:r>
              <a:rPr lang="en-US" b="1" u="sng"/>
              <a:t>Mục tiêu tổng quát</a:t>
            </a:r>
          </a:p>
          <a:p>
            <a:pPr marL="0" indent="0">
              <a:buFont typeface="Wingdings" pitchFamily="2" charset="2"/>
              <a:buNone/>
              <a:defRPr/>
            </a:pPr>
            <a:r>
              <a:rPr lang="en-US">
                <a:solidFill>
                  <a:schemeClr val="tx1"/>
                </a:solidFill>
              </a:rPr>
              <a:t>Đánh giá kết quả sau can thiệp đặt stent trong điều trị tổn thương thân chung động mạch vành trái</a:t>
            </a:r>
          </a:p>
          <a:p>
            <a:pPr marL="0" indent="0">
              <a:buFont typeface="Wingdings" pitchFamily="2" charset="2"/>
              <a:buNone/>
              <a:defRPr/>
            </a:pPr>
            <a:r>
              <a:rPr lang="en-US" u="sng"/>
              <a:t>Mục tiêu chuyên biệt</a:t>
            </a:r>
          </a:p>
          <a:p>
            <a:pPr marL="0" indent="0">
              <a:buFont typeface="Wingdings" pitchFamily="2" charset="2"/>
              <a:buNone/>
              <a:defRPr/>
            </a:pPr>
            <a:r>
              <a:rPr lang="en-US">
                <a:solidFill>
                  <a:schemeClr val="tx1"/>
                </a:solidFill>
              </a:rPr>
              <a:t>1. Nghiên cứu kết quả sớm và sau một năm của phương pháp đặt stent trong điều trị tổn thương thân chung động mạch vành trái.</a:t>
            </a:r>
          </a:p>
          <a:p>
            <a:pPr marL="0" indent="0">
              <a:buFont typeface="Wingdings" pitchFamily="2" charset="2"/>
              <a:buNone/>
              <a:defRPr/>
            </a:pPr>
            <a:r>
              <a:rPr lang="en-US">
                <a:solidFill>
                  <a:schemeClr val="tx1"/>
                </a:solidFill>
              </a:rPr>
              <a:t>2. Khảo sát một số yếu tố ảnh hưởng đến kết quả điều trị ở những bệnh nhân được đặt stent thân chung động mạch vành trái</a:t>
            </a:r>
          </a:p>
          <a:p>
            <a:pP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76500" y="365125"/>
            <a:ext cx="8877300" cy="1325563"/>
          </a:xfrm>
        </p:spPr>
        <p:txBody>
          <a:bodyPr>
            <a:noAutofit/>
          </a:bodyPr>
          <a:lstStyle/>
          <a:p>
            <a:pPr algn="ctr"/>
            <a:r>
              <a:rPr lang="en-US" sz="4800" b="1" dirty="0">
                <a:latin typeface="Times New Roman" panose="02020603050405020304" pitchFamily="18" charset="0"/>
                <a:cs typeface="Times New Roman" panose="02020603050405020304" pitchFamily="18" charset="0"/>
              </a:rPr>
              <a:t>ĐỐI TƯỢNG VÀ PHƯƠNG PHÁP NGHIÊN CỨU</a:t>
            </a:r>
          </a:p>
        </p:txBody>
      </p:sp>
      <p:sp>
        <p:nvSpPr>
          <p:cNvPr id="5" name="Regular Pentagon 4"/>
          <p:cNvSpPr/>
          <p:nvPr/>
        </p:nvSpPr>
        <p:spPr>
          <a:xfrm>
            <a:off x="2286000" y="304800"/>
            <a:ext cx="685800" cy="762000"/>
          </a:xfrm>
          <a:prstGeom prst="pentagon">
            <a:avLst/>
          </a:prstGeom>
          <a:ln w="38100">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a:t>3</a:t>
            </a:r>
          </a:p>
        </p:txBody>
      </p:sp>
      <p:sp>
        <p:nvSpPr>
          <p:cNvPr id="6" name="Content Placeholder 2"/>
          <p:cNvSpPr>
            <a:spLocks noGrp="1"/>
          </p:cNvSpPr>
          <p:nvPr>
            <p:ph idx="1"/>
          </p:nvPr>
        </p:nvSpPr>
        <p:spPr>
          <a:xfrm>
            <a:off x="838200" y="1752600"/>
            <a:ext cx="10515600" cy="3763963"/>
          </a:xfrm>
        </p:spPr>
        <p:txBody>
          <a:bodyPr/>
          <a:lstStyle/>
          <a:p>
            <a:pPr marL="0" indent="0">
              <a:buNone/>
            </a:pPr>
            <a:r>
              <a:rPr lang="en-US" b="1" dirty="0">
                <a:solidFill>
                  <a:schemeClr val="tx1"/>
                </a:solidFill>
                <a:cs typeface="Times New Roman" panose="02020603050405020304" pitchFamily="18" charset="0"/>
              </a:rPr>
              <a:t>3.1. THIẾT KẾ NGHIÊN CỨU</a:t>
            </a:r>
          </a:p>
          <a:p>
            <a:pPr marL="0" indent="0">
              <a:buNone/>
            </a:pPr>
            <a:r>
              <a:rPr lang="vi-VN" altLang="en-US" sz="2400" dirty="0">
                <a:solidFill>
                  <a:schemeClr val="tx1"/>
                </a:solidFill>
              </a:rPr>
              <a:t>Nghiên cứu </a:t>
            </a:r>
            <a:r>
              <a:rPr lang="en-US" altLang="en-US" sz="2400" dirty="0" err="1">
                <a:solidFill>
                  <a:schemeClr val="tx1"/>
                </a:solidFill>
              </a:rPr>
              <a:t>cắt</a:t>
            </a:r>
            <a:r>
              <a:rPr lang="en-US" altLang="en-US" sz="2400" dirty="0">
                <a:solidFill>
                  <a:schemeClr val="tx1"/>
                </a:solidFill>
              </a:rPr>
              <a:t> </a:t>
            </a:r>
            <a:r>
              <a:rPr lang="en-US" altLang="en-US" sz="2400" dirty="0" err="1">
                <a:solidFill>
                  <a:schemeClr val="tx1"/>
                </a:solidFill>
              </a:rPr>
              <a:t>ngang</a:t>
            </a:r>
            <a:r>
              <a:rPr lang="en-US" altLang="en-US" sz="2400" dirty="0">
                <a:solidFill>
                  <a:schemeClr val="tx1"/>
                </a:solidFill>
              </a:rPr>
              <a:t> </a:t>
            </a:r>
            <a:r>
              <a:rPr lang="en-US" altLang="en-US" sz="2400" dirty="0" err="1">
                <a:solidFill>
                  <a:schemeClr val="tx1"/>
                </a:solidFill>
              </a:rPr>
              <a:t>mô</a:t>
            </a:r>
            <a:r>
              <a:rPr lang="en-US" altLang="en-US" sz="2400" dirty="0">
                <a:solidFill>
                  <a:schemeClr val="tx1"/>
                </a:solidFill>
              </a:rPr>
              <a:t> </a:t>
            </a:r>
            <a:r>
              <a:rPr lang="en-US" altLang="en-US" sz="2400" dirty="0" err="1">
                <a:solidFill>
                  <a:schemeClr val="tx1"/>
                </a:solidFill>
              </a:rPr>
              <a:t>tả</a:t>
            </a:r>
            <a:r>
              <a:rPr lang="en-US" altLang="en-US" sz="2400" dirty="0">
                <a:solidFill>
                  <a:schemeClr val="tx1"/>
                </a:solidFill>
              </a:rPr>
              <a:t>, </a:t>
            </a:r>
            <a:r>
              <a:rPr lang="en-US" altLang="en-US" sz="2400" dirty="0" err="1">
                <a:solidFill>
                  <a:schemeClr val="tx1"/>
                </a:solidFill>
              </a:rPr>
              <a:t>hồi</a:t>
            </a:r>
            <a:r>
              <a:rPr lang="en-US" altLang="en-US" sz="2400" dirty="0">
                <a:solidFill>
                  <a:schemeClr val="tx1"/>
                </a:solidFill>
              </a:rPr>
              <a:t> </a:t>
            </a:r>
            <a:r>
              <a:rPr lang="en-US" altLang="en-US" sz="2400" dirty="0" err="1">
                <a:solidFill>
                  <a:schemeClr val="tx1"/>
                </a:solidFill>
              </a:rPr>
              <a:t>cứu</a:t>
            </a:r>
            <a:r>
              <a:rPr lang="en-US" altLang="en-US" sz="2400" dirty="0">
                <a:solidFill>
                  <a:schemeClr val="tx1"/>
                </a:solidFill>
              </a:rPr>
              <a:t> </a:t>
            </a:r>
            <a:r>
              <a:rPr lang="en-US" altLang="en-US" sz="2400" dirty="0" err="1">
                <a:solidFill>
                  <a:schemeClr val="tx1"/>
                </a:solidFill>
              </a:rPr>
              <a:t>số</a:t>
            </a:r>
            <a:r>
              <a:rPr lang="en-US" altLang="en-US" sz="2400" dirty="0">
                <a:solidFill>
                  <a:schemeClr val="tx1"/>
                </a:solidFill>
              </a:rPr>
              <a:t> </a:t>
            </a:r>
            <a:r>
              <a:rPr lang="en-US" altLang="en-US" sz="2400" dirty="0" err="1">
                <a:solidFill>
                  <a:schemeClr val="tx1"/>
                </a:solidFill>
              </a:rPr>
              <a:t>liệu</a:t>
            </a:r>
            <a:r>
              <a:rPr lang="en-US" altLang="en-US" sz="2400" dirty="0">
                <a:solidFill>
                  <a:schemeClr val="tx1"/>
                </a:solidFill>
              </a:rPr>
              <a:t> </a:t>
            </a:r>
            <a:r>
              <a:rPr lang="en-US" altLang="en-US" sz="2400" dirty="0" err="1">
                <a:solidFill>
                  <a:schemeClr val="tx1"/>
                </a:solidFill>
              </a:rPr>
              <a:t>sẵn</a:t>
            </a:r>
            <a:r>
              <a:rPr lang="en-US" altLang="en-US" sz="2400" dirty="0">
                <a:solidFill>
                  <a:schemeClr val="tx1"/>
                </a:solidFill>
              </a:rPr>
              <a:t> </a:t>
            </a:r>
            <a:r>
              <a:rPr lang="en-US" altLang="en-US" sz="2400" dirty="0" err="1">
                <a:solidFill>
                  <a:schemeClr val="tx1"/>
                </a:solidFill>
              </a:rPr>
              <a:t>có</a:t>
            </a: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marR="64008" lvl="0" indent="0">
              <a:lnSpc>
                <a:spcPct val="100000"/>
              </a:lnSpc>
              <a:spcBef>
                <a:spcPts val="0"/>
              </a:spcBef>
              <a:buClr>
                <a:srgbClr val="2DA2BF"/>
              </a:buClr>
              <a:buSzPct val="68000"/>
              <a:buNone/>
            </a:pPr>
            <a:r>
              <a:rPr lang="en-US" b="1" dirty="0">
                <a:solidFill>
                  <a:schemeClr val="tx1"/>
                </a:solidFill>
                <a:cs typeface="Times New Roman" panose="02020603050405020304" pitchFamily="18" charset="0"/>
              </a:rPr>
              <a:t>3.2. ĐỊA ĐIỂM VÀ THỜI GIAN NGHIÊN CỨU</a:t>
            </a:r>
          </a:p>
          <a:p>
            <a:pPr>
              <a:buFontTx/>
              <a:buChar char="-"/>
            </a:pPr>
            <a:r>
              <a:rPr lang="en-US" altLang="en-US" sz="2400" dirty="0" err="1" smtClean="0">
                <a:solidFill>
                  <a:schemeClr val="tx1"/>
                </a:solidFill>
              </a:rPr>
              <a:t>Chúng</a:t>
            </a:r>
            <a:r>
              <a:rPr lang="en-US" altLang="en-US" sz="2400" dirty="0" smtClean="0">
                <a:solidFill>
                  <a:schemeClr val="tx1"/>
                </a:solidFill>
              </a:rPr>
              <a:t> </a:t>
            </a:r>
            <a:r>
              <a:rPr lang="en-US" altLang="en-US" sz="2400" dirty="0" err="1" smtClean="0">
                <a:solidFill>
                  <a:schemeClr val="tx1"/>
                </a:solidFill>
              </a:rPr>
              <a:t>tôi</a:t>
            </a:r>
            <a:r>
              <a:rPr lang="en-US" altLang="en-US" sz="2400" dirty="0" smtClean="0">
                <a:solidFill>
                  <a:schemeClr val="tx1"/>
                </a:solidFill>
              </a:rPr>
              <a:t> </a:t>
            </a:r>
            <a:r>
              <a:rPr lang="en-US" altLang="en-US" sz="2400" dirty="0" err="1" smtClean="0">
                <a:solidFill>
                  <a:schemeClr val="tx1"/>
                </a:solidFill>
              </a:rPr>
              <a:t>thu</a:t>
            </a:r>
            <a:r>
              <a:rPr lang="en-US" altLang="en-US" sz="2400" dirty="0" smtClean="0">
                <a:solidFill>
                  <a:schemeClr val="tx1"/>
                </a:solidFill>
              </a:rPr>
              <a:t> </a:t>
            </a:r>
            <a:r>
              <a:rPr lang="en-US" altLang="en-US" sz="2400" dirty="0" err="1" smtClean="0">
                <a:solidFill>
                  <a:schemeClr val="tx1"/>
                </a:solidFill>
              </a:rPr>
              <a:t>thập</a:t>
            </a:r>
            <a:r>
              <a:rPr lang="en-US" altLang="en-US" sz="2400" dirty="0" smtClean="0">
                <a:solidFill>
                  <a:schemeClr val="tx1"/>
                </a:solidFill>
              </a:rPr>
              <a:t> </a:t>
            </a:r>
            <a:r>
              <a:rPr lang="en-US" altLang="en-US" sz="2400" dirty="0" err="1" smtClean="0">
                <a:solidFill>
                  <a:schemeClr val="tx1"/>
                </a:solidFill>
              </a:rPr>
              <a:t>số</a:t>
            </a:r>
            <a:r>
              <a:rPr lang="en-US" altLang="en-US" sz="2400" dirty="0" smtClean="0">
                <a:solidFill>
                  <a:schemeClr val="tx1"/>
                </a:solidFill>
              </a:rPr>
              <a:t> </a:t>
            </a:r>
            <a:r>
              <a:rPr lang="en-US" altLang="en-US" sz="2400" dirty="0" err="1" smtClean="0">
                <a:solidFill>
                  <a:schemeClr val="tx1"/>
                </a:solidFill>
              </a:rPr>
              <a:t>liệu</a:t>
            </a:r>
            <a:r>
              <a:rPr lang="en-US" altLang="en-US" sz="2400" dirty="0" smtClean="0">
                <a:solidFill>
                  <a:schemeClr val="tx1"/>
                </a:solidFill>
              </a:rPr>
              <a:t> </a:t>
            </a:r>
            <a:r>
              <a:rPr lang="en-US" altLang="en-US" sz="2400" dirty="0" err="1" smtClean="0">
                <a:solidFill>
                  <a:schemeClr val="tx1"/>
                </a:solidFill>
              </a:rPr>
              <a:t>bn</a:t>
            </a:r>
            <a:r>
              <a:rPr lang="en-US" altLang="en-US" sz="2400" dirty="0">
                <a:solidFill>
                  <a:schemeClr val="tx1"/>
                </a:solidFill>
              </a:rPr>
              <a:t> </a:t>
            </a:r>
            <a:r>
              <a:rPr lang="en-US" altLang="en-US" sz="2400" dirty="0" err="1" smtClean="0">
                <a:solidFill>
                  <a:schemeClr val="tx1"/>
                </a:solidFill>
              </a:rPr>
              <a:t>được</a:t>
            </a:r>
            <a:r>
              <a:rPr lang="en-US" altLang="en-US" sz="2400" dirty="0" smtClean="0">
                <a:solidFill>
                  <a:schemeClr val="tx1"/>
                </a:solidFill>
              </a:rPr>
              <a:t> can </a:t>
            </a:r>
            <a:r>
              <a:rPr lang="en-US" altLang="en-US" sz="2400" dirty="0" err="1" smtClean="0">
                <a:solidFill>
                  <a:schemeClr val="tx1"/>
                </a:solidFill>
              </a:rPr>
              <a:t>thiệp</a:t>
            </a:r>
            <a:r>
              <a:rPr lang="en-US" altLang="en-US" sz="2400" dirty="0" smtClean="0">
                <a:solidFill>
                  <a:schemeClr val="tx1"/>
                </a:solidFill>
              </a:rPr>
              <a:t> LM </a:t>
            </a:r>
            <a:r>
              <a:rPr lang="en-US" altLang="en-US" sz="2400" dirty="0" err="1" smtClean="0">
                <a:solidFill>
                  <a:schemeClr val="tx1"/>
                </a:solidFill>
              </a:rPr>
              <a:t>từ</a:t>
            </a:r>
            <a:r>
              <a:rPr lang="en-US" altLang="en-US" sz="2400" dirty="0" smtClean="0">
                <a:solidFill>
                  <a:schemeClr val="tx1"/>
                </a:solidFill>
              </a:rPr>
              <a:t> 7/2015 </a:t>
            </a:r>
            <a:r>
              <a:rPr lang="en-US" altLang="en-US" sz="2400" dirty="0" err="1" smtClean="0">
                <a:solidFill>
                  <a:schemeClr val="tx1"/>
                </a:solidFill>
              </a:rPr>
              <a:t>đến</a:t>
            </a:r>
            <a:r>
              <a:rPr lang="en-US" altLang="en-US" sz="2400" dirty="0" smtClean="0">
                <a:solidFill>
                  <a:schemeClr val="tx1"/>
                </a:solidFill>
              </a:rPr>
              <a:t> 7/2023</a:t>
            </a:r>
            <a:endParaRPr lang="en-US" altLang="en-US" sz="2400" dirty="0">
              <a:solidFill>
                <a:schemeClr val="tx1"/>
              </a:solidFill>
            </a:endParaRPr>
          </a:p>
          <a:p>
            <a:pPr>
              <a:buFontTx/>
              <a:buChar char="-"/>
            </a:pPr>
            <a:r>
              <a:rPr lang="en-US" altLang="en-US" sz="2400" dirty="0" err="1">
                <a:solidFill>
                  <a:schemeClr val="tx1"/>
                </a:solidFill>
              </a:rPr>
              <a:t>Địa</a:t>
            </a:r>
            <a:r>
              <a:rPr lang="en-US" altLang="en-US" sz="2400" dirty="0">
                <a:solidFill>
                  <a:schemeClr val="tx1"/>
                </a:solidFill>
              </a:rPr>
              <a:t> </a:t>
            </a:r>
            <a:r>
              <a:rPr lang="en-US" altLang="en-US" sz="2400" dirty="0" err="1">
                <a:solidFill>
                  <a:schemeClr val="tx1"/>
                </a:solidFill>
              </a:rPr>
              <a:t>điểm</a:t>
            </a:r>
            <a:r>
              <a:rPr lang="en-US" altLang="en-US" sz="2400" dirty="0">
                <a:solidFill>
                  <a:schemeClr val="tx1"/>
                </a:solidFill>
              </a:rPr>
              <a:t>: Khoa TMCT – </a:t>
            </a:r>
            <a:r>
              <a:rPr lang="en-US" altLang="en-US" sz="2400" dirty="0" err="1">
                <a:solidFill>
                  <a:schemeClr val="tx1"/>
                </a:solidFill>
              </a:rPr>
              <a:t>Bệnh</a:t>
            </a:r>
            <a:r>
              <a:rPr lang="en-US" altLang="en-US" sz="2400" dirty="0">
                <a:solidFill>
                  <a:schemeClr val="tx1"/>
                </a:solidFill>
              </a:rPr>
              <a:t> </a:t>
            </a:r>
            <a:r>
              <a:rPr lang="en-US" altLang="en-US" sz="2400" dirty="0" err="1">
                <a:solidFill>
                  <a:schemeClr val="tx1"/>
                </a:solidFill>
              </a:rPr>
              <a:t>viện</a:t>
            </a:r>
            <a:r>
              <a:rPr lang="en-US" altLang="en-US" sz="2400" dirty="0">
                <a:solidFill>
                  <a:schemeClr val="tx1"/>
                </a:solidFill>
              </a:rPr>
              <a:t> </a:t>
            </a:r>
            <a:r>
              <a:rPr lang="en-US" altLang="en-US" sz="2400" dirty="0" err="1">
                <a:solidFill>
                  <a:schemeClr val="tx1"/>
                </a:solidFill>
              </a:rPr>
              <a:t>Nguyễn</a:t>
            </a:r>
            <a:r>
              <a:rPr lang="en-US" altLang="en-US" sz="2400" dirty="0">
                <a:solidFill>
                  <a:schemeClr val="tx1"/>
                </a:solidFill>
              </a:rPr>
              <a:t> Tri </a:t>
            </a:r>
            <a:r>
              <a:rPr lang="en-US" altLang="en-US" sz="2400" dirty="0" err="1">
                <a:solidFill>
                  <a:schemeClr val="tx1"/>
                </a:solidFill>
              </a:rPr>
              <a:t>Phương</a:t>
            </a:r>
            <a:endParaRPr lang="en-US" altLang="en-US" sz="2400" dirty="0">
              <a:solidFill>
                <a:schemeClr val="tx1"/>
              </a:solidFill>
            </a:endParaRPr>
          </a:p>
          <a:p>
            <a:pPr marL="0" indent="0">
              <a:buNone/>
            </a:pPr>
            <a:endParaRPr lang="en-US" sz="24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2032000"/>
            <a:ext cx="10515600" cy="4144963"/>
          </a:xfrm>
        </p:spPr>
        <p:txBody>
          <a:bodyPr>
            <a:normAutofit fontScale="92500"/>
          </a:bodyPr>
          <a:lstStyle/>
          <a:p>
            <a:pPr marL="0" indent="0">
              <a:buNone/>
            </a:pPr>
            <a:r>
              <a:rPr lang="vi-VN" b="1" dirty="0">
                <a:solidFill>
                  <a:schemeClr val="tx1"/>
                </a:solidFill>
                <a:latin typeface="Times New Roman" panose="02020603050405020304" pitchFamily="18" charset="0"/>
                <a:cs typeface="Times New Roman" panose="02020603050405020304" pitchFamily="18" charset="0"/>
              </a:rPr>
              <a:t>3.3. ĐỐI TƯỢNG NGHIÊN CỨU:</a:t>
            </a:r>
            <a:endParaRPr lang="en-US" b="1"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err="1">
                <a:solidFill>
                  <a:schemeClr val="tx1"/>
                </a:solidFill>
              </a:rPr>
              <a:t>Bệnh</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đặt</a:t>
            </a:r>
            <a:r>
              <a:rPr lang="en-US" dirty="0">
                <a:solidFill>
                  <a:schemeClr val="tx1"/>
                </a:solidFill>
              </a:rPr>
              <a:t> stent </a:t>
            </a:r>
            <a:r>
              <a:rPr lang="en-US" dirty="0" err="1">
                <a:solidFill>
                  <a:schemeClr val="tx1"/>
                </a:solidFill>
              </a:rPr>
              <a:t>thân</a:t>
            </a:r>
            <a:r>
              <a:rPr lang="en-US" dirty="0">
                <a:solidFill>
                  <a:schemeClr val="tx1"/>
                </a:solidFill>
              </a:rPr>
              <a:t> </a:t>
            </a:r>
            <a:r>
              <a:rPr lang="en-US" dirty="0" err="1">
                <a:solidFill>
                  <a:schemeClr val="tx1"/>
                </a:solidFill>
              </a:rPr>
              <a:t>chung</a:t>
            </a:r>
            <a:r>
              <a:rPr lang="en-US" dirty="0">
                <a:solidFill>
                  <a:schemeClr val="tx1"/>
                </a:solidFill>
              </a:rPr>
              <a:t> ĐMV </a:t>
            </a:r>
            <a:r>
              <a:rPr lang="en-US" dirty="0" err="1">
                <a:solidFill>
                  <a:schemeClr val="tx1"/>
                </a:solidFill>
              </a:rPr>
              <a:t>trái</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kèm</a:t>
            </a:r>
            <a:r>
              <a:rPr lang="en-US" dirty="0">
                <a:solidFill>
                  <a:schemeClr val="tx1"/>
                </a:solidFill>
              </a:rPr>
              <a:t> </a:t>
            </a:r>
            <a:r>
              <a:rPr lang="en-US" dirty="0" err="1">
                <a:solidFill>
                  <a:schemeClr val="tx1"/>
                </a:solidFill>
              </a:rPr>
              <a:t>đặt</a:t>
            </a:r>
            <a:r>
              <a:rPr lang="en-US" dirty="0">
                <a:solidFill>
                  <a:schemeClr val="tx1"/>
                </a:solidFill>
              </a:rPr>
              <a:t> stent </a:t>
            </a:r>
            <a:r>
              <a:rPr lang="en-US" dirty="0" err="1">
                <a:solidFill>
                  <a:schemeClr val="tx1"/>
                </a:solidFill>
              </a:rPr>
              <a:t>các</a:t>
            </a:r>
            <a:r>
              <a:rPr lang="en-US" dirty="0">
                <a:solidFill>
                  <a:schemeClr val="tx1"/>
                </a:solidFill>
              </a:rPr>
              <a:t> </a:t>
            </a:r>
            <a:r>
              <a:rPr lang="en-US" dirty="0" err="1">
                <a:solidFill>
                  <a:schemeClr val="tx1"/>
                </a:solidFill>
              </a:rPr>
              <a:t>nhánh</a:t>
            </a:r>
            <a:r>
              <a:rPr lang="en-US" dirty="0">
                <a:solidFill>
                  <a:schemeClr val="tx1"/>
                </a:solidFill>
              </a:rPr>
              <a:t> ĐMV </a:t>
            </a:r>
            <a:r>
              <a:rPr lang="en-US" dirty="0" err="1">
                <a:solidFill>
                  <a:schemeClr val="tx1"/>
                </a:solidFill>
              </a:rPr>
              <a:t>khác</a:t>
            </a:r>
            <a:r>
              <a:rPr lang="en-US" dirty="0">
                <a:solidFill>
                  <a:schemeClr val="tx1"/>
                </a:solidFill>
              </a:rPr>
              <a:t> </a:t>
            </a:r>
            <a:r>
              <a:rPr lang="en-US" dirty="0" err="1">
                <a:solidFill>
                  <a:schemeClr val="tx1"/>
                </a:solidFill>
              </a:rPr>
              <a:t>hoặc</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tại</a:t>
            </a:r>
            <a:r>
              <a:rPr lang="en-US" dirty="0">
                <a:solidFill>
                  <a:schemeClr val="tx1"/>
                </a:solidFill>
              </a:rPr>
              <a:t> khoa TMCT </a:t>
            </a:r>
            <a:r>
              <a:rPr lang="en-US" dirty="0" err="1">
                <a:solidFill>
                  <a:schemeClr val="tx1"/>
                </a:solidFill>
              </a:rPr>
              <a:t>bệnh</a:t>
            </a:r>
            <a:r>
              <a:rPr lang="en-US" dirty="0">
                <a:solidFill>
                  <a:schemeClr val="tx1"/>
                </a:solidFill>
              </a:rPr>
              <a:t> </a:t>
            </a:r>
            <a:r>
              <a:rPr lang="en-US" dirty="0" err="1">
                <a:solidFill>
                  <a:schemeClr val="tx1"/>
                </a:solidFill>
              </a:rPr>
              <a:t>viện</a:t>
            </a:r>
            <a:r>
              <a:rPr lang="en-US" dirty="0">
                <a:solidFill>
                  <a:schemeClr val="tx1"/>
                </a:solidFill>
              </a:rPr>
              <a:t> </a:t>
            </a:r>
            <a:r>
              <a:rPr lang="en-US" dirty="0" err="1">
                <a:solidFill>
                  <a:schemeClr val="tx1"/>
                </a:solidFill>
              </a:rPr>
              <a:t>Nguyễn</a:t>
            </a:r>
            <a:r>
              <a:rPr lang="en-US" dirty="0">
                <a:solidFill>
                  <a:schemeClr val="tx1"/>
                </a:solidFill>
              </a:rPr>
              <a:t> Tri </a:t>
            </a:r>
            <a:r>
              <a:rPr lang="en-US" dirty="0" err="1">
                <a:solidFill>
                  <a:schemeClr val="tx1"/>
                </a:solidFill>
              </a:rPr>
              <a:t>Phương</a:t>
            </a:r>
            <a:endParaRPr lang="en-US" altLang="en-US" dirty="0">
              <a:solidFill>
                <a:schemeClr val="tx1"/>
              </a:solidFill>
            </a:endParaRPr>
          </a:p>
          <a:p>
            <a:pPr marL="0" indent="0">
              <a:buNone/>
            </a:pPr>
            <a:endParaRPr lang="en-US" b="1" dirty="0">
              <a:latin typeface="Times New Roman" panose="02020603050405020304" pitchFamily="18" charset="0"/>
              <a:cs typeface="Times New Roman" panose="02020603050405020304" pitchFamily="18" charset="0"/>
            </a:endParaRPr>
          </a:p>
          <a:p>
            <a:pPr marL="0" marR="64008" lvl="0" indent="0">
              <a:lnSpc>
                <a:spcPct val="100000"/>
              </a:lnSpc>
              <a:spcBef>
                <a:spcPts val="400"/>
              </a:spcBef>
              <a:buClr>
                <a:srgbClr val="2DA2BF"/>
              </a:buClr>
              <a:buSzPct val="68000"/>
              <a:buNone/>
            </a:pPr>
            <a:r>
              <a:rPr lang="en-US" b="1" dirty="0">
                <a:solidFill>
                  <a:prstClr val="black"/>
                </a:solidFill>
                <a:latin typeface="Times New Roman" panose="02020603050405020304" pitchFamily="18" charset="0"/>
                <a:cs typeface="Times New Roman" panose="02020603050405020304" pitchFamily="18" charset="0"/>
              </a:rPr>
              <a:t>3.4. </a:t>
            </a:r>
            <a:r>
              <a:rPr lang="vi-VN" b="1" dirty="0">
                <a:solidFill>
                  <a:prstClr val="black"/>
                </a:solidFill>
                <a:latin typeface="Times New Roman" panose="02020603050405020304" pitchFamily="18" charset="0"/>
                <a:cs typeface="Times New Roman" panose="02020603050405020304" pitchFamily="18" charset="0"/>
              </a:rPr>
              <a:t>KỸ THUẬT CHỌN MẪU</a:t>
            </a:r>
            <a:r>
              <a:rPr lang="en-US" b="1" dirty="0">
                <a:solidFill>
                  <a:prstClr val="black"/>
                </a:solidFill>
                <a:latin typeface="Times New Roman" panose="02020603050405020304" pitchFamily="18" charset="0"/>
                <a:cs typeface="Times New Roman" panose="02020603050405020304" pitchFamily="18" charset="0"/>
              </a:rPr>
              <a:t>:</a:t>
            </a:r>
          </a:p>
          <a:p>
            <a:pPr marL="0" marR="64008" lvl="0" indent="0">
              <a:lnSpc>
                <a:spcPct val="100000"/>
              </a:lnSpc>
              <a:spcBef>
                <a:spcPts val="400"/>
              </a:spcBef>
              <a:buClr>
                <a:srgbClr val="2DA2BF"/>
              </a:buClr>
              <a:buSzPct val="68000"/>
              <a:buNone/>
            </a:pPr>
            <a:r>
              <a:rPr lang="vi-VN" dirty="0">
                <a:solidFill>
                  <a:prstClr val="black"/>
                </a:solidFill>
                <a:cs typeface="Times New Roman" panose="02020603050405020304" pitchFamily="18" charset="0"/>
              </a:rPr>
              <a:t>Nghiên cứu lấy mẫu thuận tiện. Tất </a:t>
            </a:r>
            <a:r>
              <a:rPr lang="vi-VN" dirty="0" smtClean="0">
                <a:solidFill>
                  <a:prstClr val="black"/>
                </a:solidFill>
                <a:cs typeface="Times New Roman" panose="02020603050405020304" pitchFamily="18" charset="0"/>
              </a:rPr>
              <a:t>cả</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bn</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được</a:t>
            </a:r>
            <a:r>
              <a:rPr lang="en-US" dirty="0" smtClean="0">
                <a:solidFill>
                  <a:prstClr val="black"/>
                </a:solidFill>
                <a:cs typeface="Times New Roman" panose="02020603050405020304" pitchFamily="18" charset="0"/>
              </a:rPr>
              <a:t> can </a:t>
            </a:r>
            <a:r>
              <a:rPr lang="en-US" dirty="0" err="1" smtClean="0">
                <a:solidFill>
                  <a:prstClr val="black"/>
                </a:solidFill>
                <a:cs typeface="Times New Roman" panose="02020603050405020304" pitchFamily="18" charset="0"/>
              </a:rPr>
              <a:t>thiệp</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đặt</a:t>
            </a:r>
            <a:r>
              <a:rPr lang="en-US" dirty="0" smtClean="0">
                <a:solidFill>
                  <a:prstClr val="black"/>
                </a:solidFill>
                <a:cs typeface="Times New Roman" panose="02020603050405020304" pitchFamily="18" charset="0"/>
              </a:rPr>
              <a:t> stent LM </a:t>
            </a:r>
            <a:r>
              <a:rPr lang="en-US" dirty="0" err="1" smtClean="0">
                <a:solidFill>
                  <a:prstClr val="black"/>
                </a:solidFill>
                <a:cs typeface="Times New Roman" panose="02020603050405020304" pitchFamily="18" charset="0"/>
              </a:rPr>
              <a:t>từ</a:t>
            </a:r>
            <a:r>
              <a:rPr lang="en-US" dirty="0" smtClean="0">
                <a:solidFill>
                  <a:prstClr val="black"/>
                </a:solidFill>
                <a:cs typeface="Times New Roman" panose="02020603050405020304" pitchFamily="18" charset="0"/>
              </a:rPr>
              <a:t> 7/2015 </a:t>
            </a:r>
            <a:r>
              <a:rPr lang="en-US" dirty="0" err="1" smtClean="0">
                <a:solidFill>
                  <a:prstClr val="black"/>
                </a:solidFill>
                <a:cs typeface="Times New Roman" panose="02020603050405020304" pitchFamily="18" charset="0"/>
              </a:rPr>
              <a:t>đến</a:t>
            </a:r>
            <a:r>
              <a:rPr lang="en-US" dirty="0" smtClean="0">
                <a:solidFill>
                  <a:prstClr val="black"/>
                </a:solidFill>
                <a:cs typeface="Times New Roman" panose="02020603050405020304" pitchFamily="18" charset="0"/>
              </a:rPr>
              <a:t> 7/2023 </a:t>
            </a:r>
            <a:r>
              <a:rPr lang="en-US" dirty="0" err="1" smtClean="0">
                <a:solidFill>
                  <a:prstClr val="black"/>
                </a:solidFill>
                <a:cs typeface="Times New Roman" panose="02020603050405020304" pitchFamily="18" charset="0"/>
              </a:rPr>
              <a:t>thỏa</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tiêu</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chuẩn</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chọn</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vào</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nghiên</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cứu</a:t>
            </a:r>
            <a:r>
              <a:rPr lang="en-US" dirty="0" smtClean="0">
                <a:solidFill>
                  <a:prstClr val="black"/>
                </a:solidFill>
                <a:cs typeface="Times New Roman" panose="02020603050405020304" pitchFamily="18" charset="0"/>
              </a:rPr>
              <a:t>.</a:t>
            </a:r>
            <a:endParaRPr lang="vi-VN" dirty="0">
              <a:solidFill>
                <a:prstClr val="black"/>
              </a:solidFill>
              <a:cs typeface="Times New Roman" panose="02020603050405020304" pitchFamily="18" charset="0"/>
            </a:endParaRPr>
          </a:p>
          <a:p>
            <a:pPr marL="0" marR="64008" lvl="0" indent="0">
              <a:lnSpc>
                <a:spcPct val="100000"/>
              </a:lnSpc>
              <a:spcBef>
                <a:spcPts val="400"/>
              </a:spcBef>
              <a:buClr>
                <a:srgbClr val="2DA2BF"/>
              </a:buClr>
              <a:buSzPct val="68000"/>
              <a:buNone/>
            </a:pPr>
            <a:r>
              <a:rPr lang="en-US" dirty="0">
                <a:solidFill>
                  <a:prstClr val="black"/>
                </a:solidFill>
                <a:latin typeface="Times New Roman" panose="02020603050405020304" pitchFamily="18" charset="0"/>
                <a:cs typeface="Times New Roman" panose="02020603050405020304" pitchFamily="18" charset="0"/>
              </a:rPr>
              <a:t/>
            </a:r>
            <a:br>
              <a:rPr lang="en-US" dirty="0">
                <a:solidFill>
                  <a:prstClr val="black"/>
                </a:solidFill>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476500" y="365125"/>
            <a:ext cx="8877300" cy="1325563"/>
          </a:xfrm>
        </p:spPr>
        <p:txBody>
          <a:bodyPr>
            <a:noAutofit/>
          </a:bodyPr>
          <a:lstStyle/>
          <a:p>
            <a:pPr algn="ctr"/>
            <a:r>
              <a:rPr lang="en-US" sz="4800" b="1" dirty="0">
                <a:latin typeface="Times New Roman" panose="02020603050405020304" pitchFamily="18" charset="0"/>
                <a:cs typeface="Times New Roman" panose="02020603050405020304" pitchFamily="18" charset="0"/>
              </a:rPr>
              <a:t>ĐỐI TƯỢNG VÀ PHƯƠNG PHÁP NGHIÊN CỨU</a:t>
            </a:r>
          </a:p>
        </p:txBody>
      </p:sp>
      <p:sp>
        <p:nvSpPr>
          <p:cNvPr id="6" name="Regular Pentagon 5"/>
          <p:cNvSpPr/>
          <p:nvPr/>
        </p:nvSpPr>
        <p:spPr>
          <a:xfrm>
            <a:off x="2286000" y="304800"/>
            <a:ext cx="685800" cy="762000"/>
          </a:xfrm>
          <a:prstGeom prst="pentagon">
            <a:avLst/>
          </a:prstGeom>
          <a:ln w="38100">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690688"/>
            <a:ext cx="10515600" cy="4557712"/>
          </a:xfrm>
        </p:spPr>
        <p:txBody>
          <a:bodyPr>
            <a:noAutofit/>
          </a:bodyPr>
          <a:lstStyle/>
          <a:p>
            <a:pPr marL="0" marR="64008" lvl="0" indent="0">
              <a:lnSpc>
                <a:spcPct val="100000"/>
              </a:lnSpc>
              <a:spcBef>
                <a:spcPts val="400"/>
              </a:spcBef>
              <a:buClr>
                <a:srgbClr val="2DA2BF"/>
              </a:buClr>
              <a:buSzPct val="68000"/>
              <a:buNone/>
            </a:pPr>
            <a:r>
              <a:rPr lang="en-US" sz="2600" b="1" dirty="0">
                <a:solidFill>
                  <a:prstClr val="black"/>
                </a:solidFill>
                <a:latin typeface="Times New Roman" panose="02020603050405020304" pitchFamily="18" charset="0"/>
                <a:cs typeface="Times New Roman" panose="02020603050405020304" pitchFamily="18" charset="0"/>
              </a:rPr>
              <a:t>3.5. </a:t>
            </a:r>
            <a:r>
              <a:rPr lang="vi-VN" sz="2600" b="1" dirty="0">
                <a:solidFill>
                  <a:prstClr val="black"/>
                </a:solidFill>
                <a:latin typeface="Times New Roman" panose="02020603050405020304" pitchFamily="18" charset="0"/>
                <a:cs typeface="Times New Roman" panose="02020603050405020304" pitchFamily="18" charset="0"/>
              </a:rPr>
              <a:t>TIÊU CHÍ CHỌN</a:t>
            </a:r>
            <a:r>
              <a:rPr lang="en-US" sz="2600" b="1" dirty="0">
                <a:solidFill>
                  <a:prstClr val="black"/>
                </a:solidFill>
                <a:latin typeface="Times New Roman" panose="02020603050405020304" pitchFamily="18" charset="0"/>
                <a:cs typeface="Times New Roman" panose="02020603050405020304" pitchFamily="18" charset="0"/>
              </a:rPr>
              <a:t> VÀO:</a:t>
            </a:r>
          </a:p>
          <a:p>
            <a:pPr marL="0" marR="64008" indent="0">
              <a:lnSpc>
                <a:spcPct val="100000"/>
              </a:lnSpc>
              <a:spcBef>
                <a:spcPts val="400"/>
              </a:spcBef>
              <a:buClr>
                <a:srgbClr val="2DA2BF"/>
              </a:buClr>
              <a:buSzPct val="68000"/>
              <a:buNone/>
            </a:pPr>
            <a:r>
              <a:rPr lang="en-US" sz="2600" dirty="0" err="1">
                <a:solidFill>
                  <a:schemeClr val="tx1"/>
                </a:solidFill>
              </a:rPr>
              <a:t>Hẹp</a:t>
            </a:r>
            <a:r>
              <a:rPr lang="en-US" sz="2600" dirty="0">
                <a:solidFill>
                  <a:schemeClr val="tx1"/>
                </a:solidFill>
              </a:rPr>
              <a:t> </a:t>
            </a:r>
            <a:r>
              <a:rPr lang="en-US" sz="2600" dirty="0" err="1">
                <a:solidFill>
                  <a:schemeClr val="tx1"/>
                </a:solidFill>
              </a:rPr>
              <a:t>từ</a:t>
            </a:r>
            <a:r>
              <a:rPr lang="en-US" sz="2600" dirty="0">
                <a:solidFill>
                  <a:schemeClr val="tx1"/>
                </a:solidFill>
              </a:rPr>
              <a:t> 50% </a:t>
            </a:r>
            <a:r>
              <a:rPr lang="en-US" sz="2600" dirty="0" err="1">
                <a:solidFill>
                  <a:schemeClr val="tx1"/>
                </a:solidFill>
              </a:rPr>
              <a:t>thân</a:t>
            </a:r>
            <a:r>
              <a:rPr lang="en-US" sz="2600" dirty="0">
                <a:solidFill>
                  <a:schemeClr val="tx1"/>
                </a:solidFill>
              </a:rPr>
              <a:t> </a:t>
            </a:r>
            <a:r>
              <a:rPr lang="en-US" sz="2600" dirty="0" err="1">
                <a:solidFill>
                  <a:schemeClr val="tx1"/>
                </a:solidFill>
              </a:rPr>
              <a:t>chung</a:t>
            </a:r>
            <a:r>
              <a:rPr lang="en-US" sz="2600" dirty="0">
                <a:solidFill>
                  <a:schemeClr val="tx1"/>
                </a:solidFill>
              </a:rPr>
              <a:t> ĐMV </a:t>
            </a:r>
            <a:r>
              <a:rPr lang="en-US" sz="2600" dirty="0" err="1">
                <a:solidFill>
                  <a:schemeClr val="tx1"/>
                </a:solidFill>
              </a:rPr>
              <a:t>trái</a:t>
            </a:r>
            <a:r>
              <a:rPr lang="en-US" sz="2600" dirty="0">
                <a:solidFill>
                  <a:schemeClr val="tx1"/>
                </a:solidFill>
              </a:rPr>
              <a:t> </a:t>
            </a:r>
            <a:r>
              <a:rPr lang="en-US" sz="2600" dirty="0" err="1">
                <a:solidFill>
                  <a:schemeClr val="tx1"/>
                </a:solidFill>
              </a:rPr>
              <a:t>trở</a:t>
            </a:r>
            <a:r>
              <a:rPr lang="en-US" sz="2600" dirty="0">
                <a:solidFill>
                  <a:schemeClr val="tx1"/>
                </a:solidFill>
              </a:rPr>
              <a:t> </a:t>
            </a:r>
            <a:r>
              <a:rPr lang="en-US" sz="2600" dirty="0" err="1">
                <a:solidFill>
                  <a:schemeClr val="tx1"/>
                </a:solidFill>
              </a:rPr>
              <a:t>lên</a:t>
            </a:r>
            <a:r>
              <a:rPr lang="en-US" sz="2600" dirty="0">
                <a:solidFill>
                  <a:schemeClr val="tx1"/>
                </a:solidFill>
              </a:rPr>
              <a:t> </a:t>
            </a:r>
            <a:r>
              <a:rPr lang="en-US" sz="2600" dirty="0" err="1">
                <a:solidFill>
                  <a:schemeClr val="tx1"/>
                </a:solidFill>
              </a:rPr>
              <a:t>trên</a:t>
            </a:r>
            <a:r>
              <a:rPr lang="en-US" sz="2600" dirty="0">
                <a:solidFill>
                  <a:schemeClr val="tx1"/>
                </a:solidFill>
              </a:rPr>
              <a:t> </a:t>
            </a:r>
            <a:r>
              <a:rPr lang="en-US" sz="2600" dirty="0" err="1">
                <a:solidFill>
                  <a:schemeClr val="tx1"/>
                </a:solidFill>
              </a:rPr>
              <a:t>chụp</a:t>
            </a:r>
            <a:r>
              <a:rPr lang="en-US" sz="2600" dirty="0">
                <a:solidFill>
                  <a:schemeClr val="tx1"/>
                </a:solidFill>
              </a:rPr>
              <a:t> </a:t>
            </a:r>
            <a:r>
              <a:rPr lang="en-US" sz="2600" dirty="0" err="1">
                <a:solidFill>
                  <a:schemeClr val="tx1"/>
                </a:solidFill>
              </a:rPr>
              <a:t>mạch</a:t>
            </a:r>
            <a:r>
              <a:rPr lang="en-US" sz="2600" dirty="0">
                <a:solidFill>
                  <a:schemeClr val="tx1"/>
                </a:solidFill>
              </a:rPr>
              <a:t> </a:t>
            </a:r>
            <a:r>
              <a:rPr lang="en-US" sz="2600" dirty="0" err="1">
                <a:solidFill>
                  <a:schemeClr val="tx1"/>
                </a:solidFill>
              </a:rPr>
              <a:t>vành</a:t>
            </a:r>
            <a:r>
              <a:rPr lang="en-US" sz="2600" dirty="0">
                <a:solidFill>
                  <a:schemeClr val="tx1"/>
                </a:solidFill>
              </a:rPr>
              <a:t>, </a:t>
            </a:r>
            <a:r>
              <a:rPr lang="en-US" sz="2600" dirty="0" err="1">
                <a:solidFill>
                  <a:schemeClr val="tx1"/>
                </a:solidFill>
              </a:rPr>
              <a:t>có</a:t>
            </a:r>
            <a:r>
              <a:rPr lang="en-US" sz="2600" dirty="0">
                <a:solidFill>
                  <a:schemeClr val="tx1"/>
                </a:solidFill>
              </a:rPr>
              <a:t> </a:t>
            </a:r>
            <a:r>
              <a:rPr lang="en-US" sz="2600" dirty="0" err="1">
                <a:solidFill>
                  <a:schemeClr val="tx1"/>
                </a:solidFill>
              </a:rPr>
              <a:t>thể</a:t>
            </a:r>
            <a:r>
              <a:rPr lang="en-US" sz="2600" dirty="0">
                <a:solidFill>
                  <a:schemeClr val="tx1"/>
                </a:solidFill>
              </a:rPr>
              <a:t> </a:t>
            </a:r>
            <a:r>
              <a:rPr lang="en-US" sz="2600" dirty="0" err="1">
                <a:solidFill>
                  <a:schemeClr val="tx1"/>
                </a:solidFill>
              </a:rPr>
              <a:t>kèm</a:t>
            </a:r>
            <a:r>
              <a:rPr lang="en-US" sz="2600" dirty="0">
                <a:solidFill>
                  <a:schemeClr val="tx1"/>
                </a:solidFill>
              </a:rPr>
              <a:t> </a:t>
            </a:r>
            <a:r>
              <a:rPr lang="en-US" sz="2600" dirty="0" err="1">
                <a:solidFill>
                  <a:schemeClr val="tx1"/>
                </a:solidFill>
              </a:rPr>
              <a:t>theo</a:t>
            </a:r>
            <a:r>
              <a:rPr lang="en-US" sz="2600" dirty="0">
                <a:solidFill>
                  <a:schemeClr val="tx1"/>
                </a:solidFill>
              </a:rPr>
              <a:t> </a:t>
            </a:r>
            <a:r>
              <a:rPr lang="en-US" sz="2600" dirty="0" err="1">
                <a:solidFill>
                  <a:schemeClr val="tx1"/>
                </a:solidFill>
              </a:rPr>
              <a:t>tổn</a:t>
            </a:r>
            <a:r>
              <a:rPr lang="en-US" sz="2600" dirty="0">
                <a:solidFill>
                  <a:schemeClr val="tx1"/>
                </a:solidFill>
              </a:rPr>
              <a:t> </a:t>
            </a:r>
            <a:r>
              <a:rPr lang="en-US" sz="2600" dirty="0" err="1">
                <a:solidFill>
                  <a:schemeClr val="tx1"/>
                </a:solidFill>
              </a:rPr>
              <a:t>thương</a:t>
            </a:r>
            <a:r>
              <a:rPr lang="en-US" sz="2600" dirty="0">
                <a:solidFill>
                  <a:schemeClr val="tx1"/>
                </a:solidFill>
              </a:rPr>
              <a:t> </a:t>
            </a:r>
            <a:r>
              <a:rPr lang="en-US" sz="2600" dirty="0" err="1">
                <a:solidFill>
                  <a:schemeClr val="tx1"/>
                </a:solidFill>
              </a:rPr>
              <a:t>các</a:t>
            </a:r>
            <a:r>
              <a:rPr lang="en-US" sz="2600" dirty="0">
                <a:solidFill>
                  <a:schemeClr val="tx1"/>
                </a:solidFill>
              </a:rPr>
              <a:t> </a:t>
            </a:r>
            <a:r>
              <a:rPr lang="en-US" sz="2600" dirty="0" err="1">
                <a:solidFill>
                  <a:schemeClr val="tx1"/>
                </a:solidFill>
              </a:rPr>
              <a:t>nhánh</a:t>
            </a:r>
            <a:r>
              <a:rPr lang="en-US" sz="2600" dirty="0">
                <a:solidFill>
                  <a:schemeClr val="tx1"/>
                </a:solidFill>
              </a:rPr>
              <a:t> ĐMV </a:t>
            </a:r>
            <a:r>
              <a:rPr lang="en-US" sz="2600" dirty="0" err="1">
                <a:solidFill>
                  <a:schemeClr val="tx1"/>
                </a:solidFill>
              </a:rPr>
              <a:t>khác</a:t>
            </a:r>
            <a:r>
              <a:rPr lang="en-US" sz="2600" dirty="0">
                <a:solidFill>
                  <a:schemeClr val="tx1"/>
                </a:solidFill>
              </a:rPr>
              <a:t> </a:t>
            </a:r>
            <a:r>
              <a:rPr lang="en-US" sz="2600" dirty="0" err="1">
                <a:solidFill>
                  <a:schemeClr val="tx1"/>
                </a:solidFill>
              </a:rPr>
              <a:t>hoặc</a:t>
            </a:r>
            <a:r>
              <a:rPr lang="en-US" sz="2600" dirty="0">
                <a:solidFill>
                  <a:schemeClr val="tx1"/>
                </a:solidFill>
              </a:rPr>
              <a:t> </a:t>
            </a:r>
            <a:r>
              <a:rPr lang="en-US" sz="2600" dirty="0" err="1">
                <a:solidFill>
                  <a:schemeClr val="tx1"/>
                </a:solidFill>
              </a:rPr>
              <a:t>không</a:t>
            </a:r>
            <a:endParaRPr lang="en-US" sz="2600" b="1" dirty="0">
              <a:solidFill>
                <a:prstClr val="black"/>
              </a:solidFill>
              <a:latin typeface="Times New Roman" panose="02020603050405020304" pitchFamily="18" charset="0"/>
              <a:cs typeface="Times New Roman" panose="02020603050405020304" pitchFamily="18" charset="0"/>
            </a:endParaRPr>
          </a:p>
          <a:p>
            <a:pPr marL="0" marR="64008" indent="0">
              <a:lnSpc>
                <a:spcPct val="100000"/>
              </a:lnSpc>
              <a:spcBef>
                <a:spcPts val="400"/>
              </a:spcBef>
              <a:buClr>
                <a:srgbClr val="2DA2BF"/>
              </a:buClr>
              <a:buSzPct val="68000"/>
              <a:buNone/>
            </a:pPr>
            <a:r>
              <a:rPr lang="en-US" sz="2600" b="1" dirty="0">
                <a:solidFill>
                  <a:prstClr val="black"/>
                </a:solidFill>
                <a:latin typeface="Times New Roman" panose="02020603050405020304" pitchFamily="18" charset="0"/>
                <a:cs typeface="Times New Roman" panose="02020603050405020304" pitchFamily="18" charset="0"/>
              </a:rPr>
              <a:t>3.6. </a:t>
            </a:r>
            <a:r>
              <a:rPr lang="vi-VN" sz="2600" b="1" dirty="0">
                <a:solidFill>
                  <a:prstClr val="black"/>
                </a:solidFill>
                <a:latin typeface="Times New Roman" panose="02020603050405020304" pitchFamily="18" charset="0"/>
                <a:cs typeface="Times New Roman" panose="02020603050405020304" pitchFamily="18" charset="0"/>
              </a:rPr>
              <a:t>TIÊU CHÍ CHỌN</a:t>
            </a:r>
            <a:r>
              <a:rPr lang="en-US" sz="2600" b="1" dirty="0">
                <a:solidFill>
                  <a:prstClr val="black"/>
                </a:solidFill>
                <a:latin typeface="Times New Roman" panose="02020603050405020304" pitchFamily="18" charset="0"/>
                <a:cs typeface="Times New Roman" panose="02020603050405020304" pitchFamily="18" charset="0"/>
              </a:rPr>
              <a:t> RA:</a:t>
            </a:r>
          </a:p>
          <a:p>
            <a:pPr>
              <a:defRPr/>
            </a:pPr>
            <a:r>
              <a:rPr lang="en-US" sz="2600" dirty="0" err="1">
                <a:solidFill>
                  <a:schemeClr val="tx1"/>
                </a:solidFill>
              </a:rPr>
              <a:t>Có</a:t>
            </a:r>
            <a:r>
              <a:rPr lang="en-US" sz="2600" dirty="0">
                <a:solidFill>
                  <a:schemeClr val="tx1"/>
                </a:solidFill>
              </a:rPr>
              <a:t> </a:t>
            </a:r>
            <a:r>
              <a:rPr lang="en-US" sz="2600" dirty="0" err="1">
                <a:solidFill>
                  <a:schemeClr val="tx1"/>
                </a:solidFill>
              </a:rPr>
              <a:t>tiền</a:t>
            </a:r>
            <a:r>
              <a:rPr lang="en-US" sz="2600" dirty="0">
                <a:solidFill>
                  <a:schemeClr val="tx1"/>
                </a:solidFill>
              </a:rPr>
              <a:t> </a:t>
            </a:r>
            <a:r>
              <a:rPr lang="en-US" sz="2600" dirty="0" err="1">
                <a:solidFill>
                  <a:schemeClr val="tx1"/>
                </a:solidFill>
              </a:rPr>
              <a:t>sử</a:t>
            </a:r>
            <a:r>
              <a:rPr lang="en-US" sz="2600" dirty="0">
                <a:solidFill>
                  <a:schemeClr val="tx1"/>
                </a:solidFill>
              </a:rPr>
              <a:t> </a:t>
            </a:r>
            <a:r>
              <a:rPr lang="en-US" sz="2600" dirty="0" err="1">
                <a:solidFill>
                  <a:schemeClr val="tx1"/>
                </a:solidFill>
              </a:rPr>
              <a:t>đã</a:t>
            </a:r>
            <a:r>
              <a:rPr lang="en-US" sz="2600" dirty="0">
                <a:solidFill>
                  <a:schemeClr val="tx1"/>
                </a:solidFill>
              </a:rPr>
              <a:t> can </a:t>
            </a:r>
            <a:r>
              <a:rPr lang="en-US" sz="2600" dirty="0" err="1">
                <a:solidFill>
                  <a:schemeClr val="tx1"/>
                </a:solidFill>
              </a:rPr>
              <a:t>thiệp</a:t>
            </a:r>
            <a:r>
              <a:rPr lang="en-US" sz="2600" dirty="0">
                <a:solidFill>
                  <a:schemeClr val="tx1"/>
                </a:solidFill>
              </a:rPr>
              <a:t> LM, </a:t>
            </a:r>
            <a:r>
              <a:rPr lang="en-US" sz="2600" dirty="0" err="1">
                <a:solidFill>
                  <a:schemeClr val="tx1"/>
                </a:solidFill>
              </a:rPr>
              <a:t>lỗ</a:t>
            </a:r>
            <a:r>
              <a:rPr lang="en-US" sz="2600" dirty="0">
                <a:solidFill>
                  <a:schemeClr val="tx1"/>
                </a:solidFill>
              </a:rPr>
              <a:t> LAD </a:t>
            </a:r>
            <a:r>
              <a:rPr lang="en-US" sz="2600" dirty="0" err="1">
                <a:solidFill>
                  <a:schemeClr val="tx1"/>
                </a:solidFill>
              </a:rPr>
              <a:t>hoặc</a:t>
            </a:r>
            <a:r>
              <a:rPr lang="en-US" sz="2600" dirty="0">
                <a:solidFill>
                  <a:schemeClr val="tx1"/>
                </a:solidFill>
              </a:rPr>
              <a:t> </a:t>
            </a:r>
            <a:r>
              <a:rPr lang="en-US" sz="2600" dirty="0" err="1">
                <a:solidFill>
                  <a:schemeClr val="tx1"/>
                </a:solidFill>
              </a:rPr>
              <a:t>lỗ</a:t>
            </a:r>
            <a:r>
              <a:rPr lang="en-US" sz="2600" dirty="0">
                <a:solidFill>
                  <a:schemeClr val="tx1"/>
                </a:solidFill>
              </a:rPr>
              <a:t> </a:t>
            </a:r>
            <a:r>
              <a:rPr lang="en-US" sz="2600" dirty="0" err="1">
                <a:solidFill>
                  <a:schemeClr val="tx1"/>
                </a:solidFill>
              </a:rPr>
              <a:t>LCx</a:t>
            </a:r>
            <a:endParaRPr lang="en-US" sz="2600" dirty="0">
              <a:solidFill>
                <a:schemeClr val="tx1"/>
              </a:solidFill>
            </a:endParaRPr>
          </a:p>
          <a:p>
            <a:pPr>
              <a:defRPr/>
            </a:pPr>
            <a:r>
              <a:rPr lang="en-US" sz="2600" dirty="0" err="1">
                <a:solidFill>
                  <a:schemeClr val="tx1"/>
                </a:solidFill>
              </a:rPr>
              <a:t>Có</a:t>
            </a:r>
            <a:r>
              <a:rPr lang="en-US" sz="2600" dirty="0">
                <a:solidFill>
                  <a:schemeClr val="tx1"/>
                </a:solidFill>
              </a:rPr>
              <a:t> </a:t>
            </a:r>
            <a:r>
              <a:rPr lang="en-US" sz="2600" dirty="0" err="1">
                <a:solidFill>
                  <a:schemeClr val="tx1"/>
                </a:solidFill>
              </a:rPr>
              <a:t>từ</a:t>
            </a:r>
            <a:r>
              <a:rPr lang="en-US" sz="2600" dirty="0">
                <a:solidFill>
                  <a:schemeClr val="tx1"/>
                </a:solidFill>
              </a:rPr>
              <a:t> 2 </a:t>
            </a:r>
            <a:r>
              <a:rPr lang="en-US" sz="2600" dirty="0" err="1">
                <a:solidFill>
                  <a:schemeClr val="tx1"/>
                </a:solidFill>
              </a:rPr>
              <a:t>tổn</a:t>
            </a:r>
            <a:r>
              <a:rPr lang="en-US" sz="2600" dirty="0">
                <a:solidFill>
                  <a:schemeClr val="tx1"/>
                </a:solidFill>
              </a:rPr>
              <a:t> </a:t>
            </a:r>
            <a:r>
              <a:rPr lang="en-US" sz="2600" dirty="0" err="1">
                <a:solidFill>
                  <a:schemeClr val="tx1"/>
                </a:solidFill>
              </a:rPr>
              <a:t>thương</a:t>
            </a:r>
            <a:r>
              <a:rPr lang="en-US" sz="2600" dirty="0">
                <a:solidFill>
                  <a:schemeClr val="tx1"/>
                </a:solidFill>
              </a:rPr>
              <a:t> CTO </a:t>
            </a:r>
            <a:r>
              <a:rPr lang="en-US" sz="2600" dirty="0" err="1">
                <a:solidFill>
                  <a:schemeClr val="tx1"/>
                </a:solidFill>
              </a:rPr>
              <a:t>trở</a:t>
            </a:r>
            <a:r>
              <a:rPr lang="en-US" sz="2600" dirty="0">
                <a:solidFill>
                  <a:schemeClr val="tx1"/>
                </a:solidFill>
              </a:rPr>
              <a:t> </a:t>
            </a:r>
            <a:r>
              <a:rPr lang="en-US" sz="2600" dirty="0" err="1">
                <a:solidFill>
                  <a:schemeClr val="tx1"/>
                </a:solidFill>
              </a:rPr>
              <a:t>lên</a:t>
            </a:r>
            <a:endParaRPr lang="en-US" sz="2600" dirty="0">
              <a:solidFill>
                <a:schemeClr val="tx1"/>
              </a:solidFill>
            </a:endParaRPr>
          </a:p>
          <a:p>
            <a:pPr>
              <a:defRPr/>
            </a:pPr>
            <a:r>
              <a:rPr lang="en-US" sz="2600" dirty="0" err="1">
                <a:solidFill>
                  <a:schemeClr val="tx1"/>
                </a:solidFill>
              </a:rPr>
              <a:t>Có</a:t>
            </a:r>
            <a:r>
              <a:rPr lang="en-US" sz="2600" dirty="0">
                <a:solidFill>
                  <a:schemeClr val="tx1"/>
                </a:solidFill>
              </a:rPr>
              <a:t> </a:t>
            </a:r>
            <a:r>
              <a:rPr lang="en-US" sz="2600" dirty="0" err="1">
                <a:solidFill>
                  <a:schemeClr val="tx1"/>
                </a:solidFill>
              </a:rPr>
              <a:t>bệnh</a:t>
            </a:r>
            <a:r>
              <a:rPr lang="en-US" sz="2600" dirty="0">
                <a:solidFill>
                  <a:schemeClr val="tx1"/>
                </a:solidFill>
              </a:rPr>
              <a:t> van </a:t>
            </a:r>
            <a:r>
              <a:rPr lang="en-US" sz="2600" dirty="0" err="1">
                <a:solidFill>
                  <a:schemeClr val="tx1"/>
                </a:solidFill>
              </a:rPr>
              <a:t>tim</a:t>
            </a:r>
            <a:r>
              <a:rPr lang="en-US" sz="2600" dirty="0">
                <a:solidFill>
                  <a:schemeClr val="tx1"/>
                </a:solidFill>
              </a:rPr>
              <a:t> </a:t>
            </a:r>
            <a:r>
              <a:rPr lang="en-US" sz="2600" dirty="0" err="1">
                <a:solidFill>
                  <a:schemeClr val="tx1"/>
                </a:solidFill>
              </a:rPr>
              <a:t>kèm</a:t>
            </a:r>
            <a:r>
              <a:rPr lang="en-US" sz="2600" dirty="0">
                <a:solidFill>
                  <a:schemeClr val="tx1"/>
                </a:solidFill>
              </a:rPr>
              <a:t> </a:t>
            </a:r>
            <a:r>
              <a:rPr lang="en-US" sz="2600" dirty="0" err="1">
                <a:solidFill>
                  <a:schemeClr val="tx1"/>
                </a:solidFill>
              </a:rPr>
              <a:t>theo</a:t>
            </a:r>
            <a:endParaRPr lang="en-US" sz="2600" dirty="0">
              <a:solidFill>
                <a:schemeClr val="tx1"/>
              </a:solidFill>
            </a:endParaRPr>
          </a:p>
          <a:p>
            <a:pPr>
              <a:defRPr/>
            </a:pPr>
            <a:r>
              <a:rPr lang="en-US" sz="2600" dirty="0" err="1">
                <a:solidFill>
                  <a:schemeClr val="tx1"/>
                </a:solidFill>
              </a:rPr>
              <a:t>Mới</a:t>
            </a:r>
            <a:r>
              <a:rPr lang="en-US" sz="2600" dirty="0">
                <a:solidFill>
                  <a:schemeClr val="tx1"/>
                </a:solidFill>
              </a:rPr>
              <a:t> tai </a:t>
            </a:r>
            <a:r>
              <a:rPr lang="en-US" sz="2600" dirty="0" err="1">
                <a:solidFill>
                  <a:schemeClr val="tx1"/>
                </a:solidFill>
              </a:rPr>
              <a:t>biến</a:t>
            </a:r>
            <a:r>
              <a:rPr lang="en-US" sz="2600" dirty="0">
                <a:solidFill>
                  <a:schemeClr val="tx1"/>
                </a:solidFill>
              </a:rPr>
              <a:t> </a:t>
            </a:r>
            <a:r>
              <a:rPr lang="en-US" sz="2600" dirty="0" err="1">
                <a:solidFill>
                  <a:schemeClr val="tx1"/>
                </a:solidFill>
              </a:rPr>
              <a:t>mạch</a:t>
            </a:r>
            <a:r>
              <a:rPr lang="en-US" sz="2600" dirty="0">
                <a:solidFill>
                  <a:schemeClr val="tx1"/>
                </a:solidFill>
              </a:rPr>
              <a:t> </a:t>
            </a:r>
            <a:r>
              <a:rPr lang="en-US" sz="2600" dirty="0" err="1">
                <a:solidFill>
                  <a:schemeClr val="tx1"/>
                </a:solidFill>
              </a:rPr>
              <a:t>não</a:t>
            </a:r>
            <a:r>
              <a:rPr lang="en-US" sz="2600" dirty="0">
                <a:solidFill>
                  <a:schemeClr val="tx1"/>
                </a:solidFill>
              </a:rPr>
              <a:t> </a:t>
            </a:r>
            <a:r>
              <a:rPr lang="en-US" sz="2600" dirty="0" err="1">
                <a:solidFill>
                  <a:schemeClr val="tx1"/>
                </a:solidFill>
              </a:rPr>
              <a:t>trong</a:t>
            </a:r>
            <a:r>
              <a:rPr lang="en-US" sz="2600" dirty="0">
                <a:solidFill>
                  <a:schemeClr val="tx1"/>
                </a:solidFill>
              </a:rPr>
              <a:t> </a:t>
            </a:r>
            <a:r>
              <a:rPr lang="en-US" sz="2600" dirty="0" err="1">
                <a:solidFill>
                  <a:schemeClr val="tx1"/>
                </a:solidFill>
              </a:rPr>
              <a:t>vòng</a:t>
            </a:r>
            <a:r>
              <a:rPr lang="en-US" sz="2600" dirty="0">
                <a:solidFill>
                  <a:schemeClr val="tx1"/>
                </a:solidFill>
              </a:rPr>
              <a:t> 3 </a:t>
            </a:r>
            <a:r>
              <a:rPr lang="en-US" sz="2600" dirty="0" err="1">
                <a:solidFill>
                  <a:schemeClr val="tx1"/>
                </a:solidFill>
              </a:rPr>
              <a:t>tháng</a:t>
            </a:r>
            <a:endParaRPr lang="en-US" sz="2600" dirty="0">
              <a:solidFill>
                <a:schemeClr val="tx1"/>
              </a:solidFill>
            </a:endParaRPr>
          </a:p>
          <a:p>
            <a:pPr>
              <a:defRPr/>
            </a:pPr>
            <a:r>
              <a:rPr lang="en-US" sz="2600" dirty="0" err="1">
                <a:solidFill>
                  <a:schemeClr val="tx1"/>
                </a:solidFill>
              </a:rPr>
              <a:t>Có</a:t>
            </a:r>
            <a:r>
              <a:rPr lang="en-US" sz="2600" dirty="0">
                <a:solidFill>
                  <a:schemeClr val="tx1"/>
                </a:solidFill>
              </a:rPr>
              <a:t> </a:t>
            </a:r>
            <a:r>
              <a:rPr lang="en-US" sz="2600" dirty="0" err="1">
                <a:solidFill>
                  <a:schemeClr val="tx1"/>
                </a:solidFill>
              </a:rPr>
              <a:t>bệnh</a:t>
            </a:r>
            <a:r>
              <a:rPr lang="en-US" sz="2600" dirty="0">
                <a:solidFill>
                  <a:schemeClr val="tx1"/>
                </a:solidFill>
              </a:rPr>
              <a:t> </a:t>
            </a:r>
            <a:r>
              <a:rPr lang="en-US" sz="2600" dirty="0" err="1">
                <a:solidFill>
                  <a:schemeClr val="tx1"/>
                </a:solidFill>
              </a:rPr>
              <a:t>nội</a:t>
            </a:r>
            <a:r>
              <a:rPr lang="en-US" sz="2600" dirty="0">
                <a:solidFill>
                  <a:schemeClr val="tx1"/>
                </a:solidFill>
              </a:rPr>
              <a:t> khoa </a:t>
            </a:r>
            <a:r>
              <a:rPr lang="en-US" sz="2600" dirty="0" err="1">
                <a:solidFill>
                  <a:schemeClr val="tx1"/>
                </a:solidFill>
              </a:rPr>
              <a:t>nặng</a:t>
            </a:r>
            <a:r>
              <a:rPr lang="en-US" sz="2600" dirty="0">
                <a:solidFill>
                  <a:schemeClr val="tx1"/>
                </a:solidFill>
              </a:rPr>
              <a:t> </a:t>
            </a:r>
            <a:r>
              <a:rPr lang="en-US" sz="2600" dirty="0" err="1">
                <a:solidFill>
                  <a:schemeClr val="tx1"/>
                </a:solidFill>
              </a:rPr>
              <a:t>đi</a:t>
            </a:r>
            <a:r>
              <a:rPr lang="en-US" sz="2600" dirty="0">
                <a:solidFill>
                  <a:schemeClr val="tx1"/>
                </a:solidFill>
              </a:rPr>
              <a:t> </a:t>
            </a:r>
            <a:r>
              <a:rPr lang="en-US" sz="2600" dirty="0" err="1">
                <a:solidFill>
                  <a:schemeClr val="tx1"/>
                </a:solidFill>
              </a:rPr>
              <a:t>kèm</a:t>
            </a:r>
            <a:r>
              <a:rPr lang="en-US" sz="2600" dirty="0">
                <a:solidFill>
                  <a:schemeClr val="tx1"/>
                </a:solidFill>
              </a:rPr>
              <a:t> </a:t>
            </a:r>
            <a:r>
              <a:rPr lang="en-US" sz="2600" dirty="0" err="1" smtClean="0">
                <a:solidFill>
                  <a:schemeClr val="tx1"/>
                </a:solidFill>
              </a:rPr>
              <a:t>với</a:t>
            </a:r>
            <a:r>
              <a:rPr lang="en-US" sz="2600" dirty="0" smtClean="0">
                <a:solidFill>
                  <a:schemeClr val="tx1"/>
                </a:solidFill>
              </a:rPr>
              <a:t> </a:t>
            </a:r>
            <a:r>
              <a:rPr lang="en-US" sz="2600" dirty="0" err="1" smtClean="0">
                <a:solidFill>
                  <a:schemeClr val="tx1"/>
                </a:solidFill>
              </a:rPr>
              <a:t>thời</a:t>
            </a:r>
            <a:r>
              <a:rPr lang="en-US" sz="2600" dirty="0" smtClean="0">
                <a:solidFill>
                  <a:schemeClr val="tx1"/>
                </a:solidFill>
              </a:rPr>
              <a:t> </a:t>
            </a:r>
            <a:r>
              <a:rPr lang="en-US" sz="2600" dirty="0" err="1" smtClean="0">
                <a:solidFill>
                  <a:schemeClr val="tx1"/>
                </a:solidFill>
              </a:rPr>
              <a:t>gian</a:t>
            </a:r>
            <a:r>
              <a:rPr lang="en-US" sz="2600" dirty="0" smtClean="0">
                <a:solidFill>
                  <a:schemeClr val="tx1"/>
                </a:solidFill>
              </a:rPr>
              <a:t> </a:t>
            </a:r>
            <a:r>
              <a:rPr lang="en-US" sz="2600" dirty="0" err="1" smtClean="0">
                <a:solidFill>
                  <a:schemeClr val="tx1"/>
                </a:solidFill>
              </a:rPr>
              <a:t>sống</a:t>
            </a:r>
            <a:r>
              <a:rPr lang="en-US" sz="2600" dirty="0" smtClean="0">
                <a:solidFill>
                  <a:schemeClr val="tx1"/>
                </a:solidFill>
              </a:rPr>
              <a:t> them </a:t>
            </a:r>
            <a:r>
              <a:rPr lang="en-US" sz="2600" dirty="0" err="1" smtClean="0">
                <a:solidFill>
                  <a:schemeClr val="tx1"/>
                </a:solidFill>
              </a:rPr>
              <a:t>ước</a:t>
            </a:r>
            <a:r>
              <a:rPr lang="en-US" sz="2600" dirty="0" smtClean="0">
                <a:solidFill>
                  <a:schemeClr val="tx1"/>
                </a:solidFill>
              </a:rPr>
              <a:t> </a:t>
            </a:r>
            <a:r>
              <a:rPr lang="en-US" sz="2600" dirty="0" err="1" smtClean="0">
                <a:solidFill>
                  <a:schemeClr val="tx1"/>
                </a:solidFill>
              </a:rPr>
              <a:t>lượng</a:t>
            </a:r>
            <a:r>
              <a:rPr lang="en-US" sz="2600" dirty="0" smtClean="0">
                <a:solidFill>
                  <a:schemeClr val="tx1"/>
                </a:solidFill>
              </a:rPr>
              <a:t> </a:t>
            </a:r>
            <a:r>
              <a:rPr lang="en-US" sz="2600" dirty="0" err="1" smtClean="0">
                <a:solidFill>
                  <a:schemeClr val="tx1"/>
                </a:solidFill>
              </a:rPr>
              <a:t>dưới</a:t>
            </a:r>
            <a:r>
              <a:rPr lang="en-US" sz="2600" dirty="0" smtClean="0">
                <a:solidFill>
                  <a:schemeClr val="tx1"/>
                </a:solidFill>
              </a:rPr>
              <a:t> 1 </a:t>
            </a:r>
            <a:r>
              <a:rPr lang="en-US" sz="2600" dirty="0" err="1" smtClean="0">
                <a:solidFill>
                  <a:schemeClr val="tx1"/>
                </a:solidFill>
              </a:rPr>
              <a:t>năm</a:t>
            </a:r>
            <a:endParaRPr lang="en-US" sz="2600" dirty="0">
              <a:solidFill>
                <a:schemeClr val="tx1"/>
              </a:solidFill>
            </a:endParaRPr>
          </a:p>
        </p:txBody>
      </p:sp>
      <p:sp>
        <p:nvSpPr>
          <p:cNvPr id="5" name="Title 1"/>
          <p:cNvSpPr>
            <a:spLocks noGrp="1"/>
          </p:cNvSpPr>
          <p:nvPr>
            <p:ph type="title"/>
          </p:nvPr>
        </p:nvSpPr>
        <p:spPr>
          <a:xfrm>
            <a:off x="2476500" y="365125"/>
            <a:ext cx="8877300" cy="1325563"/>
          </a:xfrm>
        </p:spPr>
        <p:txBody>
          <a:bodyPr>
            <a:noAutofit/>
          </a:bodyPr>
          <a:lstStyle/>
          <a:p>
            <a:pPr algn="ctr"/>
            <a:r>
              <a:rPr lang="en-US" sz="4800" b="1" dirty="0">
                <a:latin typeface="Times New Roman" panose="02020603050405020304" pitchFamily="18" charset="0"/>
                <a:cs typeface="Times New Roman" panose="02020603050405020304" pitchFamily="18" charset="0"/>
              </a:rPr>
              <a:t>ĐỐI TƯỢNG VÀ PHƯƠNG PHÁP NGHIÊN CỨU</a:t>
            </a:r>
          </a:p>
        </p:txBody>
      </p:sp>
      <p:sp>
        <p:nvSpPr>
          <p:cNvPr id="6" name="Regular Pentagon 5"/>
          <p:cNvSpPr/>
          <p:nvPr/>
        </p:nvSpPr>
        <p:spPr>
          <a:xfrm>
            <a:off x="2286000" y="228600"/>
            <a:ext cx="685800" cy="762000"/>
          </a:xfrm>
          <a:prstGeom prst="pentagon">
            <a:avLst/>
          </a:prstGeom>
          <a:ln w="38100">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690688"/>
            <a:ext cx="10515600" cy="3530601"/>
          </a:xfrm>
        </p:spPr>
        <p:txBody>
          <a:bodyPr>
            <a:noAutofit/>
          </a:bodyPr>
          <a:lstStyle/>
          <a:p>
            <a:pPr marL="0" marR="64008" lvl="0" indent="0">
              <a:lnSpc>
                <a:spcPct val="100000"/>
              </a:lnSpc>
              <a:spcBef>
                <a:spcPts val="400"/>
              </a:spcBef>
              <a:buClr>
                <a:srgbClr val="2DA2BF"/>
              </a:buClr>
              <a:buSzPct val="68000"/>
              <a:buNone/>
            </a:pPr>
            <a:r>
              <a:rPr lang="en-US" b="1" dirty="0">
                <a:solidFill>
                  <a:prstClr val="black"/>
                </a:solidFill>
                <a:latin typeface="Times New Roman" panose="02020603050405020304" pitchFamily="18" charset="0"/>
                <a:cs typeface="Times New Roman" panose="02020603050405020304" pitchFamily="18" charset="0"/>
              </a:rPr>
              <a:t>3.7. KẾT CỤC NGHIÊN CỨU:</a:t>
            </a:r>
          </a:p>
          <a:p>
            <a:pPr>
              <a:defRPr/>
            </a:pPr>
            <a:r>
              <a:rPr lang="en-US" dirty="0" err="1">
                <a:solidFill>
                  <a:schemeClr val="tx1"/>
                </a:solidFill>
              </a:rPr>
              <a:t>Kết</a:t>
            </a:r>
            <a:r>
              <a:rPr lang="en-US" dirty="0">
                <a:solidFill>
                  <a:schemeClr val="tx1"/>
                </a:solidFill>
              </a:rPr>
              <a:t> </a:t>
            </a:r>
            <a:r>
              <a:rPr lang="en-US" dirty="0" err="1">
                <a:solidFill>
                  <a:schemeClr val="tx1"/>
                </a:solidFill>
              </a:rPr>
              <a:t>cục</a:t>
            </a:r>
            <a:r>
              <a:rPr lang="en-US" dirty="0">
                <a:solidFill>
                  <a:schemeClr val="tx1"/>
                </a:solidFill>
              </a:rPr>
              <a:t> </a:t>
            </a:r>
            <a:r>
              <a:rPr lang="en-US" dirty="0" err="1">
                <a:solidFill>
                  <a:schemeClr val="tx1"/>
                </a:solidFill>
              </a:rPr>
              <a:t>chính</a:t>
            </a:r>
            <a:r>
              <a:rPr lang="en-US" dirty="0">
                <a:solidFill>
                  <a:schemeClr val="tx1"/>
                </a:solidFill>
              </a:rPr>
              <a:t>: </a:t>
            </a:r>
            <a:r>
              <a:rPr lang="en-US" dirty="0" smtClean="0">
                <a:solidFill>
                  <a:schemeClr val="tx1"/>
                </a:solidFill>
              </a:rPr>
              <a:t>MACCE </a:t>
            </a:r>
            <a:r>
              <a:rPr lang="en-US" dirty="0" err="1" smtClean="0">
                <a:solidFill>
                  <a:schemeClr val="tx1"/>
                </a:solidFill>
              </a:rPr>
              <a:t>gồm</a:t>
            </a:r>
            <a:r>
              <a:rPr lang="en-US" dirty="0" smtClean="0">
                <a:solidFill>
                  <a:schemeClr val="tx1"/>
                </a:solidFill>
              </a:rPr>
              <a:t> TBMMN, NMCT, </a:t>
            </a:r>
            <a:r>
              <a:rPr lang="en-US" dirty="0" err="1" smtClean="0">
                <a:solidFill>
                  <a:schemeClr val="tx1"/>
                </a:solidFill>
              </a:rPr>
              <a:t>tái</a:t>
            </a:r>
            <a:r>
              <a:rPr lang="en-US" dirty="0" smtClean="0">
                <a:solidFill>
                  <a:schemeClr val="tx1"/>
                </a:solidFill>
              </a:rPr>
              <a:t> </a:t>
            </a:r>
            <a:r>
              <a:rPr lang="en-US" dirty="0" err="1" smtClean="0">
                <a:solidFill>
                  <a:schemeClr val="tx1"/>
                </a:solidFill>
              </a:rPr>
              <a:t>thông</a:t>
            </a:r>
            <a:r>
              <a:rPr lang="en-US" dirty="0" smtClean="0">
                <a:solidFill>
                  <a:schemeClr val="tx1"/>
                </a:solidFill>
              </a:rPr>
              <a:t> </a:t>
            </a:r>
            <a:r>
              <a:rPr lang="en-US" dirty="0" err="1" smtClean="0">
                <a:solidFill>
                  <a:schemeClr val="tx1"/>
                </a:solidFill>
              </a:rPr>
              <a:t>mạch</a:t>
            </a:r>
            <a:r>
              <a:rPr lang="en-US" dirty="0" smtClean="0">
                <a:solidFill>
                  <a:schemeClr val="tx1"/>
                </a:solidFill>
              </a:rPr>
              <a:t> </a:t>
            </a:r>
            <a:r>
              <a:rPr lang="en-US" dirty="0" err="1" smtClean="0">
                <a:solidFill>
                  <a:schemeClr val="tx1"/>
                </a:solidFill>
              </a:rPr>
              <a:t>đích</a:t>
            </a:r>
            <a:r>
              <a:rPr lang="en-US" dirty="0" smtClean="0">
                <a:solidFill>
                  <a:schemeClr val="tx1"/>
                </a:solidFill>
              </a:rPr>
              <a:t>, </a:t>
            </a:r>
            <a:r>
              <a:rPr lang="en-US" dirty="0" err="1" smtClean="0">
                <a:solidFill>
                  <a:schemeClr val="tx1"/>
                </a:solidFill>
              </a:rPr>
              <a:t>tử</a:t>
            </a:r>
            <a:r>
              <a:rPr lang="en-US" dirty="0" smtClean="0">
                <a:solidFill>
                  <a:schemeClr val="tx1"/>
                </a:solidFill>
              </a:rPr>
              <a:t> </a:t>
            </a:r>
            <a:r>
              <a:rPr lang="en-US" dirty="0" err="1" smtClean="0">
                <a:solidFill>
                  <a:schemeClr val="tx1"/>
                </a:solidFill>
              </a:rPr>
              <a:t>vong</a:t>
            </a:r>
            <a:r>
              <a:rPr lang="en-US" dirty="0" smtClean="0">
                <a:solidFill>
                  <a:schemeClr val="tx1"/>
                </a:solidFill>
              </a:rPr>
              <a:t> do </a:t>
            </a:r>
            <a:r>
              <a:rPr lang="en-US" dirty="0" err="1" smtClean="0">
                <a:solidFill>
                  <a:schemeClr val="tx1"/>
                </a:solidFill>
              </a:rPr>
              <a:t>tim</a:t>
            </a:r>
            <a:r>
              <a:rPr lang="en-US" dirty="0" smtClean="0">
                <a:solidFill>
                  <a:schemeClr val="tx1"/>
                </a:solidFill>
              </a:rPr>
              <a:t> </a:t>
            </a:r>
            <a:r>
              <a:rPr lang="en-US" dirty="0" err="1" smtClean="0">
                <a:solidFill>
                  <a:schemeClr val="tx1"/>
                </a:solidFill>
              </a:rPr>
              <a:t>mạch</a:t>
            </a:r>
            <a:r>
              <a:rPr lang="en-US" dirty="0" smtClean="0">
                <a:solidFill>
                  <a:schemeClr val="tx1"/>
                </a:solidFill>
              </a:rPr>
              <a:t> </a:t>
            </a:r>
            <a:r>
              <a:rPr lang="en-US" dirty="0" err="1" smtClean="0">
                <a:solidFill>
                  <a:schemeClr val="tx1"/>
                </a:solidFill>
              </a:rPr>
              <a:t>và</a:t>
            </a:r>
            <a:r>
              <a:rPr lang="en-US" dirty="0" smtClean="0">
                <a:solidFill>
                  <a:schemeClr val="tx1"/>
                </a:solidFill>
              </a:rPr>
              <a:t> </a:t>
            </a:r>
            <a:r>
              <a:rPr lang="en-US" dirty="0" err="1" smtClean="0">
                <a:solidFill>
                  <a:schemeClr val="tx1"/>
                </a:solidFill>
              </a:rPr>
              <a:t>tử</a:t>
            </a:r>
            <a:r>
              <a:rPr lang="en-US" dirty="0" smtClean="0">
                <a:solidFill>
                  <a:schemeClr val="tx1"/>
                </a:solidFill>
              </a:rPr>
              <a:t> </a:t>
            </a:r>
            <a:r>
              <a:rPr lang="en-US" dirty="0" err="1" smtClean="0">
                <a:solidFill>
                  <a:schemeClr val="tx1"/>
                </a:solidFill>
              </a:rPr>
              <a:t>vong</a:t>
            </a:r>
            <a:r>
              <a:rPr lang="en-US" dirty="0" smtClean="0">
                <a:solidFill>
                  <a:schemeClr val="tx1"/>
                </a:solidFill>
              </a:rPr>
              <a:t> do </a:t>
            </a:r>
            <a:r>
              <a:rPr lang="en-US" dirty="0" err="1" smtClean="0">
                <a:solidFill>
                  <a:schemeClr val="tx1"/>
                </a:solidFill>
              </a:rPr>
              <a:t>mọi</a:t>
            </a:r>
            <a:r>
              <a:rPr lang="en-US" dirty="0" smtClean="0">
                <a:solidFill>
                  <a:schemeClr val="tx1"/>
                </a:solidFill>
              </a:rPr>
              <a:t> </a:t>
            </a:r>
            <a:r>
              <a:rPr lang="en-US" dirty="0" err="1" smtClean="0">
                <a:solidFill>
                  <a:schemeClr val="tx1"/>
                </a:solidFill>
              </a:rPr>
              <a:t>nguyên</a:t>
            </a:r>
            <a:r>
              <a:rPr lang="en-US" dirty="0" smtClean="0">
                <a:solidFill>
                  <a:schemeClr val="tx1"/>
                </a:solidFill>
              </a:rPr>
              <a:t> </a:t>
            </a:r>
            <a:r>
              <a:rPr lang="en-US" dirty="0" err="1" smtClean="0">
                <a:solidFill>
                  <a:schemeClr val="tx1"/>
                </a:solidFill>
              </a:rPr>
              <a:t>nhân</a:t>
            </a:r>
            <a:r>
              <a:rPr lang="en-US" dirty="0" smtClean="0">
                <a:solidFill>
                  <a:schemeClr val="tx1"/>
                </a:solidFill>
              </a:rPr>
              <a:t>.</a:t>
            </a:r>
            <a:endParaRPr lang="en-US" dirty="0">
              <a:solidFill>
                <a:schemeClr val="tx1"/>
              </a:solidFill>
            </a:endParaRPr>
          </a:p>
          <a:p>
            <a:pPr marL="0" indent="0">
              <a:buNone/>
              <a:defRPr/>
            </a:pPr>
            <a:endParaRPr lang="vi-VN" dirty="0">
              <a:solidFill>
                <a:schemeClr val="tx1"/>
              </a:solidFill>
            </a:endParaRPr>
          </a:p>
        </p:txBody>
      </p:sp>
      <p:sp>
        <p:nvSpPr>
          <p:cNvPr id="5" name="Title 1"/>
          <p:cNvSpPr>
            <a:spLocks noGrp="1"/>
          </p:cNvSpPr>
          <p:nvPr>
            <p:ph type="title"/>
          </p:nvPr>
        </p:nvSpPr>
        <p:spPr>
          <a:xfrm>
            <a:off x="2476500" y="365125"/>
            <a:ext cx="8877300" cy="1325563"/>
          </a:xfrm>
        </p:spPr>
        <p:txBody>
          <a:bodyPr>
            <a:noAutofit/>
          </a:bodyPr>
          <a:lstStyle/>
          <a:p>
            <a:pPr algn="ctr"/>
            <a:r>
              <a:rPr lang="en-US" sz="4800" b="1" dirty="0">
                <a:latin typeface="Times New Roman" panose="02020603050405020304" pitchFamily="18" charset="0"/>
                <a:cs typeface="Times New Roman" panose="02020603050405020304" pitchFamily="18" charset="0"/>
              </a:rPr>
              <a:t>ĐỐI TƯỢNG VÀ PHƯƠNG PHÁP NGHIÊN CỨU</a:t>
            </a:r>
          </a:p>
        </p:txBody>
      </p:sp>
      <p:sp>
        <p:nvSpPr>
          <p:cNvPr id="6" name="Regular Pentagon 5"/>
          <p:cNvSpPr/>
          <p:nvPr/>
        </p:nvSpPr>
        <p:spPr>
          <a:xfrm>
            <a:off x="2286000" y="228600"/>
            <a:ext cx="685800" cy="762000"/>
          </a:xfrm>
          <a:prstGeom prst="pentagon">
            <a:avLst/>
          </a:prstGeom>
          <a:ln w="38100">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a:t>4</a:t>
            </a:r>
          </a:p>
        </p:txBody>
      </p:sp>
    </p:spTree>
    <p:extLst>
      <p:ext uri="{BB962C8B-B14F-4D97-AF65-F5344CB8AC3E}">
        <p14:creationId xmlns:p14="http://schemas.microsoft.com/office/powerpoint/2010/main" val="101370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690688"/>
            <a:ext cx="4876753"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838200" y="1854427"/>
            <a:ext cx="5257800" cy="622301"/>
          </a:xfrm>
        </p:spPr>
        <p:txBody>
          <a:bodyPr>
            <a:normAutofit fontScale="85000" lnSpcReduction="20000"/>
          </a:bodyPr>
          <a:lstStyle/>
          <a:p>
            <a:pPr marL="0" indent="0">
              <a:buNone/>
            </a:pPr>
            <a:r>
              <a:rPr lang="en-US" b="1" dirty="0">
                <a:solidFill>
                  <a:schemeClr val="tx1"/>
                </a:solidFill>
                <a:latin typeface="Times New Roman" panose="02020603050405020304" pitchFamily="18" charset="0"/>
                <a:ea typeface="+mj-ea"/>
                <a:cs typeface="Times New Roman" panose="02020603050405020304" pitchFamily="18" charset="0"/>
              </a:rPr>
              <a:t>3.8. THU THẬP DỮ LIỆU - PHƯƠNG PHÁP TIẾN HÀNH:</a:t>
            </a:r>
          </a:p>
          <a:p>
            <a:pPr marL="0" indent="0">
              <a:buNone/>
            </a:pPr>
            <a:endParaRPr lang="en-US" b="1" dirty="0">
              <a:solidFill>
                <a:schemeClr val="tx1"/>
              </a:solidFill>
              <a:latin typeface="Times New Roman" panose="02020603050405020304" pitchFamily="18" charset="0"/>
              <a:ea typeface="+mj-ea"/>
              <a:cs typeface="Times New Roman" panose="02020603050405020304" pitchFamily="18" charset="0"/>
            </a:endParaRPr>
          </a:p>
          <a:p>
            <a:pPr marL="0" indent="0">
              <a:buNone/>
            </a:pPr>
            <a:endParaRPr lang="en-US" b="1" dirty="0">
              <a:solidFill>
                <a:schemeClr val="tx1"/>
              </a:solidFill>
              <a:latin typeface="Times New Roman" panose="02020603050405020304" pitchFamily="18" charset="0"/>
              <a:ea typeface="+mj-ea"/>
              <a:cs typeface="Times New Roman" panose="02020603050405020304" pitchFamily="18" charset="0"/>
            </a:endParaRPr>
          </a:p>
          <a:p>
            <a:pPr marL="0" indent="0">
              <a:buNone/>
            </a:pPr>
            <a:endParaRPr lang="en-US" b="1" dirty="0">
              <a:solidFill>
                <a:schemeClr val="tx1"/>
              </a:solidFill>
              <a:latin typeface="Times New Roman" panose="02020603050405020304" pitchFamily="18" charset="0"/>
              <a:ea typeface="+mj-ea"/>
              <a:cs typeface="Times New Roman" panose="02020603050405020304" pitchFamily="18" charset="0"/>
            </a:endParaRPr>
          </a:p>
        </p:txBody>
      </p:sp>
      <p:sp>
        <p:nvSpPr>
          <p:cNvPr id="6" name="Title 1"/>
          <p:cNvSpPr>
            <a:spLocks noGrp="1"/>
          </p:cNvSpPr>
          <p:nvPr>
            <p:ph type="title"/>
          </p:nvPr>
        </p:nvSpPr>
        <p:spPr>
          <a:xfrm>
            <a:off x="2476500" y="365125"/>
            <a:ext cx="8877300" cy="1325563"/>
          </a:xfrm>
        </p:spPr>
        <p:txBody>
          <a:bodyPr>
            <a:noAutofit/>
          </a:bodyPr>
          <a:lstStyle/>
          <a:p>
            <a:pPr algn="ctr"/>
            <a:r>
              <a:rPr lang="en-US" sz="4800" b="1" dirty="0">
                <a:latin typeface="Times New Roman" panose="02020603050405020304" pitchFamily="18" charset="0"/>
                <a:cs typeface="Times New Roman" panose="02020603050405020304" pitchFamily="18" charset="0"/>
              </a:rPr>
              <a:t>ĐỐI TƯỢNG VÀ PHƯƠNG PHÁP NGHIÊN CỨU</a:t>
            </a:r>
          </a:p>
        </p:txBody>
      </p:sp>
      <p:sp>
        <p:nvSpPr>
          <p:cNvPr id="7" name="Regular Pentagon 6"/>
          <p:cNvSpPr/>
          <p:nvPr/>
        </p:nvSpPr>
        <p:spPr>
          <a:xfrm>
            <a:off x="2286000" y="228600"/>
            <a:ext cx="685800" cy="762000"/>
          </a:xfrm>
          <a:prstGeom prst="pentagon">
            <a:avLst/>
          </a:prstGeom>
          <a:ln w="38100">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a:t>4</a:t>
            </a:r>
          </a:p>
        </p:txBody>
      </p:sp>
      <p:pic>
        <p:nvPicPr>
          <p:cNvPr id="2" name="Picture 1" descr="A close-up of a radiograph of a blood vessel&#10;&#10;Description automatically generated">
            <a:extLst>
              <a:ext uri="{FF2B5EF4-FFF2-40B4-BE49-F238E27FC236}">
                <a16:creationId xmlns:a16="http://schemas.microsoft.com/office/drawing/2014/main" id="{8966F412-B6DD-96CB-828C-DB85F0E86DF4}"/>
              </a:ext>
            </a:extLst>
          </p:cNvPr>
          <p:cNvPicPr>
            <a:picLocks noChangeAspect="1"/>
          </p:cNvPicPr>
          <p:nvPr/>
        </p:nvPicPr>
        <p:blipFill>
          <a:blip r:embed="rId3"/>
          <a:stretch>
            <a:fillRect/>
          </a:stretch>
        </p:blipFill>
        <p:spPr>
          <a:xfrm>
            <a:off x="1676400" y="2454884"/>
            <a:ext cx="5562600" cy="3495358"/>
          </a:xfrm>
          <a:prstGeom prst="rect">
            <a:avLst/>
          </a:prstGeom>
        </p:spPr>
      </p:pic>
    </p:spTree>
  </p:cSld>
  <p:clrMapOvr>
    <a:masterClrMapping/>
  </p:clrMapOvr>
</p:sld>
</file>

<file path=ppt/theme/theme1.xml><?xml version="1.0" encoding="utf-8"?>
<a:theme xmlns:a="http://schemas.openxmlformats.org/drawingml/2006/main" name="Theme BV NTP 3(16.9) (1) (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BV NTP 3(16.9)" id="{ACB4E048-BA2E-4EBD-BDBC-44BDF30BBDD7}" vid="{B2920DBE-82CD-41CA-9083-15032B3427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BV NTP 3(16.9) (1) (1)</Template>
  <TotalTime>937</TotalTime>
  <Words>2774</Words>
  <Application>Microsoft Office PowerPoint</Application>
  <PresentationFormat>Widescreen</PresentationFormat>
  <Paragraphs>570</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Mincho</vt:lpstr>
      <vt:lpstr>Arial</vt:lpstr>
      <vt:lpstr>Calibri</vt:lpstr>
      <vt:lpstr>Tahoma</vt:lpstr>
      <vt:lpstr>Times New Roman</vt:lpstr>
      <vt:lpstr>Wingdings</vt:lpstr>
      <vt:lpstr>Theme BV NTP 3(16.9) (1) (1)</vt:lpstr>
      <vt:lpstr>PowerPoint Presentation</vt:lpstr>
      <vt:lpstr>NỘI DUNG</vt:lpstr>
      <vt:lpstr>ĐẶT VẤN ĐỀ</vt:lpstr>
      <vt:lpstr>MỤC TIÊU NGHIÊN CỨU</vt:lpstr>
      <vt:lpstr>ĐỐI TƯỢNG VÀ PHƯƠNG PHÁP NGHIÊN CỨU</vt:lpstr>
      <vt:lpstr>ĐỐI TƯỢNG VÀ PHƯƠNG PHÁP NGHIÊN CỨU</vt:lpstr>
      <vt:lpstr>ĐỐI TƯỢNG VÀ PHƯƠNG PHÁP NGHIÊN CỨU</vt:lpstr>
      <vt:lpstr>ĐỐI TƯỢNG VÀ PHƯƠNG PHÁP NGHIÊN CỨU</vt:lpstr>
      <vt:lpstr>ĐỐI TƯỢNG VÀ PHƯƠNG PHÁP NGHIÊN CỨU</vt:lpstr>
      <vt:lpstr>ĐỐI TƯỢNG VÀ PHƯƠNG PHÁP NGHIÊN CỨU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HẠN CHẾ CỦA NGHIÊN CỨU</vt:lpstr>
      <vt:lpstr>TÀI LIỆU THAM KHẢO – PHỤ LỤC</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LOCMAU</dc:creator>
  <cp:lastModifiedBy>pc</cp:lastModifiedBy>
  <cp:revision>35</cp:revision>
  <dcterms:created xsi:type="dcterms:W3CDTF">2020-06-03T06:44:22Z</dcterms:created>
  <dcterms:modified xsi:type="dcterms:W3CDTF">2023-10-18T04:13:33Z</dcterms:modified>
</cp:coreProperties>
</file>