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20" r:id="rId2"/>
    <p:sldId id="328" r:id="rId3"/>
    <p:sldId id="336" r:id="rId4"/>
    <p:sldId id="362" r:id="rId5"/>
    <p:sldId id="338" r:id="rId6"/>
    <p:sldId id="361" r:id="rId7"/>
    <p:sldId id="354" r:id="rId8"/>
    <p:sldId id="335" r:id="rId9"/>
    <p:sldId id="344" r:id="rId10"/>
    <p:sldId id="345" r:id="rId11"/>
    <p:sldId id="346" r:id="rId12"/>
    <p:sldId id="355" r:id="rId13"/>
    <p:sldId id="356" r:id="rId14"/>
    <p:sldId id="347" r:id="rId15"/>
    <p:sldId id="359" r:id="rId16"/>
    <p:sldId id="349" r:id="rId17"/>
    <p:sldId id="350" r:id="rId18"/>
    <p:sldId id="351" r:id="rId19"/>
    <p:sldId id="357" r:id="rId20"/>
    <p:sldId id="352" r:id="rId21"/>
    <p:sldId id="353" r:id="rId22"/>
    <p:sldId id="334" r:id="rId23"/>
  </p:sldIdLst>
  <p:sldSz cx="12192000" cy="6858000"/>
  <p:notesSz cx="6858000" cy="9144000"/>
  <p:custDataLst>
    <p:tags r:id="rId25"/>
  </p:custDataLst>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FEC448-9060-47EF-91CD-793B76D2E60C}">
          <p14:sldIdLst>
            <p14:sldId id="320"/>
            <p14:sldId id="328"/>
            <p14:sldId id="336"/>
            <p14:sldId id="362"/>
            <p14:sldId id="338"/>
            <p14:sldId id="361"/>
            <p14:sldId id="354"/>
            <p14:sldId id="335"/>
            <p14:sldId id="344"/>
            <p14:sldId id="345"/>
            <p14:sldId id="346"/>
            <p14:sldId id="355"/>
            <p14:sldId id="356"/>
            <p14:sldId id="347"/>
            <p14:sldId id="359"/>
            <p14:sldId id="349"/>
            <p14:sldId id="350"/>
            <p14:sldId id="351"/>
            <p14:sldId id="357"/>
            <p14:sldId id="352"/>
            <p14:sldId id="353"/>
            <p14:sldId id="334"/>
          </p14:sldIdLst>
        </p14:section>
      </p14:sectionLst>
    </p:ext>
    <p:ext uri="{EFAFB233-063F-42B5-8137-9DF3F51BA10A}">
      <p15:sldGuideLst xmlns:p15="http://schemas.microsoft.com/office/powerpoint/2012/main" xmlns="">
        <p15:guide id="2" pos="3864"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minh tuan" initials="nmt" lastIdx="2" clrIdx="0">
    <p:extLst>
      <p:ext uri="{19B8F6BF-5375-455C-9EA6-DF929625EA0E}">
        <p15:presenceInfo xmlns:p15="http://schemas.microsoft.com/office/powerpoint/2012/main" xmlns="" userId="783029eed185f3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A4"/>
    <a:srgbClr val="5B9BD5"/>
    <a:srgbClr val="76C0CF"/>
    <a:srgbClr val="68B6B7"/>
    <a:srgbClr val="F5B720"/>
    <a:srgbClr val="8BCA37"/>
    <a:srgbClr val="2E7DB0"/>
    <a:srgbClr val="82F0CF"/>
    <a:srgbClr val="2FBEEF"/>
    <a:srgbClr val="445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5547" autoAdjust="0"/>
  </p:normalViewPr>
  <p:slideViewPr>
    <p:cSldViewPr snapToGrid="0">
      <p:cViewPr varScale="1">
        <p:scale>
          <a:sx n="75" d="100"/>
          <a:sy n="75" d="100"/>
        </p:scale>
        <p:origin x="-398" y="-77"/>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Nghề nghiệp</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C2AE-4E8D-8436-689EAEBD9F95}"/>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2AE-4E8D-8436-689EAEBD9F95}"/>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C2AE-4E8D-8436-689EAEBD9F95}"/>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Sheet1!$A$2:$A$4</c:f>
              <c:strCache>
                <c:ptCount val="3"/>
                <c:pt idx="0">
                  <c:v>Nghề tác động xấu lên cột sống</c:v>
                </c:pt>
                <c:pt idx="1">
                  <c:v>Nghề tác động lên cột sống</c:v>
                </c:pt>
                <c:pt idx="2">
                  <c:v>Nghề ít tác động lên cột sống</c:v>
                </c:pt>
              </c:strCache>
            </c:strRef>
          </c:cat>
          <c:val>
            <c:numRef>
              <c:f>Sheet1!$B$2:$B$4</c:f>
              <c:numCache>
                <c:formatCode>General</c:formatCode>
                <c:ptCount val="3"/>
                <c:pt idx="0">
                  <c:v>33</c:v>
                </c:pt>
                <c:pt idx="1">
                  <c:v>23</c:v>
                </c:pt>
                <c:pt idx="2">
                  <c:v>18</c:v>
                </c:pt>
              </c:numCache>
            </c:numRef>
          </c:val>
          <c:extLst xmlns:c16r2="http://schemas.microsoft.com/office/drawing/2015/06/chart">
            <c:ext xmlns:c16="http://schemas.microsoft.com/office/drawing/2014/chart" uri="{C3380CC4-5D6E-409C-BE32-E72D297353CC}">
              <c16:uniqueId val="{00000000-0FD6-4924-97F5-B3A4306578FD}"/>
            </c:ext>
          </c:extLst>
        </c:ser>
        <c:dLbls>
          <c:dLblPos val="ctr"/>
          <c:showLegendKey val="0"/>
          <c:showVal val="0"/>
          <c:showCatName val="0"/>
          <c:showSerName val="0"/>
          <c:showPercent val="0"/>
          <c:showBubbleSize val="0"/>
          <c:showLeaderLines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804E9-37CC-48AE-B318-7397E2D82EC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9CFF5E1F-E66B-4C1C-9064-BCB43D610652}">
      <dgm:prSet phldrT="[Text]" custT="1"/>
      <dgm:spPr/>
      <dgm:t>
        <a:bodyPr/>
        <a:lstStyle/>
        <a:p>
          <a:r>
            <a:rPr lang="en-US" sz="2800" b="1" dirty="0">
              <a:latin typeface="+mn-lt"/>
              <a:cs typeface="Times New Roman" panose="02020603050405020304" pitchFamily="18" charset="0"/>
            </a:rPr>
            <a:t>ĐẶT VẤN ĐỀ</a:t>
          </a:r>
        </a:p>
      </dgm:t>
    </dgm:pt>
    <dgm:pt modelId="{BD1E79A5-FE2A-46E0-8972-C873F876DDFC}" type="parTrans" cxnId="{F1589C5D-3960-4FF1-8B95-017D51EBA188}">
      <dgm:prSet/>
      <dgm:spPr/>
      <dgm:t>
        <a:bodyPr/>
        <a:lstStyle/>
        <a:p>
          <a:endParaRPr lang="en-US" sz="3200">
            <a:latin typeface="+mn-lt"/>
            <a:cs typeface="Times New Roman" panose="02020603050405020304" pitchFamily="18" charset="0"/>
          </a:endParaRPr>
        </a:p>
      </dgm:t>
    </dgm:pt>
    <dgm:pt modelId="{8F6328A0-CFB2-4CF0-9F5A-7F892B0BEF7B}" type="sibTrans" cxnId="{F1589C5D-3960-4FF1-8B95-017D51EBA188}">
      <dgm:prSet/>
      <dgm:spPr/>
      <dgm:t>
        <a:bodyPr/>
        <a:lstStyle/>
        <a:p>
          <a:endParaRPr lang="en-US" sz="2800" b="1">
            <a:latin typeface="+mn-lt"/>
            <a:cs typeface="Times New Roman" panose="02020603050405020304" pitchFamily="18" charset="0"/>
          </a:endParaRPr>
        </a:p>
      </dgm:t>
    </dgm:pt>
    <dgm:pt modelId="{E173F3C8-B7D4-4DA3-8D97-22C352BB7DD8}">
      <dgm:prSet phldrT="[Text]" custT="1"/>
      <dgm:spPr/>
      <dgm:t>
        <a:bodyPr/>
        <a:lstStyle/>
        <a:p>
          <a:r>
            <a:rPr lang="en-US" sz="2800" b="1" dirty="0">
              <a:latin typeface="+mn-lt"/>
              <a:cs typeface="Times New Roman" panose="02020603050405020304" pitchFamily="18" charset="0"/>
            </a:rPr>
            <a:t>ĐỐI TƯỢNG VÀ PHƯƠNG PHÁP NGHIÊN CỨU</a:t>
          </a:r>
        </a:p>
      </dgm:t>
    </dgm:pt>
    <dgm:pt modelId="{1C96A881-CBA6-42BC-A32E-C9D1D8931B49}" type="parTrans" cxnId="{BDD4605F-B8C4-4BD0-BFE5-3751398D0CE7}">
      <dgm:prSet/>
      <dgm:spPr/>
      <dgm:t>
        <a:bodyPr/>
        <a:lstStyle/>
        <a:p>
          <a:endParaRPr lang="en-US" sz="3200">
            <a:latin typeface="+mn-lt"/>
            <a:cs typeface="Times New Roman" panose="02020603050405020304" pitchFamily="18" charset="0"/>
          </a:endParaRPr>
        </a:p>
      </dgm:t>
    </dgm:pt>
    <dgm:pt modelId="{4C08B51D-A333-4B8D-9A27-1B5E8EA0ACF5}" type="sibTrans" cxnId="{BDD4605F-B8C4-4BD0-BFE5-3751398D0CE7}">
      <dgm:prSet/>
      <dgm:spPr/>
      <dgm:t>
        <a:bodyPr/>
        <a:lstStyle/>
        <a:p>
          <a:endParaRPr lang="en-US" sz="3200">
            <a:latin typeface="+mn-lt"/>
            <a:cs typeface="Times New Roman" panose="02020603050405020304" pitchFamily="18" charset="0"/>
          </a:endParaRPr>
        </a:p>
      </dgm:t>
    </dgm:pt>
    <dgm:pt modelId="{94475D28-8FEE-4120-B7FB-EB70D60CDABF}">
      <dgm:prSet phldrT="[Text]" custT="1"/>
      <dgm:spPr/>
      <dgm:t>
        <a:bodyPr/>
        <a:lstStyle/>
        <a:p>
          <a:r>
            <a:rPr lang="en-US" sz="2800" b="1" dirty="0">
              <a:latin typeface="+mn-lt"/>
              <a:cs typeface="Times New Roman" panose="02020603050405020304" pitchFamily="18" charset="0"/>
            </a:rPr>
            <a:t>KẾT QUẢ VÀ BÀN LUẬN</a:t>
          </a:r>
        </a:p>
      </dgm:t>
    </dgm:pt>
    <dgm:pt modelId="{2E0DCCE2-E835-495D-99C8-DCB519FBF29E}" type="parTrans" cxnId="{D90CD7CE-7680-494F-9ECF-D61D86D2AF00}">
      <dgm:prSet/>
      <dgm:spPr/>
      <dgm:t>
        <a:bodyPr/>
        <a:lstStyle/>
        <a:p>
          <a:endParaRPr lang="en-US" sz="3200">
            <a:latin typeface="+mn-lt"/>
            <a:cs typeface="Times New Roman" panose="02020603050405020304" pitchFamily="18" charset="0"/>
          </a:endParaRPr>
        </a:p>
      </dgm:t>
    </dgm:pt>
    <dgm:pt modelId="{182E5E01-B057-4AE2-99BE-2D48D9090085}" type="sibTrans" cxnId="{D90CD7CE-7680-494F-9ECF-D61D86D2AF00}">
      <dgm:prSet/>
      <dgm:spPr/>
      <dgm:t>
        <a:bodyPr/>
        <a:lstStyle/>
        <a:p>
          <a:endParaRPr lang="en-US" sz="3200">
            <a:latin typeface="+mn-lt"/>
            <a:cs typeface="Times New Roman" panose="02020603050405020304" pitchFamily="18" charset="0"/>
          </a:endParaRPr>
        </a:p>
      </dgm:t>
    </dgm:pt>
    <dgm:pt modelId="{86005916-A97F-47BA-AC09-0DD256B3B374}">
      <dgm:prSet custT="1"/>
      <dgm:spPr/>
      <dgm:t>
        <a:bodyPr/>
        <a:lstStyle/>
        <a:p>
          <a:r>
            <a:rPr lang="en-US" sz="2800" b="1" dirty="0">
              <a:latin typeface="+mn-lt"/>
            </a:rPr>
            <a:t>KẾT LUẬN</a:t>
          </a:r>
        </a:p>
      </dgm:t>
    </dgm:pt>
    <dgm:pt modelId="{12175343-9F22-48F3-8B46-48E1F5CE2729}" type="parTrans" cxnId="{937F47F1-B3BF-4C55-A9B8-3EB1B8F3890D}">
      <dgm:prSet/>
      <dgm:spPr/>
      <dgm:t>
        <a:bodyPr/>
        <a:lstStyle/>
        <a:p>
          <a:endParaRPr lang="en-US" sz="3200">
            <a:latin typeface="+mn-lt"/>
          </a:endParaRPr>
        </a:p>
      </dgm:t>
    </dgm:pt>
    <dgm:pt modelId="{18FE6AC8-3717-47A7-8378-4C9AE1A5949B}" type="sibTrans" cxnId="{937F47F1-B3BF-4C55-A9B8-3EB1B8F3890D}">
      <dgm:prSet/>
      <dgm:spPr/>
      <dgm:t>
        <a:bodyPr/>
        <a:lstStyle/>
        <a:p>
          <a:endParaRPr lang="en-US" sz="3200">
            <a:latin typeface="+mn-lt"/>
          </a:endParaRPr>
        </a:p>
      </dgm:t>
    </dgm:pt>
    <dgm:pt modelId="{43C9DE92-64A0-4C64-89F4-37616F4997CE}">
      <dgm:prSet custT="1"/>
      <dgm:spPr/>
      <dgm:t>
        <a:bodyPr/>
        <a:lstStyle/>
        <a:p>
          <a:r>
            <a:rPr lang="en-US" sz="2800" b="1" dirty="0"/>
            <a:t>KHUYẾN </a:t>
          </a:r>
          <a:r>
            <a:rPr lang="en-US" sz="2800" b="1" dirty="0" smtClean="0"/>
            <a:t>NGHỊ</a:t>
          </a:r>
          <a:endParaRPr lang="en-US" sz="2800" b="1" dirty="0"/>
        </a:p>
      </dgm:t>
    </dgm:pt>
    <dgm:pt modelId="{DC049611-9FBF-4CA2-8577-DDC2D8AB79D6}" type="sibTrans" cxnId="{23FD2515-6B24-4303-B2CC-FD9E7C66913C}">
      <dgm:prSet/>
      <dgm:spPr/>
      <dgm:t>
        <a:bodyPr/>
        <a:lstStyle/>
        <a:p>
          <a:endParaRPr lang="en-US"/>
        </a:p>
      </dgm:t>
    </dgm:pt>
    <dgm:pt modelId="{F23491D8-F9DA-4B8A-B85B-9F7BE7606C28}" type="parTrans" cxnId="{23FD2515-6B24-4303-B2CC-FD9E7C66913C}">
      <dgm:prSet/>
      <dgm:spPr/>
      <dgm:t>
        <a:bodyPr/>
        <a:lstStyle/>
        <a:p>
          <a:endParaRPr lang="en-US"/>
        </a:p>
      </dgm:t>
    </dgm:pt>
    <dgm:pt modelId="{08EFEA04-E5AC-4C3C-BF04-983351DD2AC0}" type="pres">
      <dgm:prSet presAssocID="{FE5804E9-37CC-48AE-B318-7397E2D82EC5}" presName="Name0" presStyleCnt="0">
        <dgm:presLayoutVars>
          <dgm:chMax val="7"/>
          <dgm:chPref val="7"/>
          <dgm:dir/>
        </dgm:presLayoutVars>
      </dgm:prSet>
      <dgm:spPr/>
      <dgm:t>
        <a:bodyPr/>
        <a:lstStyle/>
        <a:p>
          <a:endParaRPr lang="en-US"/>
        </a:p>
      </dgm:t>
    </dgm:pt>
    <dgm:pt modelId="{701143BA-89F9-470E-BA08-2C290303619F}" type="pres">
      <dgm:prSet presAssocID="{FE5804E9-37CC-48AE-B318-7397E2D82EC5}" presName="Name1" presStyleCnt="0"/>
      <dgm:spPr/>
    </dgm:pt>
    <dgm:pt modelId="{C0786EE7-EA86-4983-9AE0-172066C5EBC0}" type="pres">
      <dgm:prSet presAssocID="{FE5804E9-37CC-48AE-B318-7397E2D82EC5}" presName="cycle" presStyleCnt="0"/>
      <dgm:spPr/>
    </dgm:pt>
    <dgm:pt modelId="{4E258CD3-85FC-40F7-A143-8593C955AACA}" type="pres">
      <dgm:prSet presAssocID="{FE5804E9-37CC-48AE-B318-7397E2D82EC5}" presName="srcNode" presStyleLbl="node1" presStyleIdx="0" presStyleCnt="5"/>
      <dgm:spPr/>
    </dgm:pt>
    <dgm:pt modelId="{E45BC143-C97F-4C03-99FE-61A9538D541F}" type="pres">
      <dgm:prSet presAssocID="{FE5804E9-37CC-48AE-B318-7397E2D82EC5}" presName="conn" presStyleLbl="parChTrans1D2" presStyleIdx="0" presStyleCnt="1"/>
      <dgm:spPr/>
      <dgm:t>
        <a:bodyPr/>
        <a:lstStyle/>
        <a:p>
          <a:endParaRPr lang="en-US"/>
        </a:p>
      </dgm:t>
    </dgm:pt>
    <dgm:pt modelId="{CDBC349C-23D1-47B8-BF04-CA16801616DA}" type="pres">
      <dgm:prSet presAssocID="{FE5804E9-37CC-48AE-B318-7397E2D82EC5}" presName="extraNode" presStyleLbl="node1" presStyleIdx="0" presStyleCnt="5"/>
      <dgm:spPr/>
    </dgm:pt>
    <dgm:pt modelId="{CE4DEB4E-D688-4DD6-AF56-E34CC1C110AA}" type="pres">
      <dgm:prSet presAssocID="{FE5804E9-37CC-48AE-B318-7397E2D82EC5}" presName="dstNode" presStyleLbl="node1" presStyleIdx="0" presStyleCnt="5"/>
      <dgm:spPr/>
    </dgm:pt>
    <dgm:pt modelId="{78C06B52-88D3-4B2B-983F-B7993C097091}" type="pres">
      <dgm:prSet presAssocID="{9CFF5E1F-E66B-4C1C-9064-BCB43D610652}" presName="text_1" presStyleLbl="node1" presStyleIdx="0" presStyleCnt="5">
        <dgm:presLayoutVars>
          <dgm:bulletEnabled val="1"/>
        </dgm:presLayoutVars>
      </dgm:prSet>
      <dgm:spPr/>
      <dgm:t>
        <a:bodyPr/>
        <a:lstStyle/>
        <a:p>
          <a:endParaRPr lang="en-US"/>
        </a:p>
      </dgm:t>
    </dgm:pt>
    <dgm:pt modelId="{DC8FC0C1-191C-4661-BCF6-B54BC6939E84}" type="pres">
      <dgm:prSet presAssocID="{9CFF5E1F-E66B-4C1C-9064-BCB43D610652}" presName="accent_1" presStyleCnt="0"/>
      <dgm:spPr/>
    </dgm:pt>
    <dgm:pt modelId="{6A4ECE9C-C578-454C-A4A4-AE5C6A35C873}" type="pres">
      <dgm:prSet presAssocID="{9CFF5E1F-E66B-4C1C-9064-BCB43D610652}" presName="accentRepeatNode" presStyleLbl="solidFgAcc1" presStyleIdx="0" presStyleCnt="5"/>
      <dgm:spPr/>
    </dgm:pt>
    <dgm:pt modelId="{CA798DB7-FD36-457E-B76C-0D92261FCB18}" type="pres">
      <dgm:prSet presAssocID="{E173F3C8-B7D4-4DA3-8D97-22C352BB7DD8}" presName="text_2" presStyleLbl="node1" presStyleIdx="1" presStyleCnt="5" custScaleY="113211">
        <dgm:presLayoutVars>
          <dgm:bulletEnabled val="1"/>
        </dgm:presLayoutVars>
      </dgm:prSet>
      <dgm:spPr/>
      <dgm:t>
        <a:bodyPr/>
        <a:lstStyle/>
        <a:p>
          <a:endParaRPr lang="en-US"/>
        </a:p>
      </dgm:t>
    </dgm:pt>
    <dgm:pt modelId="{87CF767E-504E-420A-BB08-D5EF99B6B98A}" type="pres">
      <dgm:prSet presAssocID="{E173F3C8-B7D4-4DA3-8D97-22C352BB7DD8}" presName="accent_2" presStyleCnt="0"/>
      <dgm:spPr/>
    </dgm:pt>
    <dgm:pt modelId="{42330787-8120-4AEA-AC29-EE6080AE71A0}" type="pres">
      <dgm:prSet presAssocID="{E173F3C8-B7D4-4DA3-8D97-22C352BB7DD8}" presName="accentRepeatNode" presStyleLbl="solidFgAcc1" presStyleIdx="1" presStyleCnt="5"/>
      <dgm:spPr/>
    </dgm:pt>
    <dgm:pt modelId="{468673A7-43F0-44EB-888B-91EB8997FB2F}" type="pres">
      <dgm:prSet presAssocID="{94475D28-8FEE-4120-B7FB-EB70D60CDABF}" presName="text_3" presStyleLbl="node1" presStyleIdx="2" presStyleCnt="5">
        <dgm:presLayoutVars>
          <dgm:bulletEnabled val="1"/>
        </dgm:presLayoutVars>
      </dgm:prSet>
      <dgm:spPr/>
      <dgm:t>
        <a:bodyPr/>
        <a:lstStyle/>
        <a:p>
          <a:endParaRPr lang="en-US"/>
        </a:p>
      </dgm:t>
    </dgm:pt>
    <dgm:pt modelId="{25B35586-A8BE-48F1-8C99-61CE5BC3F255}" type="pres">
      <dgm:prSet presAssocID="{94475D28-8FEE-4120-B7FB-EB70D60CDABF}" presName="accent_3" presStyleCnt="0"/>
      <dgm:spPr/>
    </dgm:pt>
    <dgm:pt modelId="{18F6538B-9A6C-4D00-98A0-892EE382DE2C}" type="pres">
      <dgm:prSet presAssocID="{94475D28-8FEE-4120-B7FB-EB70D60CDABF}" presName="accentRepeatNode" presStyleLbl="solidFgAcc1" presStyleIdx="2" presStyleCnt="5"/>
      <dgm:spPr/>
    </dgm:pt>
    <dgm:pt modelId="{7DEBBA38-7D94-422A-AF2B-49807F15736D}" type="pres">
      <dgm:prSet presAssocID="{86005916-A97F-47BA-AC09-0DD256B3B374}" presName="text_4" presStyleLbl="node1" presStyleIdx="3" presStyleCnt="5">
        <dgm:presLayoutVars>
          <dgm:bulletEnabled val="1"/>
        </dgm:presLayoutVars>
      </dgm:prSet>
      <dgm:spPr/>
      <dgm:t>
        <a:bodyPr/>
        <a:lstStyle/>
        <a:p>
          <a:endParaRPr lang="en-US"/>
        </a:p>
      </dgm:t>
    </dgm:pt>
    <dgm:pt modelId="{9C6FC3FE-44DC-43FE-992C-7C8C043EBC23}" type="pres">
      <dgm:prSet presAssocID="{86005916-A97F-47BA-AC09-0DD256B3B374}" presName="accent_4" presStyleCnt="0"/>
      <dgm:spPr/>
    </dgm:pt>
    <dgm:pt modelId="{1FCE2722-0AC1-46BE-9AB2-51D57796620C}" type="pres">
      <dgm:prSet presAssocID="{86005916-A97F-47BA-AC09-0DD256B3B374}" presName="accentRepeatNode" presStyleLbl="solidFgAcc1" presStyleIdx="3" presStyleCnt="5"/>
      <dgm:spPr/>
    </dgm:pt>
    <dgm:pt modelId="{291A5B41-C17B-4310-8202-C3A8D32C9B59}" type="pres">
      <dgm:prSet presAssocID="{43C9DE92-64A0-4C64-89F4-37616F4997CE}" presName="text_5" presStyleLbl="node1" presStyleIdx="4" presStyleCnt="5">
        <dgm:presLayoutVars>
          <dgm:bulletEnabled val="1"/>
        </dgm:presLayoutVars>
      </dgm:prSet>
      <dgm:spPr/>
      <dgm:t>
        <a:bodyPr/>
        <a:lstStyle/>
        <a:p>
          <a:endParaRPr lang="en-US"/>
        </a:p>
      </dgm:t>
    </dgm:pt>
    <dgm:pt modelId="{3E681A8F-55B4-46A0-B3D9-FB15643F5C57}" type="pres">
      <dgm:prSet presAssocID="{43C9DE92-64A0-4C64-89F4-37616F4997CE}" presName="accent_5" presStyleCnt="0"/>
      <dgm:spPr/>
    </dgm:pt>
    <dgm:pt modelId="{095D4D93-D5B3-4825-8C04-D8511C8C3486}" type="pres">
      <dgm:prSet presAssocID="{43C9DE92-64A0-4C64-89F4-37616F4997CE}" presName="accentRepeatNode" presStyleLbl="solidFgAcc1" presStyleIdx="4" presStyleCnt="5"/>
      <dgm:spPr/>
    </dgm:pt>
  </dgm:ptLst>
  <dgm:cxnLst>
    <dgm:cxn modelId="{2C714F26-5B55-4A11-B659-A9345F8A0157}" type="presOf" srcId="{43C9DE92-64A0-4C64-89F4-37616F4997CE}" destId="{291A5B41-C17B-4310-8202-C3A8D32C9B59}" srcOrd="0" destOrd="0" presId="urn:microsoft.com/office/officeart/2008/layout/VerticalCurvedList"/>
    <dgm:cxn modelId="{7D65A6BE-58E5-43FF-8115-78069B4D5C03}" type="presOf" srcId="{E173F3C8-B7D4-4DA3-8D97-22C352BB7DD8}" destId="{CA798DB7-FD36-457E-B76C-0D92261FCB18}" srcOrd="0" destOrd="0" presId="urn:microsoft.com/office/officeart/2008/layout/VerticalCurvedList"/>
    <dgm:cxn modelId="{51F8FDA0-E274-4BBE-8929-902EFDD7642C}" type="presOf" srcId="{94475D28-8FEE-4120-B7FB-EB70D60CDABF}" destId="{468673A7-43F0-44EB-888B-91EB8997FB2F}" srcOrd="0" destOrd="0" presId="urn:microsoft.com/office/officeart/2008/layout/VerticalCurvedList"/>
    <dgm:cxn modelId="{7FE5FC5F-368C-4DFD-BBA7-08EA7AF47953}" type="presOf" srcId="{9CFF5E1F-E66B-4C1C-9064-BCB43D610652}" destId="{78C06B52-88D3-4B2B-983F-B7993C097091}" srcOrd="0" destOrd="0" presId="urn:microsoft.com/office/officeart/2008/layout/VerticalCurvedList"/>
    <dgm:cxn modelId="{ECA41B6A-1310-490E-89C7-184F6CED424C}" type="presOf" srcId="{8F6328A0-CFB2-4CF0-9F5A-7F892B0BEF7B}" destId="{E45BC143-C97F-4C03-99FE-61A9538D541F}" srcOrd="0" destOrd="0" presId="urn:microsoft.com/office/officeart/2008/layout/VerticalCurvedList"/>
    <dgm:cxn modelId="{937F47F1-B3BF-4C55-A9B8-3EB1B8F3890D}" srcId="{FE5804E9-37CC-48AE-B318-7397E2D82EC5}" destId="{86005916-A97F-47BA-AC09-0DD256B3B374}" srcOrd="3" destOrd="0" parTransId="{12175343-9F22-48F3-8B46-48E1F5CE2729}" sibTransId="{18FE6AC8-3717-47A7-8378-4C9AE1A5949B}"/>
    <dgm:cxn modelId="{F1589C5D-3960-4FF1-8B95-017D51EBA188}" srcId="{FE5804E9-37CC-48AE-B318-7397E2D82EC5}" destId="{9CFF5E1F-E66B-4C1C-9064-BCB43D610652}" srcOrd="0" destOrd="0" parTransId="{BD1E79A5-FE2A-46E0-8972-C873F876DDFC}" sibTransId="{8F6328A0-CFB2-4CF0-9F5A-7F892B0BEF7B}"/>
    <dgm:cxn modelId="{BDD4605F-B8C4-4BD0-BFE5-3751398D0CE7}" srcId="{FE5804E9-37CC-48AE-B318-7397E2D82EC5}" destId="{E173F3C8-B7D4-4DA3-8D97-22C352BB7DD8}" srcOrd="1" destOrd="0" parTransId="{1C96A881-CBA6-42BC-A32E-C9D1D8931B49}" sibTransId="{4C08B51D-A333-4B8D-9A27-1B5E8EA0ACF5}"/>
    <dgm:cxn modelId="{23FD2515-6B24-4303-B2CC-FD9E7C66913C}" srcId="{FE5804E9-37CC-48AE-B318-7397E2D82EC5}" destId="{43C9DE92-64A0-4C64-89F4-37616F4997CE}" srcOrd="4" destOrd="0" parTransId="{F23491D8-F9DA-4B8A-B85B-9F7BE7606C28}" sibTransId="{DC049611-9FBF-4CA2-8577-DDC2D8AB79D6}"/>
    <dgm:cxn modelId="{D90CD7CE-7680-494F-9ECF-D61D86D2AF00}" srcId="{FE5804E9-37CC-48AE-B318-7397E2D82EC5}" destId="{94475D28-8FEE-4120-B7FB-EB70D60CDABF}" srcOrd="2" destOrd="0" parTransId="{2E0DCCE2-E835-495D-99C8-DCB519FBF29E}" sibTransId="{182E5E01-B057-4AE2-99BE-2D48D9090085}"/>
    <dgm:cxn modelId="{4B507314-AB3E-4D52-86C9-36EAA118CF99}" type="presOf" srcId="{FE5804E9-37CC-48AE-B318-7397E2D82EC5}" destId="{08EFEA04-E5AC-4C3C-BF04-983351DD2AC0}" srcOrd="0" destOrd="0" presId="urn:microsoft.com/office/officeart/2008/layout/VerticalCurvedList"/>
    <dgm:cxn modelId="{718CB3FE-584D-4F82-9DEF-9E8D657F4DB0}" type="presOf" srcId="{86005916-A97F-47BA-AC09-0DD256B3B374}" destId="{7DEBBA38-7D94-422A-AF2B-49807F15736D}" srcOrd="0" destOrd="0" presId="urn:microsoft.com/office/officeart/2008/layout/VerticalCurvedList"/>
    <dgm:cxn modelId="{6A678BD0-1D52-4A98-A690-66DF374A536D}" type="presParOf" srcId="{08EFEA04-E5AC-4C3C-BF04-983351DD2AC0}" destId="{701143BA-89F9-470E-BA08-2C290303619F}" srcOrd="0" destOrd="0" presId="urn:microsoft.com/office/officeart/2008/layout/VerticalCurvedList"/>
    <dgm:cxn modelId="{29D06459-5830-4326-B462-14F6156B2E3F}" type="presParOf" srcId="{701143BA-89F9-470E-BA08-2C290303619F}" destId="{C0786EE7-EA86-4983-9AE0-172066C5EBC0}" srcOrd="0" destOrd="0" presId="urn:microsoft.com/office/officeart/2008/layout/VerticalCurvedList"/>
    <dgm:cxn modelId="{DEDD3D98-802C-4A8E-A2FA-3CF8EAC46BB9}" type="presParOf" srcId="{C0786EE7-EA86-4983-9AE0-172066C5EBC0}" destId="{4E258CD3-85FC-40F7-A143-8593C955AACA}" srcOrd="0" destOrd="0" presId="urn:microsoft.com/office/officeart/2008/layout/VerticalCurvedList"/>
    <dgm:cxn modelId="{DF17372E-0D51-4119-B070-1F1A8A8BCFB7}" type="presParOf" srcId="{C0786EE7-EA86-4983-9AE0-172066C5EBC0}" destId="{E45BC143-C97F-4C03-99FE-61A9538D541F}" srcOrd="1" destOrd="0" presId="urn:microsoft.com/office/officeart/2008/layout/VerticalCurvedList"/>
    <dgm:cxn modelId="{7626A6F2-808E-4809-948B-8AB984BA2464}" type="presParOf" srcId="{C0786EE7-EA86-4983-9AE0-172066C5EBC0}" destId="{CDBC349C-23D1-47B8-BF04-CA16801616DA}" srcOrd="2" destOrd="0" presId="urn:microsoft.com/office/officeart/2008/layout/VerticalCurvedList"/>
    <dgm:cxn modelId="{4F7B99ED-F8CA-4E08-8176-22DF9B010287}" type="presParOf" srcId="{C0786EE7-EA86-4983-9AE0-172066C5EBC0}" destId="{CE4DEB4E-D688-4DD6-AF56-E34CC1C110AA}" srcOrd="3" destOrd="0" presId="urn:microsoft.com/office/officeart/2008/layout/VerticalCurvedList"/>
    <dgm:cxn modelId="{491817C6-F946-400D-8D03-36554115668D}" type="presParOf" srcId="{701143BA-89F9-470E-BA08-2C290303619F}" destId="{78C06B52-88D3-4B2B-983F-B7993C097091}" srcOrd="1" destOrd="0" presId="urn:microsoft.com/office/officeart/2008/layout/VerticalCurvedList"/>
    <dgm:cxn modelId="{F1517263-042F-45C8-AAA9-A4433CF129B1}" type="presParOf" srcId="{701143BA-89F9-470E-BA08-2C290303619F}" destId="{DC8FC0C1-191C-4661-BCF6-B54BC6939E84}" srcOrd="2" destOrd="0" presId="urn:microsoft.com/office/officeart/2008/layout/VerticalCurvedList"/>
    <dgm:cxn modelId="{67550F9A-662C-46E2-9824-369C216277D1}" type="presParOf" srcId="{DC8FC0C1-191C-4661-BCF6-B54BC6939E84}" destId="{6A4ECE9C-C578-454C-A4A4-AE5C6A35C873}" srcOrd="0" destOrd="0" presId="urn:microsoft.com/office/officeart/2008/layout/VerticalCurvedList"/>
    <dgm:cxn modelId="{07CD22DE-EA9F-4820-B2CE-A52565431744}" type="presParOf" srcId="{701143BA-89F9-470E-BA08-2C290303619F}" destId="{CA798DB7-FD36-457E-B76C-0D92261FCB18}" srcOrd="3" destOrd="0" presId="urn:microsoft.com/office/officeart/2008/layout/VerticalCurvedList"/>
    <dgm:cxn modelId="{34B1DE12-E2F5-40B9-9554-12D07E8C86D2}" type="presParOf" srcId="{701143BA-89F9-470E-BA08-2C290303619F}" destId="{87CF767E-504E-420A-BB08-D5EF99B6B98A}" srcOrd="4" destOrd="0" presId="urn:microsoft.com/office/officeart/2008/layout/VerticalCurvedList"/>
    <dgm:cxn modelId="{43F0C760-B0FE-4AB0-980E-4FDB6E2DA3C0}" type="presParOf" srcId="{87CF767E-504E-420A-BB08-D5EF99B6B98A}" destId="{42330787-8120-4AEA-AC29-EE6080AE71A0}" srcOrd="0" destOrd="0" presId="urn:microsoft.com/office/officeart/2008/layout/VerticalCurvedList"/>
    <dgm:cxn modelId="{192D7739-3683-431B-804E-59D18A36BA75}" type="presParOf" srcId="{701143BA-89F9-470E-BA08-2C290303619F}" destId="{468673A7-43F0-44EB-888B-91EB8997FB2F}" srcOrd="5" destOrd="0" presId="urn:microsoft.com/office/officeart/2008/layout/VerticalCurvedList"/>
    <dgm:cxn modelId="{0B959DAC-6420-4A47-9391-BDE6B24D7A76}" type="presParOf" srcId="{701143BA-89F9-470E-BA08-2C290303619F}" destId="{25B35586-A8BE-48F1-8C99-61CE5BC3F255}" srcOrd="6" destOrd="0" presId="urn:microsoft.com/office/officeart/2008/layout/VerticalCurvedList"/>
    <dgm:cxn modelId="{64CA0121-406B-4DD0-8404-2CA3D7D66201}" type="presParOf" srcId="{25B35586-A8BE-48F1-8C99-61CE5BC3F255}" destId="{18F6538B-9A6C-4D00-98A0-892EE382DE2C}" srcOrd="0" destOrd="0" presId="urn:microsoft.com/office/officeart/2008/layout/VerticalCurvedList"/>
    <dgm:cxn modelId="{9D595629-4CFA-4388-9054-B2CCFF9A518E}" type="presParOf" srcId="{701143BA-89F9-470E-BA08-2C290303619F}" destId="{7DEBBA38-7D94-422A-AF2B-49807F15736D}" srcOrd="7" destOrd="0" presId="urn:microsoft.com/office/officeart/2008/layout/VerticalCurvedList"/>
    <dgm:cxn modelId="{0AC8E3F1-295A-41B1-B822-EF150CDF6A16}" type="presParOf" srcId="{701143BA-89F9-470E-BA08-2C290303619F}" destId="{9C6FC3FE-44DC-43FE-992C-7C8C043EBC23}" srcOrd="8" destOrd="0" presId="urn:microsoft.com/office/officeart/2008/layout/VerticalCurvedList"/>
    <dgm:cxn modelId="{76C7E7D7-7F08-45F8-AC3F-F131EED48B0E}" type="presParOf" srcId="{9C6FC3FE-44DC-43FE-992C-7C8C043EBC23}" destId="{1FCE2722-0AC1-46BE-9AB2-51D57796620C}" srcOrd="0" destOrd="0" presId="urn:microsoft.com/office/officeart/2008/layout/VerticalCurvedList"/>
    <dgm:cxn modelId="{81DCEF40-1B99-4814-9D38-16799C645118}" type="presParOf" srcId="{701143BA-89F9-470E-BA08-2C290303619F}" destId="{291A5B41-C17B-4310-8202-C3A8D32C9B59}" srcOrd="9" destOrd="0" presId="urn:microsoft.com/office/officeart/2008/layout/VerticalCurvedList"/>
    <dgm:cxn modelId="{EFEF5EEF-9EEF-499C-9A30-9B2A0CB3C0C3}" type="presParOf" srcId="{701143BA-89F9-470E-BA08-2C290303619F}" destId="{3E681A8F-55B4-46A0-B3D9-FB15643F5C57}" srcOrd="10" destOrd="0" presId="urn:microsoft.com/office/officeart/2008/layout/VerticalCurvedList"/>
    <dgm:cxn modelId="{74D8887B-A35A-4849-A366-C4B5216C540C}" type="presParOf" srcId="{3E681A8F-55B4-46A0-B3D9-FB15643F5C57}" destId="{095D4D93-D5B3-4825-8C04-D8511C8C34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F62D0-EEFF-4E1D-BB36-B774F66CEC3D}"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B401B754-C1E1-430A-A4DC-E7065481EE32}">
      <dgm:prSet phldrT="[Text]"/>
      <dgm:spPr/>
      <dgm:t>
        <a:bodyPr/>
        <a:lstStyle/>
        <a:p>
          <a:r>
            <a:rPr lang="en-US" dirty="0" err="1"/>
            <a:t>Độ</a:t>
          </a:r>
          <a:r>
            <a:rPr lang="en-US" dirty="0"/>
            <a:t> I</a:t>
          </a:r>
        </a:p>
        <a:p>
          <a:r>
            <a:rPr lang="en-US" dirty="0"/>
            <a:t>18,9%</a:t>
          </a:r>
        </a:p>
      </dgm:t>
    </dgm:pt>
    <dgm:pt modelId="{84AE199D-C03D-4D6D-9C40-F8DD99381020}" type="parTrans" cxnId="{F628A1AB-D9FC-456B-8873-28EAEA937D64}">
      <dgm:prSet/>
      <dgm:spPr/>
      <dgm:t>
        <a:bodyPr/>
        <a:lstStyle/>
        <a:p>
          <a:endParaRPr lang="en-US"/>
        </a:p>
      </dgm:t>
    </dgm:pt>
    <dgm:pt modelId="{1AFDAC6F-97FA-4958-935C-3DE8A12C5BEC}" type="sibTrans" cxnId="{F628A1AB-D9FC-456B-8873-28EAEA937D64}">
      <dgm:prSet/>
      <dgm:spPr/>
      <dgm:t>
        <a:bodyPr/>
        <a:lstStyle/>
        <a:p>
          <a:endParaRPr lang="en-US"/>
        </a:p>
      </dgm:t>
    </dgm:pt>
    <dgm:pt modelId="{E8710039-2691-43B7-AF0D-CACBB91505C1}">
      <dgm:prSet phldrT="[Text]"/>
      <dgm:spPr/>
      <dgm:t>
        <a:bodyPr/>
        <a:lstStyle/>
        <a:p>
          <a:r>
            <a:rPr lang="en-US" dirty="0" err="1"/>
            <a:t>Độ</a:t>
          </a:r>
          <a:r>
            <a:rPr lang="en-US" dirty="0"/>
            <a:t> II</a:t>
          </a:r>
        </a:p>
        <a:p>
          <a:r>
            <a:rPr lang="en-US" dirty="0"/>
            <a:t>47,3%</a:t>
          </a:r>
        </a:p>
      </dgm:t>
    </dgm:pt>
    <dgm:pt modelId="{EECFBD09-402E-4D0A-8CB2-D47A39DFA28E}" type="parTrans" cxnId="{B2F52463-6C7A-404D-B8D7-6C7EFA76D7D0}">
      <dgm:prSet/>
      <dgm:spPr/>
      <dgm:t>
        <a:bodyPr/>
        <a:lstStyle/>
        <a:p>
          <a:endParaRPr lang="en-US"/>
        </a:p>
      </dgm:t>
    </dgm:pt>
    <dgm:pt modelId="{46840EA3-9FC8-4D3F-B24F-5EB00996030F}" type="sibTrans" cxnId="{B2F52463-6C7A-404D-B8D7-6C7EFA76D7D0}">
      <dgm:prSet/>
      <dgm:spPr/>
      <dgm:t>
        <a:bodyPr/>
        <a:lstStyle/>
        <a:p>
          <a:endParaRPr lang="en-US"/>
        </a:p>
      </dgm:t>
    </dgm:pt>
    <dgm:pt modelId="{E95B562C-B35D-41E8-9E2F-7C95278B3FAD}">
      <dgm:prSet phldrT="[Text]"/>
      <dgm:spPr/>
      <dgm:t>
        <a:bodyPr/>
        <a:lstStyle/>
        <a:p>
          <a:r>
            <a:rPr lang="en-US" dirty="0" err="1"/>
            <a:t>Độ</a:t>
          </a:r>
          <a:r>
            <a:rPr lang="en-US" dirty="0"/>
            <a:t> III</a:t>
          </a:r>
        </a:p>
        <a:p>
          <a:r>
            <a:rPr lang="en-US" dirty="0"/>
            <a:t>29,7%</a:t>
          </a:r>
        </a:p>
      </dgm:t>
    </dgm:pt>
    <dgm:pt modelId="{9AE81542-3A1F-4885-9BB2-A78C05338E3A}" type="parTrans" cxnId="{DC214DC2-D89A-4336-BAD0-9F8FA5E9099D}">
      <dgm:prSet/>
      <dgm:spPr/>
      <dgm:t>
        <a:bodyPr/>
        <a:lstStyle/>
        <a:p>
          <a:endParaRPr lang="en-US"/>
        </a:p>
      </dgm:t>
    </dgm:pt>
    <dgm:pt modelId="{D7F7C128-D38C-4F9A-8421-232A976BFFDF}" type="sibTrans" cxnId="{DC214DC2-D89A-4336-BAD0-9F8FA5E9099D}">
      <dgm:prSet/>
      <dgm:spPr/>
      <dgm:t>
        <a:bodyPr/>
        <a:lstStyle/>
        <a:p>
          <a:endParaRPr lang="en-US"/>
        </a:p>
      </dgm:t>
    </dgm:pt>
    <dgm:pt modelId="{28C703B6-0273-4528-8706-68A7AC52A9ED}" type="pres">
      <dgm:prSet presAssocID="{7A4F62D0-EEFF-4E1D-BB36-B774F66CEC3D}" presName="Name0" presStyleCnt="0">
        <dgm:presLayoutVars>
          <dgm:chMax val="11"/>
          <dgm:chPref val="11"/>
          <dgm:dir/>
          <dgm:resizeHandles/>
        </dgm:presLayoutVars>
      </dgm:prSet>
      <dgm:spPr/>
      <dgm:t>
        <a:bodyPr/>
        <a:lstStyle/>
        <a:p>
          <a:endParaRPr lang="en-US"/>
        </a:p>
      </dgm:t>
    </dgm:pt>
    <dgm:pt modelId="{F03BB96C-0779-4917-BC07-3C61079612B3}" type="pres">
      <dgm:prSet presAssocID="{E95B562C-B35D-41E8-9E2F-7C95278B3FAD}" presName="Accent3" presStyleCnt="0"/>
      <dgm:spPr/>
    </dgm:pt>
    <dgm:pt modelId="{E9D7952C-02FB-4BBE-AC3C-C19D77F4A20B}" type="pres">
      <dgm:prSet presAssocID="{E95B562C-B35D-41E8-9E2F-7C95278B3FAD}" presName="Accent" presStyleLbl="node1" presStyleIdx="0" presStyleCnt="3"/>
      <dgm:spPr/>
    </dgm:pt>
    <dgm:pt modelId="{36F20C2D-E375-401C-80B2-6A2239D96EDC}" type="pres">
      <dgm:prSet presAssocID="{E95B562C-B35D-41E8-9E2F-7C95278B3FAD}" presName="ParentBackground3" presStyleCnt="0"/>
      <dgm:spPr/>
    </dgm:pt>
    <dgm:pt modelId="{579C1A09-0425-40C7-848E-4459AA5DB846}" type="pres">
      <dgm:prSet presAssocID="{E95B562C-B35D-41E8-9E2F-7C95278B3FAD}" presName="ParentBackground" presStyleLbl="fgAcc1" presStyleIdx="0" presStyleCnt="3"/>
      <dgm:spPr/>
      <dgm:t>
        <a:bodyPr/>
        <a:lstStyle/>
        <a:p>
          <a:endParaRPr lang="en-US"/>
        </a:p>
      </dgm:t>
    </dgm:pt>
    <dgm:pt modelId="{ACA524C3-B75A-4A7F-858D-0B8347D22D05}" type="pres">
      <dgm:prSet presAssocID="{E95B562C-B35D-41E8-9E2F-7C95278B3FAD}" presName="Parent3" presStyleLbl="revTx" presStyleIdx="0" presStyleCnt="0">
        <dgm:presLayoutVars>
          <dgm:chMax val="1"/>
          <dgm:chPref val="1"/>
          <dgm:bulletEnabled val="1"/>
        </dgm:presLayoutVars>
      </dgm:prSet>
      <dgm:spPr/>
      <dgm:t>
        <a:bodyPr/>
        <a:lstStyle/>
        <a:p>
          <a:endParaRPr lang="en-US"/>
        </a:p>
      </dgm:t>
    </dgm:pt>
    <dgm:pt modelId="{8D2D3A7D-E3B6-4069-B726-C4157FF02543}" type="pres">
      <dgm:prSet presAssocID="{E8710039-2691-43B7-AF0D-CACBB91505C1}" presName="Accent2" presStyleCnt="0"/>
      <dgm:spPr/>
    </dgm:pt>
    <dgm:pt modelId="{40ECD026-2E5F-40AD-83FC-850A02F96DD1}" type="pres">
      <dgm:prSet presAssocID="{E8710039-2691-43B7-AF0D-CACBB91505C1}" presName="Accent" presStyleLbl="node1" presStyleIdx="1" presStyleCnt="3"/>
      <dgm:spPr/>
    </dgm:pt>
    <dgm:pt modelId="{4A2256D6-8F10-4B5F-9737-A66E7A9F1922}" type="pres">
      <dgm:prSet presAssocID="{E8710039-2691-43B7-AF0D-CACBB91505C1}" presName="ParentBackground2" presStyleCnt="0"/>
      <dgm:spPr/>
    </dgm:pt>
    <dgm:pt modelId="{6D7B81D6-4A97-4BB1-9FB0-ED78BF158357}" type="pres">
      <dgm:prSet presAssocID="{E8710039-2691-43B7-AF0D-CACBB91505C1}" presName="ParentBackground" presStyleLbl="fgAcc1" presStyleIdx="1" presStyleCnt="3"/>
      <dgm:spPr/>
      <dgm:t>
        <a:bodyPr/>
        <a:lstStyle/>
        <a:p>
          <a:endParaRPr lang="en-US"/>
        </a:p>
      </dgm:t>
    </dgm:pt>
    <dgm:pt modelId="{39400DED-047B-40AE-8299-4D92578483A5}" type="pres">
      <dgm:prSet presAssocID="{E8710039-2691-43B7-AF0D-CACBB91505C1}" presName="Parent2" presStyleLbl="revTx" presStyleIdx="0" presStyleCnt="0">
        <dgm:presLayoutVars>
          <dgm:chMax val="1"/>
          <dgm:chPref val="1"/>
          <dgm:bulletEnabled val="1"/>
        </dgm:presLayoutVars>
      </dgm:prSet>
      <dgm:spPr/>
      <dgm:t>
        <a:bodyPr/>
        <a:lstStyle/>
        <a:p>
          <a:endParaRPr lang="en-US"/>
        </a:p>
      </dgm:t>
    </dgm:pt>
    <dgm:pt modelId="{04F53071-CB7A-44B7-8285-A43C33CAC4C3}" type="pres">
      <dgm:prSet presAssocID="{B401B754-C1E1-430A-A4DC-E7065481EE32}" presName="Accent1" presStyleCnt="0"/>
      <dgm:spPr/>
    </dgm:pt>
    <dgm:pt modelId="{73B7BFB1-59A1-412D-8318-645295C6AC77}" type="pres">
      <dgm:prSet presAssocID="{B401B754-C1E1-430A-A4DC-E7065481EE32}" presName="Accent" presStyleLbl="node1" presStyleIdx="2" presStyleCnt="3"/>
      <dgm:spPr/>
    </dgm:pt>
    <dgm:pt modelId="{2F05AF7D-B439-47BC-A530-760B12ADD477}" type="pres">
      <dgm:prSet presAssocID="{B401B754-C1E1-430A-A4DC-E7065481EE32}" presName="ParentBackground1" presStyleCnt="0"/>
      <dgm:spPr/>
    </dgm:pt>
    <dgm:pt modelId="{313419CB-36E9-4D8D-B5A6-AE5932D4DE27}" type="pres">
      <dgm:prSet presAssocID="{B401B754-C1E1-430A-A4DC-E7065481EE32}" presName="ParentBackground" presStyleLbl="fgAcc1" presStyleIdx="2" presStyleCnt="3"/>
      <dgm:spPr/>
      <dgm:t>
        <a:bodyPr/>
        <a:lstStyle/>
        <a:p>
          <a:endParaRPr lang="en-US"/>
        </a:p>
      </dgm:t>
    </dgm:pt>
    <dgm:pt modelId="{079329C3-C997-4FEB-AE10-21319DFFFB50}" type="pres">
      <dgm:prSet presAssocID="{B401B754-C1E1-430A-A4DC-E7065481EE32}" presName="Parent1" presStyleLbl="revTx" presStyleIdx="0" presStyleCnt="0">
        <dgm:presLayoutVars>
          <dgm:chMax val="1"/>
          <dgm:chPref val="1"/>
          <dgm:bulletEnabled val="1"/>
        </dgm:presLayoutVars>
      </dgm:prSet>
      <dgm:spPr/>
      <dgm:t>
        <a:bodyPr/>
        <a:lstStyle/>
        <a:p>
          <a:endParaRPr lang="en-US"/>
        </a:p>
      </dgm:t>
    </dgm:pt>
  </dgm:ptLst>
  <dgm:cxnLst>
    <dgm:cxn modelId="{11AB9AE9-0786-401C-8208-4821CE9AE624}" type="presOf" srcId="{7A4F62D0-EEFF-4E1D-BB36-B774F66CEC3D}" destId="{28C703B6-0273-4528-8706-68A7AC52A9ED}" srcOrd="0" destOrd="0" presId="urn:microsoft.com/office/officeart/2011/layout/CircleProcess"/>
    <dgm:cxn modelId="{991B33E5-27F1-44DC-BF5F-A97C6CAD9075}" type="presOf" srcId="{E8710039-2691-43B7-AF0D-CACBB91505C1}" destId="{39400DED-047B-40AE-8299-4D92578483A5}" srcOrd="1" destOrd="0" presId="urn:microsoft.com/office/officeart/2011/layout/CircleProcess"/>
    <dgm:cxn modelId="{DC214DC2-D89A-4336-BAD0-9F8FA5E9099D}" srcId="{7A4F62D0-EEFF-4E1D-BB36-B774F66CEC3D}" destId="{E95B562C-B35D-41E8-9E2F-7C95278B3FAD}" srcOrd="2" destOrd="0" parTransId="{9AE81542-3A1F-4885-9BB2-A78C05338E3A}" sibTransId="{D7F7C128-D38C-4F9A-8421-232A976BFFDF}"/>
    <dgm:cxn modelId="{B2F52463-6C7A-404D-B8D7-6C7EFA76D7D0}" srcId="{7A4F62D0-EEFF-4E1D-BB36-B774F66CEC3D}" destId="{E8710039-2691-43B7-AF0D-CACBB91505C1}" srcOrd="1" destOrd="0" parTransId="{EECFBD09-402E-4D0A-8CB2-D47A39DFA28E}" sibTransId="{46840EA3-9FC8-4D3F-B24F-5EB00996030F}"/>
    <dgm:cxn modelId="{C3CECA51-BF90-4E95-AE47-71DBB393BC51}" type="presOf" srcId="{B401B754-C1E1-430A-A4DC-E7065481EE32}" destId="{079329C3-C997-4FEB-AE10-21319DFFFB50}" srcOrd="1" destOrd="0" presId="urn:microsoft.com/office/officeart/2011/layout/CircleProcess"/>
    <dgm:cxn modelId="{2B7661AA-4E7F-44C7-9A4A-0E756A9B88D3}" type="presOf" srcId="{E8710039-2691-43B7-AF0D-CACBB91505C1}" destId="{6D7B81D6-4A97-4BB1-9FB0-ED78BF158357}" srcOrd="0" destOrd="0" presId="urn:microsoft.com/office/officeart/2011/layout/CircleProcess"/>
    <dgm:cxn modelId="{67367B0C-002A-45A0-B2F8-DBB518D4D0EA}" type="presOf" srcId="{E95B562C-B35D-41E8-9E2F-7C95278B3FAD}" destId="{579C1A09-0425-40C7-848E-4459AA5DB846}" srcOrd="0" destOrd="0" presId="urn:microsoft.com/office/officeart/2011/layout/CircleProcess"/>
    <dgm:cxn modelId="{F628A1AB-D9FC-456B-8873-28EAEA937D64}" srcId="{7A4F62D0-EEFF-4E1D-BB36-B774F66CEC3D}" destId="{B401B754-C1E1-430A-A4DC-E7065481EE32}" srcOrd="0" destOrd="0" parTransId="{84AE199D-C03D-4D6D-9C40-F8DD99381020}" sibTransId="{1AFDAC6F-97FA-4958-935C-3DE8A12C5BEC}"/>
    <dgm:cxn modelId="{7A2221FC-0139-4F3B-8ABA-013D50D96576}" type="presOf" srcId="{E95B562C-B35D-41E8-9E2F-7C95278B3FAD}" destId="{ACA524C3-B75A-4A7F-858D-0B8347D22D05}" srcOrd="1" destOrd="0" presId="urn:microsoft.com/office/officeart/2011/layout/CircleProcess"/>
    <dgm:cxn modelId="{E366C247-4159-497B-8268-B702906868D4}" type="presOf" srcId="{B401B754-C1E1-430A-A4DC-E7065481EE32}" destId="{313419CB-36E9-4D8D-B5A6-AE5932D4DE27}" srcOrd="0" destOrd="0" presId="urn:microsoft.com/office/officeart/2011/layout/CircleProcess"/>
    <dgm:cxn modelId="{D57066C7-CDD2-4C74-96C9-C8EADB08490E}" type="presParOf" srcId="{28C703B6-0273-4528-8706-68A7AC52A9ED}" destId="{F03BB96C-0779-4917-BC07-3C61079612B3}" srcOrd="0" destOrd="0" presId="urn:microsoft.com/office/officeart/2011/layout/CircleProcess"/>
    <dgm:cxn modelId="{C70BEC0B-E7FE-439B-B3BA-82315CD94238}" type="presParOf" srcId="{F03BB96C-0779-4917-BC07-3C61079612B3}" destId="{E9D7952C-02FB-4BBE-AC3C-C19D77F4A20B}" srcOrd="0" destOrd="0" presId="urn:microsoft.com/office/officeart/2011/layout/CircleProcess"/>
    <dgm:cxn modelId="{4A539958-0E79-41F0-80B7-F017C2411A46}" type="presParOf" srcId="{28C703B6-0273-4528-8706-68A7AC52A9ED}" destId="{36F20C2D-E375-401C-80B2-6A2239D96EDC}" srcOrd="1" destOrd="0" presId="urn:microsoft.com/office/officeart/2011/layout/CircleProcess"/>
    <dgm:cxn modelId="{29A3546E-989A-4C01-AA6F-EFB776AACD60}" type="presParOf" srcId="{36F20C2D-E375-401C-80B2-6A2239D96EDC}" destId="{579C1A09-0425-40C7-848E-4459AA5DB846}" srcOrd="0" destOrd="0" presId="urn:microsoft.com/office/officeart/2011/layout/CircleProcess"/>
    <dgm:cxn modelId="{46680765-0235-4FFB-A687-B1D2DC45F5B9}" type="presParOf" srcId="{28C703B6-0273-4528-8706-68A7AC52A9ED}" destId="{ACA524C3-B75A-4A7F-858D-0B8347D22D05}" srcOrd="2" destOrd="0" presId="urn:microsoft.com/office/officeart/2011/layout/CircleProcess"/>
    <dgm:cxn modelId="{F09AB4ED-4D90-4790-B166-57A716700A6A}" type="presParOf" srcId="{28C703B6-0273-4528-8706-68A7AC52A9ED}" destId="{8D2D3A7D-E3B6-4069-B726-C4157FF02543}" srcOrd="3" destOrd="0" presId="urn:microsoft.com/office/officeart/2011/layout/CircleProcess"/>
    <dgm:cxn modelId="{4187D7D8-05AD-470F-B44A-5454300E4EBE}" type="presParOf" srcId="{8D2D3A7D-E3B6-4069-B726-C4157FF02543}" destId="{40ECD026-2E5F-40AD-83FC-850A02F96DD1}" srcOrd="0" destOrd="0" presId="urn:microsoft.com/office/officeart/2011/layout/CircleProcess"/>
    <dgm:cxn modelId="{CFDBD472-A8DF-4B4A-9D4E-0131323FEF70}" type="presParOf" srcId="{28C703B6-0273-4528-8706-68A7AC52A9ED}" destId="{4A2256D6-8F10-4B5F-9737-A66E7A9F1922}" srcOrd="4" destOrd="0" presId="urn:microsoft.com/office/officeart/2011/layout/CircleProcess"/>
    <dgm:cxn modelId="{A7C92E9B-363A-41FB-9566-497E2766687F}" type="presParOf" srcId="{4A2256D6-8F10-4B5F-9737-A66E7A9F1922}" destId="{6D7B81D6-4A97-4BB1-9FB0-ED78BF158357}" srcOrd="0" destOrd="0" presId="urn:microsoft.com/office/officeart/2011/layout/CircleProcess"/>
    <dgm:cxn modelId="{6280A4EF-0D47-49C8-8355-4BCE77BB27C9}" type="presParOf" srcId="{28C703B6-0273-4528-8706-68A7AC52A9ED}" destId="{39400DED-047B-40AE-8299-4D92578483A5}" srcOrd="5" destOrd="0" presId="urn:microsoft.com/office/officeart/2011/layout/CircleProcess"/>
    <dgm:cxn modelId="{BE051637-A4B9-480F-A1C8-565841917801}" type="presParOf" srcId="{28C703B6-0273-4528-8706-68A7AC52A9ED}" destId="{04F53071-CB7A-44B7-8285-A43C33CAC4C3}" srcOrd="6" destOrd="0" presId="urn:microsoft.com/office/officeart/2011/layout/CircleProcess"/>
    <dgm:cxn modelId="{0CEC2CD0-3DF7-452A-AF56-6A3881032A20}" type="presParOf" srcId="{04F53071-CB7A-44B7-8285-A43C33CAC4C3}" destId="{73B7BFB1-59A1-412D-8318-645295C6AC77}" srcOrd="0" destOrd="0" presId="urn:microsoft.com/office/officeart/2011/layout/CircleProcess"/>
    <dgm:cxn modelId="{C444F8C7-A2F5-4A76-8408-FEAD11856352}" type="presParOf" srcId="{28C703B6-0273-4528-8706-68A7AC52A9ED}" destId="{2F05AF7D-B439-47BC-A530-760B12ADD477}" srcOrd="7" destOrd="0" presId="urn:microsoft.com/office/officeart/2011/layout/CircleProcess"/>
    <dgm:cxn modelId="{E2B43EEC-D074-4407-A5A2-17A36F6614B9}" type="presParOf" srcId="{2F05AF7D-B439-47BC-A530-760B12ADD477}" destId="{313419CB-36E9-4D8D-B5A6-AE5932D4DE27}" srcOrd="0" destOrd="0" presId="urn:microsoft.com/office/officeart/2011/layout/CircleProcess"/>
    <dgm:cxn modelId="{245AA680-E120-4094-BFDD-4D93F2CB7AA7}" type="presParOf" srcId="{28C703B6-0273-4528-8706-68A7AC52A9ED}" destId="{079329C3-C997-4FEB-AE10-21319DFFFB5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F62D0-EEFF-4E1D-BB36-B774F66CEC3D}"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B401B754-C1E1-430A-A4DC-E7065481EE32}">
      <dgm:prSet phldrT="[Text]"/>
      <dgm:spPr/>
      <dgm:t>
        <a:bodyPr/>
        <a:lstStyle/>
        <a:p>
          <a:r>
            <a:rPr lang="en-US" dirty="0" err="1"/>
            <a:t>Độ</a:t>
          </a:r>
          <a:r>
            <a:rPr lang="en-US" dirty="0"/>
            <a:t> I</a:t>
          </a:r>
        </a:p>
        <a:p>
          <a:r>
            <a:rPr lang="en-US" dirty="0"/>
            <a:t>25%</a:t>
          </a:r>
        </a:p>
      </dgm:t>
    </dgm:pt>
    <dgm:pt modelId="{84AE199D-C03D-4D6D-9C40-F8DD99381020}" type="parTrans" cxnId="{F628A1AB-D9FC-456B-8873-28EAEA937D64}">
      <dgm:prSet/>
      <dgm:spPr/>
      <dgm:t>
        <a:bodyPr/>
        <a:lstStyle/>
        <a:p>
          <a:endParaRPr lang="en-US"/>
        </a:p>
      </dgm:t>
    </dgm:pt>
    <dgm:pt modelId="{1AFDAC6F-97FA-4958-935C-3DE8A12C5BEC}" type="sibTrans" cxnId="{F628A1AB-D9FC-456B-8873-28EAEA937D64}">
      <dgm:prSet/>
      <dgm:spPr/>
      <dgm:t>
        <a:bodyPr/>
        <a:lstStyle/>
        <a:p>
          <a:endParaRPr lang="en-US"/>
        </a:p>
      </dgm:t>
    </dgm:pt>
    <dgm:pt modelId="{E8710039-2691-43B7-AF0D-CACBB91505C1}">
      <dgm:prSet phldrT="[Text]"/>
      <dgm:spPr/>
      <dgm:t>
        <a:bodyPr/>
        <a:lstStyle/>
        <a:p>
          <a:r>
            <a:rPr lang="en-US" dirty="0" err="1"/>
            <a:t>Độ</a:t>
          </a:r>
          <a:r>
            <a:rPr lang="en-US" dirty="0"/>
            <a:t> II</a:t>
          </a:r>
        </a:p>
        <a:p>
          <a:r>
            <a:rPr lang="en-US" dirty="0"/>
            <a:t>23%</a:t>
          </a:r>
        </a:p>
      </dgm:t>
    </dgm:pt>
    <dgm:pt modelId="{EECFBD09-402E-4D0A-8CB2-D47A39DFA28E}" type="parTrans" cxnId="{B2F52463-6C7A-404D-B8D7-6C7EFA76D7D0}">
      <dgm:prSet/>
      <dgm:spPr/>
      <dgm:t>
        <a:bodyPr/>
        <a:lstStyle/>
        <a:p>
          <a:endParaRPr lang="en-US"/>
        </a:p>
      </dgm:t>
    </dgm:pt>
    <dgm:pt modelId="{46840EA3-9FC8-4D3F-B24F-5EB00996030F}" type="sibTrans" cxnId="{B2F52463-6C7A-404D-B8D7-6C7EFA76D7D0}">
      <dgm:prSet/>
      <dgm:spPr/>
      <dgm:t>
        <a:bodyPr/>
        <a:lstStyle/>
        <a:p>
          <a:endParaRPr lang="en-US"/>
        </a:p>
      </dgm:t>
    </dgm:pt>
    <dgm:pt modelId="{E95B562C-B35D-41E8-9E2F-7C95278B3FAD}">
      <dgm:prSet phldrT="[Text]"/>
      <dgm:spPr/>
      <dgm:t>
        <a:bodyPr/>
        <a:lstStyle/>
        <a:p>
          <a:r>
            <a:rPr lang="en-US" dirty="0" err="1"/>
            <a:t>Độ</a:t>
          </a:r>
          <a:r>
            <a:rPr lang="en-US" dirty="0"/>
            <a:t> III</a:t>
          </a:r>
        </a:p>
        <a:p>
          <a:r>
            <a:rPr lang="en-US" dirty="0"/>
            <a:t>13%</a:t>
          </a:r>
        </a:p>
      </dgm:t>
    </dgm:pt>
    <dgm:pt modelId="{9AE81542-3A1F-4885-9BB2-A78C05338E3A}" type="parTrans" cxnId="{DC214DC2-D89A-4336-BAD0-9F8FA5E9099D}">
      <dgm:prSet/>
      <dgm:spPr/>
      <dgm:t>
        <a:bodyPr/>
        <a:lstStyle/>
        <a:p>
          <a:endParaRPr lang="en-US"/>
        </a:p>
      </dgm:t>
    </dgm:pt>
    <dgm:pt modelId="{D7F7C128-D38C-4F9A-8421-232A976BFFDF}" type="sibTrans" cxnId="{DC214DC2-D89A-4336-BAD0-9F8FA5E9099D}">
      <dgm:prSet/>
      <dgm:spPr/>
      <dgm:t>
        <a:bodyPr/>
        <a:lstStyle/>
        <a:p>
          <a:endParaRPr lang="en-US"/>
        </a:p>
      </dgm:t>
    </dgm:pt>
    <dgm:pt modelId="{28C703B6-0273-4528-8706-68A7AC52A9ED}" type="pres">
      <dgm:prSet presAssocID="{7A4F62D0-EEFF-4E1D-BB36-B774F66CEC3D}" presName="Name0" presStyleCnt="0">
        <dgm:presLayoutVars>
          <dgm:chMax val="11"/>
          <dgm:chPref val="11"/>
          <dgm:dir/>
          <dgm:resizeHandles/>
        </dgm:presLayoutVars>
      </dgm:prSet>
      <dgm:spPr/>
      <dgm:t>
        <a:bodyPr/>
        <a:lstStyle/>
        <a:p>
          <a:endParaRPr lang="en-US"/>
        </a:p>
      </dgm:t>
    </dgm:pt>
    <dgm:pt modelId="{F03BB96C-0779-4917-BC07-3C61079612B3}" type="pres">
      <dgm:prSet presAssocID="{E95B562C-B35D-41E8-9E2F-7C95278B3FAD}" presName="Accent3" presStyleCnt="0"/>
      <dgm:spPr/>
    </dgm:pt>
    <dgm:pt modelId="{E9D7952C-02FB-4BBE-AC3C-C19D77F4A20B}" type="pres">
      <dgm:prSet presAssocID="{E95B562C-B35D-41E8-9E2F-7C95278B3FAD}" presName="Accent" presStyleLbl="node1" presStyleIdx="0" presStyleCnt="3"/>
      <dgm:spPr/>
    </dgm:pt>
    <dgm:pt modelId="{36F20C2D-E375-401C-80B2-6A2239D96EDC}" type="pres">
      <dgm:prSet presAssocID="{E95B562C-B35D-41E8-9E2F-7C95278B3FAD}" presName="ParentBackground3" presStyleCnt="0"/>
      <dgm:spPr/>
    </dgm:pt>
    <dgm:pt modelId="{579C1A09-0425-40C7-848E-4459AA5DB846}" type="pres">
      <dgm:prSet presAssocID="{E95B562C-B35D-41E8-9E2F-7C95278B3FAD}" presName="ParentBackground" presStyleLbl="fgAcc1" presStyleIdx="0" presStyleCnt="3"/>
      <dgm:spPr/>
      <dgm:t>
        <a:bodyPr/>
        <a:lstStyle/>
        <a:p>
          <a:endParaRPr lang="en-US"/>
        </a:p>
      </dgm:t>
    </dgm:pt>
    <dgm:pt modelId="{ACA524C3-B75A-4A7F-858D-0B8347D22D05}" type="pres">
      <dgm:prSet presAssocID="{E95B562C-B35D-41E8-9E2F-7C95278B3FAD}" presName="Parent3" presStyleLbl="revTx" presStyleIdx="0" presStyleCnt="0">
        <dgm:presLayoutVars>
          <dgm:chMax val="1"/>
          <dgm:chPref val="1"/>
          <dgm:bulletEnabled val="1"/>
        </dgm:presLayoutVars>
      </dgm:prSet>
      <dgm:spPr/>
      <dgm:t>
        <a:bodyPr/>
        <a:lstStyle/>
        <a:p>
          <a:endParaRPr lang="en-US"/>
        </a:p>
      </dgm:t>
    </dgm:pt>
    <dgm:pt modelId="{8D2D3A7D-E3B6-4069-B726-C4157FF02543}" type="pres">
      <dgm:prSet presAssocID="{E8710039-2691-43B7-AF0D-CACBB91505C1}" presName="Accent2" presStyleCnt="0"/>
      <dgm:spPr/>
    </dgm:pt>
    <dgm:pt modelId="{40ECD026-2E5F-40AD-83FC-850A02F96DD1}" type="pres">
      <dgm:prSet presAssocID="{E8710039-2691-43B7-AF0D-CACBB91505C1}" presName="Accent" presStyleLbl="node1" presStyleIdx="1" presStyleCnt="3"/>
      <dgm:spPr/>
    </dgm:pt>
    <dgm:pt modelId="{4A2256D6-8F10-4B5F-9737-A66E7A9F1922}" type="pres">
      <dgm:prSet presAssocID="{E8710039-2691-43B7-AF0D-CACBB91505C1}" presName="ParentBackground2" presStyleCnt="0"/>
      <dgm:spPr/>
    </dgm:pt>
    <dgm:pt modelId="{6D7B81D6-4A97-4BB1-9FB0-ED78BF158357}" type="pres">
      <dgm:prSet presAssocID="{E8710039-2691-43B7-AF0D-CACBB91505C1}" presName="ParentBackground" presStyleLbl="fgAcc1" presStyleIdx="1" presStyleCnt="3"/>
      <dgm:spPr/>
      <dgm:t>
        <a:bodyPr/>
        <a:lstStyle/>
        <a:p>
          <a:endParaRPr lang="en-US"/>
        </a:p>
      </dgm:t>
    </dgm:pt>
    <dgm:pt modelId="{39400DED-047B-40AE-8299-4D92578483A5}" type="pres">
      <dgm:prSet presAssocID="{E8710039-2691-43B7-AF0D-CACBB91505C1}" presName="Parent2" presStyleLbl="revTx" presStyleIdx="0" presStyleCnt="0">
        <dgm:presLayoutVars>
          <dgm:chMax val="1"/>
          <dgm:chPref val="1"/>
          <dgm:bulletEnabled val="1"/>
        </dgm:presLayoutVars>
      </dgm:prSet>
      <dgm:spPr/>
      <dgm:t>
        <a:bodyPr/>
        <a:lstStyle/>
        <a:p>
          <a:endParaRPr lang="en-US"/>
        </a:p>
      </dgm:t>
    </dgm:pt>
    <dgm:pt modelId="{04F53071-CB7A-44B7-8285-A43C33CAC4C3}" type="pres">
      <dgm:prSet presAssocID="{B401B754-C1E1-430A-A4DC-E7065481EE32}" presName="Accent1" presStyleCnt="0"/>
      <dgm:spPr/>
    </dgm:pt>
    <dgm:pt modelId="{73B7BFB1-59A1-412D-8318-645295C6AC77}" type="pres">
      <dgm:prSet presAssocID="{B401B754-C1E1-430A-A4DC-E7065481EE32}" presName="Accent" presStyleLbl="node1" presStyleIdx="2" presStyleCnt="3"/>
      <dgm:spPr/>
    </dgm:pt>
    <dgm:pt modelId="{2F05AF7D-B439-47BC-A530-760B12ADD477}" type="pres">
      <dgm:prSet presAssocID="{B401B754-C1E1-430A-A4DC-E7065481EE32}" presName="ParentBackground1" presStyleCnt="0"/>
      <dgm:spPr/>
    </dgm:pt>
    <dgm:pt modelId="{313419CB-36E9-4D8D-B5A6-AE5932D4DE27}" type="pres">
      <dgm:prSet presAssocID="{B401B754-C1E1-430A-A4DC-E7065481EE32}" presName="ParentBackground" presStyleLbl="fgAcc1" presStyleIdx="2" presStyleCnt="3"/>
      <dgm:spPr/>
      <dgm:t>
        <a:bodyPr/>
        <a:lstStyle/>
        <a:p>
          <a:endParaRPr lang="en-US"/>
        </a:p>
      </dgm:t>
    </dgm:pt>
    <dgm:pt modelId="{079329C3-C997-4FEB-AE10-21319DFFFB50}" type="pres">
      <dgm:prSet presAssocID="{B401B754-C1E1-430A-A4DC-E7065481EE32}" presName="Parent1" presStyleLbl="revTx" presStyleIdx="0" presStyleCnt="0">
        <dgm:presLayoutVars>
          <dgm:chMax val="1"/>
          <dgm:chPref val="1"/>
          <dgm:bulletEnabled val="1"/>
        </dgm:presLayoutVars>
      </dgm:prSet>
      <dgm:spPr/>
      <dgm:t>
        <a:bodyPr/>
        <a:lstStyle/>
        <a:p>
          <a:endParaRPr lang="en-US"/>
        </a:p>
      </dgm:t>
    </dgm:pt>
  </dgm:ptLst>
  <dgm:cxnLst>
    <dgm:cxn modelId="{11AB9AE9-0786-401C-8208-4821CE9AE624}" type="presOf" srcId="{7A4F62D0-EEFF-4E1D-BB36-B774F66CEC3D}" destId="{28C703B6-0273-4528-8706-68A7AC52A9ED}" srcOrd="0" destOrd="0" presId="urn:microsoft.com/office/officeart/2011/layout/CircleProcess"/>
    <dgm:cxn modelId="{991B33E5-27F1-44DC-BF5F-A97C6CAD9075}" type="presOf" srcId="{E8710039-2691-43B7-AF0D-CACBB91505C1}" destId="{39400DED-047B-40AE-8299-4D92578483A5}" srcOrd="1" destOrd="0" presId="urn:microsoft.com/office/officeart/2011/layout/CircleProcess"/>
    <dgm:cxn modelId="{DC214DC2-D89A-4336-BAD0-9F8FA5E9099D}" srcId="{7A4F62D0-EEFF-4E1D-BB36-B774F66CEC3D}" destId="{E95B562C-B35D-41E8-9E2F-7C95278B3FAD}" srcOrd="2" destOrd="0" parTransId="{9AE81542-3A1F-4885-9BB2-A78C05338E3A}" sibTransId="{D7F7C128-D38C-4F9A-8421-232A976BFFDF}"/>
    <dgm:cxn modelId="{B2F52463-6C7A-404D-B8D7-6C7EFA76D7D0}" srcId="{7A4F62D0-EEFF-4E1D-BB36-B774F66CEC3D}" destId="{E8710039-2691-43B7-AF0D-CACBB91505C1}" srcOrd="1" destOrd="0" parTransId="{EECFBD09-402E-4D0A-8CB2-D47A39DFA28E}" sibTransId="{46840EA3-9FC8-4D3F-B24F-5EB00996030F}"/>
    <dgm:cxn modelId="{C3CECA51-BF90-4E95-AE47-71DBB393BC51}" type="presOf" srcId="{B401B754-C1E1-430A-A4DC-E7065481EE32}" destId="{079329C3-C997-4FEB-AE10-21319DFFFB50}" srcOrd="1" destOrd="0" presId="urn:microsoft.com/office/officeart/2011/layout/CircleProcess"/>
    <dgm:cxn modelId="{2B7661AA-4E7F-44C7-9A4A-0E756A9B88D3}" type="presOf" srcId="{E8710039-2691-43B7-AF0D-CACBB91505C1}" destId="{6D7B81D6-4A97-4BB1-9FB0-ED78BF158357}" srcOrd="0" destOrd="0" presId="urn:microsoft.com/office/officeart/2011/layout/CircleProcess"/>
    <dgm:cxn modelId="{67367B0C-002A-45A0-B2F8-DBB518D4D0EA}" type="presOf" srcId="{E95B562C-B35D-41E8-9E2F-7C95278B3FAD}" destId="{579C1A09-0425-40C7-848E-4459AA5DB846}" srcOrd="0" destOrd="0" presId="urn:microsoft.com/office/officeart/2011/layout/CircleProcess"/>
    <dgm:cxn modelId="{F628A1AB-D9FC-456B-8873-28EAEA937D64}" srcId="{7A4F62D0-EEFF-4E1D-BB36-B774F66CEC3D}" destId="{B401B754-C1E1-430A-A4DC-E7065481EE32}" srcOrd="0" destOrd="0" parTransId="{84AE199D-C03D-4D6D-9C40-F8DD99381020}" sibTransId="{1AFDAC6F-97FA-4958-935C-3DE8A12C5BEC}"/>
    <dgm:cxn modelId="{7A2221FC-0139-4F3B-8ABA-013D50D96576}" type="presOf" srcId="{E95B562C-B35D-41E8-9E2F-7C95278B3FAD}" destId="{ACA524C3-B75A-4A7F-858D-0B8347D22D05}" srcOrd="1" destOrd="0" presId="urn:microsoft.com/office/officeart/2011/layout/CircleProcess"/>
    <dgm:cxn modelId="{E366C247-4159-497B-8268-B702906868D4}" type="presOf" srcId="{B401B754-C1E1-430A-A4DC-E7065481EE32}" destId="{313419CB-36E9-4D8D-B5A6-AE5932D4DE27}" srcOrd="0" destOrd="0" presId="urn:microsoft.com/office/officeart/2011/layout/CircleProcess"/>
    <dgm:cxn modelId="{D57066C7-CDD2-4C74-96C9-C8EADB08490E}" type="presParOf" srcId="{28C703B6-0273-4528-8706-68A7AC52A9ED}" destId="{F03BB96C-0779-4917-BC07-3C61079612B3}" srcOrd="0" destOrd="0" presId="urn:microsoft.com/office/officeart/2011/layout/CircleProcess"/>
    <dgm:cxn modelId="{C70BEC0B-E7FE-439B-B3BA-82315CD94238}" type="presParOf" srcId="{F03BB96C-0779-4917-BC07-3C61079612B3}" destId="{E9D7952C-02FB-4BBE-AC3C-C19D77F4A20B}" srcOrd="0" destOrd="0" presId="urn:microsoft.com/office/officeart/2011/layout/CircleProcess"/>
    <dgm:cxn modelId="{4A539958-0E79-41F0-80B7-F017C2411A46}" type="presParOf" srcId="{28C703B6-0273-4528-8706-68A7AC52A9ED}" destId="{36F20C2D-E375-401C-80B2-6A2239D96EDC}" srcOrd="1" destOrd="0" presId="urn:microsoft.com/office/officeart/2011/layout/CircleProcess"/>
    <dgm:cxn modelId="{29A3546E-989A-4C01-AA6F-EFB776AACD60}" type="presParOf" srcId="{36F20C2D-E375-401C-80B2-6A2239D96EDC}" destId="{579C1A09-0425-40C7-848E-4459AA5DB846}" srcOrd="0" destOrd="0" presId="urn:microsoft.com/office/officeart/2011/layout/CircleProcess"/>
    <dgm:cxn modelId="{46680765-0235-4FFB-A687-B1D2DC45F5B9}" type="presParOf" srcId="{28C703B6-0273-4528-8706-68A7AC52A9ED}" destId="{ACA524C3-B75A-4A7F-858D-0B8347D22D05}" srcOrd="2" destOrd="0" presId="urn:microsoft.com/office/officeart/2011/layout/CircleProcess"/>
    <dgm:cxn modelId="{F09AB4ED-4D90-4790-B166-57A716700A6A}" type="presParOf" srcId="{28C703B6-0273-4528-8706-68A7AC52A9ED}" destId="{8D2D3A7D-E3B6-4069-B726-C4157FF02543}" srcOrd="3" destOrd="0" presId="urn:microsoft.com/office/officeart/2011/layout/CircleProcess"/>
    <dgm:cxn modelId="{4187D7D8-05AD-470F-B44A-5454300E4EBE}" type="presParOf" srcId="{8D2D3A7D-E3B6-4069-B726-C4157FF02543}" destId="{40ECD026-2E5F-40AD-83FC-850A02F96DD1}" srcOrd="0" destOrd="0" presId="urn:microsoft.com/office/officeart/2011/layout/CircleProcess"/>
    <dgm:cxn modelId="{CFDBD472-A8DF-4B4A-9D4E-0131323FEF70}" type="presParOf" srcId="{28C703B6-0273-4528-8706-68A7AC52A9ED}" destId="{4A2256D6-8F10-4B5F-9737-A66E7A9F1922}" srcOrd="4" destOrd="0" presId="urn:microsoft.com/office/officeart/2011/layout/CircleProcess"/>
    <dgm:cxn modelId="{A7C92E9B-363A-41FB-9566-497E2766687F}" type="presParOf" srcId="{4A2256D6-8F10-4B5F-9737-A66E7A9F1922}" destId="{6D7B81D6-4A97-4BB1-9FB0-ED78BF158357}" srcOrd="0" destOrd="0" presId="urn:microsoft.com/office/officeart/2011/layout/CircleProcess"/>
    <dgm:cxn modelId="{6280A4EF-0D47-49C8-8355-4BCE77BB27C9}" type="presParOf" srcId="{28C703B6-0273-4528-8706-68A7AC52A9ED}" destId="{39400DED-047B-40AE-8299-4D92578483A5}" srcOrd="5" destOrd="0" presId="urn:microsoft.com/office/officeart/2011/layout/CircleProcess"/>
    <dgm:cxn modelId="{BE051637-A4B9-480F-A1C8-565841917801}" type="presParOf" srcId="{28C703B6-0273-4528-8706-68A7AC52A9ED}" destId="{04F53071-CB7A-44B7-8285-A43C33CAC4C3}" srcOrd="6" destOrd="0" presId="urn:microsoft.com/office/officeart/2011/layout/CircleProcess"/>
    <dgm:cxn modelId="{0CEC2CD0-3DF7-452A-AF56-6A3881032A20}" type="presParOf" srcId="{04F53071-CB7A-44B7-8285-A43C33CAC4C3}" destId="{73B7BFB1-59A1-412D-8318-645295C6AC77}" srcOrd="0" destOrd="0" presId="urn:microsoft.com/office/officeart/2011/layout/CircleProcess"/>
    <dgm:cxn modelId="{C444F8C7-A2F5-4A76-8408-FEAD11856352}" type="presParOf" srcId="{28C703B6-0273-4528-8706-68A7AC52A9ED}" destId="{2F05AF7D-B439-47BC-A530-760B12ADD477}" srcOrd="7" destOrd="0" presId="urn:microsoft.com/office/officeart/2011/layout/CircleProcess"/>
    <dgm:cxn modelId="{E2B43EEC-D074-4407-A5A2-17A36F6614B9}" type="presParOf" srcId="{2F05AF7D-B439-47BC-A530-760B12ADD477}" destId="{313419CB-36E9-4D8D-B5A6-AE5932D4DE27}" srcOrd="0" destOrd="0" presId="urn:microsoft.com/office/officeart/2011/layout/CircleProcess"/>
    <dgm:cxn modelId="{245AA680-E120-4094-BFDD-4D93F2CB7AA7}" type="presParOf" srcId="{28C703B6-0273-4528-8706-68A7AC52A9ED}" destId="{079329C3-C997-4FEB-AE10-21319DFFFB50}"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BC143-C97F-4C03-99FE-61A9538D541F}">
      <dsp:nvSpPr>
        <dsp:cNvPr id="0" name=""/>
        <dsp:cNvSpPr/>
      </dsp:nvSpPr>
      <dsp:spPr>
        <a:xfrm>
          <a:off x="-5873910" y="-898937"/>
          <a:ext cx="6992858" cy="6992858"/>
        </a:xfrm>
        <a:prstGeom prst="blockArc">
          <a:avLst>
            <a:gd name="adj1" fmla="val 18900000"/>
            <a:gd name="adj2" fmla="val 2700000"/>
            <a:gd name="adj3" fmla="val 30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06B52-88D3-4B2B-983F-B7993C097091}">
      <dsp:nvSpPr>
        <dsp:cNvPr id="0" name=""/>
        <dsp:cNvSpPr/>
      </dsp:nvSpPr>
      <dsp:spPr>
        <a:xfrm>
          <a:off x="489048" y="324582"/>
          <a:ext cx="9953502" cy="6495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605" tIns="71120" rIns="71120" bIns="71120" numCol="1" spcCol="1270" anchor="ctr" anchorCtr="0">
          <a:noAutofit/>
        </a:bodyPr>
        <a:lstStyle/>
        <a:p>
          <a:pPr lvl="0" algn="l" defTabSz="1244600">
            <a:lnSpc>
              <a:spcPct val="90000"/>
            </a:lnSpc>
            <a:spcBef>
              <a:spcPct val="0"/>
            </a:spcBef>
            <a:spcAft>
              <a:spcPct val="35000"/>
            </a:spcAft>
          </a:pPr>
          <a:r>
            <a:rPr lang="en-US" sz="2800" b="1" kern="1200" dirty="0">
              <a:latin typeface="+mn-lt"/>
              <a:cs typeface="Times New Roman" panose="02020603050405020304" pitchFamily="18" charset="0"/>
            </a:rPr>
            <a:t>ĐẶT VẤN ĐỀ</a:t>
          </a:r>
        </a:p>
      </dsp:txBody>
      <dsp:txXfrm>
        <a:off x="489048" y="324582"/>
        <a:ext cx="9953502" cy="649580"/>
      </dsp:txXfrm>
    </dsp:sp>
    <dsp:sp modelId="{6A4ECE9C-C578-454C-A4A4-AE5C6A35C873}">
      <dsp:nvSpPr>
        <dsp:cNvPr id="0" name=""/>
        <dsp:cNvSpPr/>
      </dsp:nvSpPr>
      <dsp:spPr>
        <a:xfrm>
          <a:off x="83060" y="243385"/>
          <a:ext cx="811975" cy="8119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98DB7-FD36-457E-B76C-0D92261FCB18}">
      <dsp:nvSpPr>
        <dsp:cNvPr id="0" name=""/>
        <dsp:cNvSpPr/>
      </dsp:nvSpPr>
      <dsp:spPr>
        <a:xfrm>
          <a:off x="954518" y="1255734"/>
          <a:ext cx="9488032" cy="735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605" tIns="71120" rIns="71120" bIns="71120" numCol="1" spcCol="1270" anchor="ctr" anchorCtr="0">
          <a:noAutofit/>
        </a:bodyPr>
        <a:lstStyle/>
        <a:p>
          <a:pPr lvl="0" algn="l" defTabSz="1244600">
            <a:lnSpc>
              <a:spcPct val="90000"/>
            </a:lnSpc>
            <a:spcBef>
              <a:spcPct val="0"/>
            </a:spcBef>
            <a:spcAft>
              <a:spcPct val="35000"/>
            </a:spcAft>
          </a:pPr>
          <a:r>
            <a:rPr lang="en-US" sz="2800" b="1" kern="1200" dirty="0">
              <a:latin typeface="+mn-lt"/>
              <a:cs typeface="Times New Roman" panose="02020603050405020304" pitchFamily="18" charset="0"/>
            </a:rPr>
            <a:t>ĐỐI TƯỢNG VÀ PHƯƠNG PHÁP NGHIÊN CỨU</a:t>
          </a:r>
        </a:p>
      </dsp:txBody>
      <dsp:txXfrm>
        <a:off x="954518" y="1255734"/>
        <a:ext cx="9488032" cy="735396"/>
      </dsp:txXfrm>
    </dsp:sp>
    <dsp:sp modelId="{42330787-8120-4AEA-AC29-EE6080AE71A0}">
      <dsp:nvSpPr>
        <dsp:cNvPr id="0" name=""/>
        <dsp:cNvSpPr/>
      </dsp:nvSpPr>
      <dsp:spPr>
        <a:xfrm>
          <a:off x="548530" y="1217444"/>
          <a:ext cx="811975" cy="8119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673A7-43F0-44EB-888B-91EB8997FB2F}">
      <dsp:nvSpPr>
        <dsp:cNvPr id="0" name=""/>
        <dsp:cNvSpPr/>
      </dsp:nvSpPr>
      <dsp:spPr>
        <a:xfrm>
          <a:off x="1097380" y="2272701"/>
          <a:ext cx="9345170" cy="6495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605" tIns="71120" rIns="71120" bIns="71120" numCol="1" spcCol="1270" anchor="ctr" anchorCtr="0">
          <a:noAutofit/>
        </a:bodyPr>
        <a:lstStyle/>
        <a:p>
          <a:pPr lvl="0" algn="l" defTabSz="1244600">
            <a:lnSpc>
              <a:spcPct val="90000"/>
            </a:lnSpc>
            <a:spcBef>
              <a:spcPct val="0"/>
            </a:spcBef>
            <a:spcAft>
              <a:spcPct val="35000"/>
            </a:spcAft>
          </a:pPr>
          <a:r>
            <a:rPr lang="en-US" sz="2800" b="1" kern="1200" dirty="0">
              <a:latin typeface="+mn-lt"/>
              <a:cs typeface="Times New Roman" panose="02020603050405020304" pitchFamily="18" charset="0"/>
            </a:rPr>
            <a:t>KẾT QUẢ VÀ BÀN LUẬN</a:t>
          </a:r>
        </a:p>
      </dsp:txBody>
      <dsp:txXfrm>
        <a:off x="1097380" y="2272701"/>
        <a:ext cx="9345170" cy="649580"/>
      </dsp:txXfrm>
    </dsp:sp>
    <dsp:sp modelId="{18F6538B-9A6C-4D00-98A0-892EE382DE2C}">
      <dsp:nvSpPr>
        <dsp:cNvPr id="0" name=""/>
        <dsp:cNvSpPr/>
      </dsp:nvSpPr>
      <dsp:spPr>
        <a:xfrm>
          <a:off x="691392" y="2191504"/>
          <a:ext cx="811975" cy="8119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BBA38-7D94-422A-AF2B-49807F15736D}">
      <dsp:nvSpPr>
        <dsp:cNvPr id="0" name=""/>
        <dsp:cNvSpPr/>
      </dsp:nvSpPr>
      <dsp:spPr>
        <a:xfrm>
          <a:off x="954518" y="3246761"/>
          <a:ext cx="9488032" cy="6495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605" tIns="71120" rIns="71120" bIns="71120" numCol="1" spcCol="1270" anchor="ctr" anchorCtr="0">
          <a:noAutofit/>
        </a:bodyPr>
        <a:lstStyle/>
        <a:p>
          <a:pPr lvl="0" algn="l" defTabSz="1244600">
            <a:lnSpc>
              <a:spcPct val="90000"/>
            </a:lnSpc>
            <a:spcBef>
              <a:spcPct val="0"/>
            </a:spcBef>
            <a:spcAft>
              <a:spcPct val="35000"/>
            </a:spcAft>
          </a:pPr>
          <a:r>
            <a:rPr lang="en-US" sz="2800" b="1" kern="1200" dirty="0">
              <a:latin typeface="+mn-lt"/>
            </a:rPr>
            <a:t>KẾT LUẬN</a:t>
          </a:r>
        </a:p>
      </dsp:txBody>
      <dsp:txXfrm>
        <a:off x="954518" y="3246761"/>
        <a:ext cx="9488032" cy="649580"/>
      </dsp:txXfrm>
    </dsp:sp>
    <dsp:sp modelId="{1FCE2722-0AC1-46BE-9AB2-51D57796620C}">
      <dsp:nvSpPr>
        <dsp:cNvPr id="0" name=""/>
        <dsp:cNvSpPr/>
      </dsp:nvSpPr>
      <dsp:spPr>
        <a:xfrm>
          <a:off x="548530" y="3165563"/>
          <a:ext cx="811975" cy="8119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A5B41-C17B-4310-8202-C3A8D32C9B59}">
      <dsp:nvSpPr>
        <dsp:cNvPr id="0" name=""/>
        <dsp:cNvSpPr/>
      </dsp:nvSpPr>
      <dsp:spPr>
        <a:xfrm>
          <a:off x="489048" y="4220820"/>
          <a:ext cx="9953502" cy="6495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605" tIns="71120" rIns="71120" bIns="71120" numCol="1" spcCol="1270" anchor="ctr" anchorCtr="0">
          <a:noAutofit/>
        </a:bodyPr>
        <a:lstStyle/>
        <a:p>
          <a:pPr lvl="0" algn="l" defTabSz="1244600">
            <a:lnSpc>
              <a:spcPct val="90000"/>
            </a:lnSpc>
            <a:spcBef>
              <a:spcPct val="0"/>
            </a:spcBef>
            <a:spcAft>
              <a:spcPct val="35000"/>
            </a:spcAft>
          </a:pPr>
          <a:r>
            <a:rPr lang="en-US" sz="2800" b="1" kern="1200" dirty="0"/>
            <a:t>KHUYẾN </a:t>
          </a:r>
          <a:r>
            <a:rPr lang="en-US" sz="2800" b="1" kern="1200" dirty="0" smtClean="0"/>
            <a:t>NGHỊ</a:t>
          </a:r>
          <a:endParaRPr lang="en-US" sz="2800" b="1" kern="1200" dirty="0"/>
        </a:p>
      </dsp:txBody>
      <dsp:txXfrm>
        <a:off x="489048" y="4220820"/>
        <a:ext cx="9953502" cy="649580"/>
      </dsp:txXfrm>
    </dsp:sp>
    <dsp:sp modelId="{095D4D93-D5B3-4825-8C04-D8511C8C3486}">
      <dsp:nvSpPr>
        <dsp:cNvPr id="0" name=""/>
        <dsp:cNvSpPr/>
      </dsp:nvSpPr>
      <dsp:spPr>
        <a:xfrm>
          <a:off x="83060" y="4139623"/>
          <a:ext cx="811975" cy="8119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7952C-02FB-4BBE-AC3C-C19D77F4A20B}">
      <dsp:nvSpPr>
        <dsp:cNvPr id="0" name=""/>
        <dsp:cNvSpPr/>
      </dsp:nvSpPr>
      <dsp:spPr>
        <a:xfrm>
          <a:off x="3982219" y="1335533"/>
          <a:ext cx="1737114" cy="17374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C1A09-0425-40C7-848E-4459AA5DB846}">
      <dsp:nvSpPr>
        <dsp:cNvPr id="0" name=""/>
        <dsp:cNvSpPr/>
      </dsp:nvSpPr>
      <dsp:spPr>
        <a:xfrm>
          <a:off x="4039897"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t>Độ</a:t>
          </a:r>
          <a:r>
            <a:rPr lang="en-US" sz="3200" kern="1200" dirty="0"/>
            <a:t> III</a:t>
          </a:r>
        </a:p>
        <a:p>
          <a:pPr lvl="0" algn="ctr" defTabSz="1422400">
            <a:lnSpc>
              <a:spcPct val="90000"/>
            </a:lnSpc>
            <a:spcBef>
              <a:spcPct val="0"/>
            </a:spcBef>
            <a:spcAft>
              <a:spcPct val="35000"/>
            </a:spcAft>
          </a:pPr>
          <a:r>
            <a:rPr lang="en-US" sz="3200" kern="1200" dirty="0"/>
            <a:t>29,7%</a:t>
          </a:r>
        </a:p>
      </dsp:txBody>
      <dsp:txXfrm>
        <a:off x="4271738" y="1625156"/>
        <a:ext cx="1158076" cy="1158188"/>
      </dsp:txXfrm>
    </dsp:sp>
    <dsp:sp modelId="{40ECD026-2E5F-40AD-83FC-850A02F96DD1}">
      <dsp:nvSpPr>
        <dsp:cNvPr id="0" name=""/>
        <dsp:cNvSpPr/>
      </dsp:nvSpPr>
      <dsp:spPr>
        <a:xfrm rot="2700000">
          <a:off x="2188954" y="1337633"/>
          <a:ext cx="1732930" cy="1732930"/>
        </a:xfrm>
        <a:prstGeom prst="teardrop">
          <a:avLst>
            <a:gd name="adj" fmla="val 100000"/>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B81D6-4A97-4BB1-9FB0-ED78BF158357}">
      <dsp:nvSpPr>
        <dsp:cNvPr id="0" name=""/>
        <dsp:cNvSpPr/>
      </dsp:nvSpPr>
      <dsp:spPr>
        <a:xfrm>
          <a:off x="2244539"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t>Độ</a:t>
          </a:r>
          <a:r>
            <a:rPr lang="en-US" sz="3200" kern="1200" dirty="0"/>
            <a:t> II</a:t>
          </a:r>
        </a:p>
        <a:p>
          <a:pPr lvl="0" algn="ctr" defTabSz="1422400">
            <a:lnSpc>
              <a:spcPct val="90000"/>
            </a:lnSpc>
            <a:spcBef>
              <a:spcPct val="0"/>
            </a:spcBef>
            <a:spcAft>
              <a:spcPct val="35000"/>
            </a:spcAft>
          </a:pPr>
          <a:r>
            <a:rPr lang="en-US" sz="3200" kern="1200" dirty="0"/>
            <a:t>47,3%</a:t>
          </a:r>
        </a:p>
      </dsp:txBody>
      <dsp:txXfrm>
        <a:off x="2476381" y="1625156"/>
        <a:ext cx="1158076" cy="1158188"/>
      </dsp:txXfrm>
    </dsp:sp>
    <dsp:sp modelId="{73B7BFB1-59A1-412D-8318-645295C6AC77}">
      <dsp:nvSpPr>
        <dsp:cNvPr id="0" name=""/>
        <dsp:cNvSpPr/>
      </dsp:nvSpPr>
      <dsp:spPr>
        <a:xfrm rot="2700000">
          <a:off x="393596" y="1337633"/>
          <a:ext cx="1732930" cy="1732930"/>
        </a:xfrm>
        <a:prstGeom prst="teardrop">
          <a:avLst>
            <a:gd name="adj" fmla="val 10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419CB-36E9-4D8D-B5A6-AE5932D4DE27}">
      <dsp:nvSpPr>
        <dsp:cNvPr id="0" name=""/>
        <dsp:cNvSpPr/>
      </dsp:nvSpPr>
      <dsp:spPr>
        <a:xfrm>
          <a:off x="449182"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t>Độ</a:t>
          </a:r>
          <a:r>
            <a:rPr lang="en-US" sz="3200" kern="1200" dirty="0"/>
            <a:t> I</a:t>
          </a:r>
        </a:p>
        <a:p>
          <a:pPr lvl="0" algn="ctr" defTabSz="1422400">
            <a:lnSpc>
              <a:spcPct val="90000"/>
            </a:lnSpc>
            <a:spcBef>
              <a:spcPct val="0"/>
            </a:spcBef>
            <a:spcAft>
              <a:spcPct val="35000"/>
            </a:spcAft>
          </a:pPr>
          <a:r>
            <a:rPr lang="en-US" sz="3200" kern="1200" dirty="0"/>
            <a:t>18,9%</a:t>
          </a:r>
        </a:p>
      </dsp:txBody>
      <dsp:txXfrm>
        <a:off x="681023" y="1625156"/>
        <a:ext cx="1158076" cy="115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7952C-02FB-4BBE-AC3C-C19D77F4A20B}">
      <dsp:nvSpPr>
        <dsp:cNvPr id="0" name=""/>
        <dsp:cNvSpPr/>
      </dsp:nvSpPr>
      <dsp:spPr>
        <a:xfrm>
          <a:off x="3982219" y="1335533"/>
          <a:ext cx="1737114" cy="17374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C1A09-0425-40C7-848E-4459AA5DB846}">
      <dsp:nvSpPr>
        <dsp:cNvPr id="0" name=""/>
        <dsp:cNvSpPr/>
      </dsp:nvSpPr>
      <dsp:spPr>
        <a:xfrm>
          <a:off x="4039897"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err="1"/>
            <a:t>Độ</a:t>
          </a:r>
          <a:r>
            <a:rPr lang="en-US" sz="3400" kern="1200" dirty="0"/>
            <a:t> III</a:t>
          </a:r>
        </a:p>
        <a:p>
          <a:pPr lvl="0" algn="ctr" defTabSz="1511300">
            <a:lnSpc>
              <a:spcPct val="90000"/>
            </a:lnSpc>
            <a:spcBef>
              <a:spcPct val="0"/>
            </a:spcBef>
            <a:spcAft>
              <a:spcPct val="35000"/>
            </a:spcAft>
          </a:pPr>
          <a:r>
            <a:rPr lang="en-US" sz="3400" kern="1200" dirty="0"/>
            <a:t>13%</a:t>
          </a:r>
        </a:p>
      </dsp:txBody>
      <dsp:txXfrm>
        <a:off x="4271738" y="1625156"/>
        <a:ext cx="1158076" cy="1158188"/>
      </dsp:txXfrm>
    </dsp:sp>
    <dsp:sp modelId="{40ECD026-2E5F-40AD-83FC-850A02F96DD1}">
      <dsp:nvSpPr>
        <dsp:cNvPr id="0" name=""/>
        <dsp:cNvSpPr/>
      </dsp:nvSpPr>
      <dsp:spPr>
        <a:xfrm rot="2700000">
          <a:off x="2188954" y="1337633"/>
          <a:ext cx="1732930" cy="1732930"/>
        </a:xfrm>
        <a:prstGeom prst="teardrop">
          <a:avLst>
            <a:gd name="adj" fmla="val 100000"/>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B81D6-4A97-4BB1-9FB0-ED78BF158357}">
      <dsp:nvSpPr>
        <dsp:cNvPr id="0" name=""/>
        <dsp:cNvSpPr/>
      </dsp:nvSpPr>
      <dsp:spPr>
        <a:xfrm>
          <a:off x="2244539"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err="1"/>
            <a:t>Độ</a:t>
          </a:r>
          <a:r>
            <a:rPr lang="en-US" sz="3400" kern="1200" dirty="0"/>
            <a:t> II</a:t>
          </a:r>
        </a:p>
        <a:p>
          <a:pPr lvl="0" algn="ctr" defTabSz="1511300">
            <a:lnSpc>
              <a:spcPct val="90000"/>
            </a:lnSpc>
            <a:spcBef>
              <a:spcPct val="0"/>
            </a:spcBef>
            <a:spcAft>
              <a:spcPct val="35000"/>
            </a:spcAft>
          </a:pPr>
          <a:r>
            <a:rPr lang="en-US" sz="3400" kern="1200" dirty="0"/>
            <a:t>23%</a:t>
          </a:r>
        </a:p>
      </dsp:txBody>
      <dsp:txXfrm>
        <a:off x="2476381" y="1625156"/>
        <a:ext cx="1158076" cy="1158188"/>
      </dsp:txXfrm>
    </dsp:sp>
    <dsp:sp modelId="{73B7BFB1-59A1-412D-8318-645295C6AC77}">
      <dsp:nvSpPr>
        <dsp:cNvPr id="0" name=""/>
        <dsp:cNvSpPr/>
      </dsp:nvSpPr>
      <dsp:spPr>
        <a:xfrm rot="2700000">
          <a:off x="393596" y="1337633"/>
          <a:ext cx="1732930" cy="1732930"/>
        </a:xfrm>
        <a:prstGeom prst="teardrop">
          <a:avLst>
            <a:gd name="adj" fmla="val 10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419CB-36E9-4D8D-B5A6-AE5932D4DE27}">
      <dsp:nvSpPr>
        <dsp:cNvPr id="0" name=""/>
        <dsp:cNvSpPr/>
      </dsp:nvSpPr>
      <dsp:spPr>
        <a:xfrm>
          <a:off x="449182" y="1393457"/>
          <a:ext cx="1621759" cy="1621586"/>
        </a:xfrm>
        <a:prstGeom prst="ellipse">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err="1"/>
            <a:t>Độ</a:t>
          </a:r>
          <a:r>
            <a:rPr lang="en-US" sz="3400" kern="1200" dirty="0"/>
            <a:t> I</a:t>
          </a:r>
        </a:p>
        <a:p>
          <a:pPr lvl="0" algn="ctr" defTabSz="1511300">
            <a:lnSpc>
              <a:spcPct val="90000"/>
            </a:lnSpc>
            <a:spcBef>
              <a:spcPct val="0"/>
            </a:spcBef>
            <a:spcAft>
              <a:spcPct val="35000"/>
            </a:spcAft>
          </a:pPr>
          <a:r>
            <a:rPr lang="en-US" sz="3400" kern="1200" dirty="0"/>
            <a:t>25%</a:t>
          </a:r>
        </a:p>
      </dsp:txBody>
      <dsp:txXfrm>
        <a:off x="681023" y="1625156"/>
        <a:ext cx="1158076" cy="11581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B40E47A-564B-4480-A932-28D0E0A0FF38}" type="datetimeFigureOut">
              <a:rPr lang="en-US" smtClean="0"/>
              <a:pPr/>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B5D8565-3798-4FD4-A3EF-7C19420F878D}" type="slidenum">
              <a:rPr lang="en-US" smtClean="0"/>
              <a:pPr/>
              <a:t>‹#›</a:t>
            </a:fld>
            <a:endParaRPr lang="en-US"/>
          </a:p>
        </p:txBody>
      </p:sp>
    </p:spTree>
    <p:extLst>
      <p:ext uri="{BB962C8B-B14F-4D97-AF65-F5344CB8AC3E}">
        <p14:creationId xmlns:p14="http://schemas.microsoft.com/office/powerpoint/2010/main" val="21351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2</a:t>
            </a:fld>
            <a:endParaRPr lang="en-US"/>
          </a:p>
        </p:txBody>
      </p:sp>
    </p:spTree>
    <p:extLst>
      <p:ext uri="{BB962C8B-B14F-4D97-AF65-F5344CB8AC3E}">
        <p14:creationId xmlns:p14="http://schemas.microsoft.com/office/powerpoint/2010/main" val="262422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Arial" panose="020B0604020202020204" pitchFamily="34" charset="0"/>
                <a:ea typeface="+mn-ea"/>
                <a:cs typeface="+mn-cs"/>
              </a:rPr>
              <a:t>Về tầm vận động, sau khi kết thúc đợt điều trị bằng phục hồi chức năng, tầm vận động trung bình của các đối tượng nghiên cứu cũng được tăng từ </a:t>
            </a:r>
            <a:r>
              <a:rPr lang="en-GB" sz="1200" kern="1200" dirty="0">
                <a:solidFill>
                  <a:schemeClr val="tx1"/>
                </a:solidFill>
                <a:effectLst/>
                <a:latin typeface="Arial" panose="020B0604020202020204" pitchFamily="34" charset="0"/>
                <a:ea typeface="+mn-ea"/>
                <a:cs typeface="+mn-cs"/>
              </a:rPr>
              <a:t>11,36±0,93</a:t>
            </a:r>
            <a:r>
              <a:rPr lang="vi-VN" sz="1200" kern="1200" dirty="0">
                <a:solidFill>
                  <a:schemeClr val="tx1"/>
                </a:solidFill>
                <a:effectLst/>
                <a:latin typeface="Arial" panose="020B0604020202020204" pitchFamily="34" charset="0"/>
                <a:ea typeface="+mn-ea"/>
                <a:cs typeface="+mn-cs"/>
              </a:rPr>
              <a:t> cm lên </a:t>
            </a:r>
            <a:r>
              <a:rPr lang="en-GB" sz="1200" kern="1200" dirty="0">
                <a:solidFill>
                  <a:schemeClr val="tx1"/>
                </a:solidFill>
                <a:effectLst/>
                <a:latin typeface="Arial" panose="020B0604020202020204" pitchFamily="34" charset="0"/>
                <a:ea typeface="+mn-ea"/>
                <a:cs typeface="+mn-cs"/>
              </a:rPr>
              <a:t>12,42±0.79 cm</a:t>
            </a:r>
            <a:r>
              <a:rPr lang="vi-VN" sz="1200" kern="1200" dirty="0">
                <a:solidFill>
                  <a:schemeClr val="tx1"/>
                </a:solidFill>
                <a:effectLst/>
                <a:latin typeface="Arial" panose="020B0604020202020204" pitchFamily="34" charset="0"/>
                <a:ea typeface="+mn-ea"/>
                <a:cs typeface="+mn-cs"/>
              </a:rPr>
              <a:t>. So sánh với nghiên cứu của Tô Văn Dứt và cộng sự điều trị bằng bài thuốc độc hoạt ký sinh thang, kết hợp điện châm và tập dưỡng sinh, nhóm đối tượng cải thiện từ 11,2</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0,5cm lên 12,9</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0,8cm</a:t>
            </a:r>
            <a:r>
              <a:rPr lang="en-US" sz="1200" kern="1200" dirty="0">
                <a:solidFill>
                  <a:schemeClr val="tx1"/>
                </a:solidFill>
                <a:effectLst/>
                <a:latin typeface="Arial" panose="020B0604020202020204" pitchFamily="34" charset="0"/>
                <a:ea typeface="+mn-ea"/>
                <a:cs typeface="+mn-cs"/>
              </a:rPr>
              <a:t> [8]</a:t>
            </a:r>
            <a:r>
              <a:rPr lang="vi-VN" sz="1200" kern="1200" dirty="0">
                <a:solidFill>
                  <a:schemeClr val="tx1"/>
                </a:solidFill>
                <a:effectLst/>
                <a:latin typeface="Arial" panose="020B0604020202020204" pitchFamily="34" charset="0"/>
                <a:ea typeface="+mn-ea"/>
                <a:cs typeface="+mn-cs"/>
              </a:rPr>
              <a:t>. Như vậy cả 2 nghiên cứu đều có sự cải thiện tầm vận động trung bình khoảng 1-1,5cm. Tiếp tục so sánh với nghiên cứu của Nguyễn </a:t>
            </a:r>
            <a:r>
              <a:rPr lang="en-US" sz="1200" kern="1200" dirty="0" err="1">
                <a:solidFill>
                  <a:schemeClr val="tx1"/>
                </a:solidFill>
                <a:effectLst/>
                <a:latin typeface="Arial" panose="020B0604020202020204" pitchFamily="34" charset="0"/>
                <a:ea typeface="+mn-ea"/>
                <a:cs typeface="+mn-cs"/>
              </a:rPr>
              <a:t>Đức</a:t>
            </a:r>
            <a:r>
              <a:rPr lang="en-US" sz="1200" kern="1200" dirty="0">
                <a:solidFill>
                  <a:schemeClr val="tx1"/>
                </a:solidFill>
                <a:effectLst/>
                <a:latin typeface="Arial" panose="020B0604020202020204" pitchFamily="34" charset="0"/>
                <a:ea typeface="+mn-ea"/>
                <a:cs typeface="+mn-cs"/>
              </a:rPr>
              <a:t> Minh</a:t>
            </a:r>
            <a:r>
              <a:rPr lang="vi-VN" sz="1200" kern="1200" dirty="0">
                <a:solidFill>
                  <a:schemeClr val="tx1"/>
                </a:solidFill>
                <a:effectLst/>
                <a:latin typeface="Arial" panose="020B0604020202020204" pitchFamily="34" charset="0"/>
                <a:ea typeface="+mn-ea"/>
                <a:cs typeface="+mn-cs"/>
              </a:rPr>
              <a:t> và Nguyễn Vinh Quốc, tầm vận động trung bình sau điều trị của bệnh nhân sau khi điều trị tăng từ 12,34</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0,68 lên 14,24</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0,52 cao hơn so với nghiên cứu của chúng tôi và Tô Văn Dứt</a:t>
            </a:r>
            <a:r>
              <a:rPr lang="en-US" sz="1200" kern="1200" dirty="0">
                <a:solidFill>
                  <a:schemeClr val="tx1"/>
                </a:solidFill>
                <a:effectLst/>
                <a:latin typeface="Arial" panose="020B0604020202020204" pitchFamily="34" charset="0"/>
                <a:ea typeface="+mn-ea"/>
                <a:cs typeface="+mn-cs"/>
              </a:rPr>
              <a:t> [4]</a:t>
            </a:r>
            <a:r>
              <a:rPr lang="vi-VN" sz="1200" kern="1200" dirty="0">
                <a:solidFill>
                  <a:schemeClr val="tx1"/>
                </a:solidFill>
                <a:effectLst/>
                <a:latin typeface="Arial" panose="020B0604020202020204" pitchFamily="34" charset="0"/>
                <a:ea typeface="+mn-ea"/>
                <a:cs typeface="+mn-cs"/>
              </a:rPr>
              <a:t>. Giải thích cho điều này, có thể việc sử dụng đồng thời nhiều phương pháp sẽ mang lại hiệu quả cải thiện tốt hơn. Tuy nhiên vẫn cần thêm các nghiên cứu đối chứng để so sánh hiệu quả các phương pháp với nhau. </a:t>
            </a: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13</a:t>
            </a:fld>
            <a:endParaRPr lang="en-US"/>
          </a:p>
        </p:txBody>
      </p:sp>
    </p:spTree>
    <p:extLst>
      <p:ext uri="{BB962C8B-B14F-4D97-AF65-F5344CB8AC3E}">
        <p14:creationId xmlns:p14="http://schemas.microsoft.com/office/powerpoint/2010/main" val="111913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Arial" panose="020B0604020202020204" pitchFamily="34" charset="0"/>
                <a:ea typeface="+mn-ea"/>
                <a:cs typeface="+mn-cs"/>
              </a:rPr>
              <a:t>Sau thời gian điều trị phục hồi chức năng tại bệnh viện, nhóm đối tượng nghiên cứu có sự thay đổi về các chỉ số của cơ thể cũng như các triệu chứng bệnh. Đầu tiên về </a:t>
            </a:r>
            <a:r>
              <a:rPr lang="en-GB" sz="1200" kern="1200" smtClean="0">
                <a:solidFill>
                  <a:schemeClr val="tx1"/>
                </a:solidFill>
                <a:effectLst/>
                <a:latin typeface="Arial" panose="020B0604020202020204" pitchFamily="34" charset="0"/>
                <a:ea typeface="+mn-ea"/>
                <a:cs typeface="+mn-cs"/>
              </a:rPr>
              <a:t>cân</a:t>
            </a:r>
            <a:r>
              <a:rPr lang="vi-VN" sz="1200" kern="1200" smtClean="0">
                <a:solidFill>
                  <a:schemeClr val="tx1"/>
                </a:solidFill>
                <a:effectLst/>
                <a:latin typeface="Arial" panose="020B0604020202020204" pitchFamily="34" charset="0"/>
                <a:ea typeface="+mn-ea"/>
                <a:cs typeface="+mn-cs"/>
              </a:rPr>
              <a:t> nặng, kết quả cho thấy nhóm đối tượng giảm trung bình </a:t>
            </a:r>
            <a:r>
              <a:rPr lang="en-GB" sz="1200" kern="1200" smtClean="0">
                <a:solidFill>
                  <a:schemeClr val="tx1"/>
                </a:solidFill>
                <a:effectLst/>
                <a:latin typeface="Arial" panose="020B0604020202020204" pitchFamily="34" charset="0"/>
                <a:ea typeface="+mn-ea"/>
                <a:cs typeface="+mn-cs"/>
              </a:rPr>
              <a:t>-0.47±1.56 </a:t>
            </a:r>
            <a:r>
              <a:rPr lang="vi-VN" sz="1200" kern="1200" smtClean="0">
                <a:solidFill>
                  <a:schemeClr val="tx1"/>
                </a:solidFill>
                <a:effectLst/>
                <a:latin typeface="Arial" panose="020B0604020202020204" pitchFamily="34" charset="0"/>
                <a:ea typeface="+mn-ea"/>
                <a:cs typeface="+mn-cs"/>
              </a:rPr>
              <a:t>kg và chỉ số BMI giảm </a:t>
            </a:r>
            <a:r>
              <a:rPr lang="en-GB" sz="1200" kern="1200" smtClean="0">
                <a:solidFill>
                  <a:schemeClr val="tx1"/>
                </a:solidFill>
                <a:effectLst/>
                <a:latin typeface="Arial" panose="020B0604020202020204" pitchFamily="34" charset="0"/>
                <a:ea typeface="+mn-ea"/>
                <a:cs typeface="+mn-cs"/>
              </a:rPr>
              <a:t>-0.17±0.57 kg/m2</a:t>
            </a:r>
            <a:r>
              <a:rPr lang="vi-VN" sz="1200" kern="1200" smtClean="0">
                <a:solidFill>
                  <a:schemeClr val="tx1"/>
                </a:solidFill>
                <a:effectLst/>
                <a:latin typeface="Arial" panose="020B0604020202020204" pitchFamily="34" charset="0"/>
                <a:ea typeface="+mn-ea"/>
                <a:cs typeface="+mn-cs"/>
              </a:rPr>
              <a:t>. Cân </a:t>
            </a:r>
            <a:r>
              <a:rPr lang="vi-VN" sz="1200" kern="1200" dirty="0">
                <a:solidFill>
                  <a:schemeClr val="tx1"/>
                </a:solidFill>
                <a:effectLst/>
                <a:latin typeface="Arial" panose="020B0604020202020204" pitchFamily="34" charset="0"/>
                <a:ea typeface="+mn-ea"/>
                <a:cs typeface="+mn-cs"/>
              </a:rPr>
              <a:t>nặng là một trong các yếu tố ảnh hưởng đến bệnh thoát vị cột sống nên việc giảm cân nặng có thể mang lại hiệu quả cho quá trình điều trị</a:t>
            </a:r>
            <a:r>
              <a:rPr lang="en-US" sz="1200" kern="1200" dirty="0">
                <a:solidFill>
                  <a:schemeClr val="tx1"/>
                </a:solidFill>
                <a:effectLst/>
                <a:latin typeface="Arial" panose="020B0604020202020204" pitchFamily="34" charset="0"/>
                <a:ea typeface="+mn-ea"/>
                <a:cs typeface="+mn-cs"/>
              </a:rPr>
              <a:t>.</a:t>
            </a:r>
          </a:p>
        </p:txBody>
      </p:sp>
      <p:sp>
        <p:nvSpPr>
          <p:cNvPr id="4" name="Slide Number Placeholder 3"/>
          <p:cNvSpPr>
            <a:spLocks noGrp="1"/>
          </p:cNvSpPr>
          <p:nvPr>
            <p:ph type="sldNum" sz="quarter" idx="10"/>
          </p:nvPr>
        </p:nvSpPr>
        <p:spPr/>
        <p:txBody>
          <a:bodyPr/>
          <a:lstStyle/>
          <a:p>
            <a:fld id="{FB5D8565-3798-4FD4-A3EF-7C19420F878D}" type="slidenum">
              <a:rPr lang="en-US" smtClean="0"/>
              <a:pPr/>
              <a:t>14</a:t>
            </a:fld>
            <a:endParaRPr lang="en-US"/>
          </a:p>
        </p:txBody>
      </p:sp>
    </p:spTree>
    <p:extLst>
      <p:ext uri="{BB962C8B-B14F-4D97-AF65-F5344CB8AC3E}">
        <p14:creationId xmlns:p14="http://schemas.microsoft.com/office/powerpoint/2010/main" val="367446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Arial" panose="020B0604020202020204" pitchFamily="34" charset="0"/>
                <a:ea typeface="+mn-ea"/>
                <a:cs typeface="+mn-cs"/>
              </a:rPr>
              <a:t>Sau thời gian điều trị phục hồi chức năng tại bệnh viện, nhóm đối tượng nghiên cứu có sự thay đổi về các chỉ số của cơ thể cũng như các triệu chứng bệnh. Đầu tiên về </a:t>
            </a:r>
            <a:r>
              <a:rPr lang="en-GB" sz="1200" kern="1200" dirty="0" err="1">
                <a:solidFill>
                  <a:schemeClr val="tx1"/>
                </a:solidFill>
                <a:effectLst/>
                <a:latin typeface="Arial" panose="020B0604020202020204" pitchFamily="34" charset="0"/>
                <a:ea typeface="+mn-ea"/>
                <a:cs typeface="+mn-cs"/>
              </a:rPr>
              <a:t>cân</a:t>
            </a:r>
            <a:r>
              <a:rPr lang="vi-VN" sz="1200" kern="1200" dirty="0">
                <a:solidFill>
                  <a:schemeClr val="tx1"/>
                </a:solidFill>
                <a:effectLst/>
                <a:latin typeface="Arial" panose="020B0604020202020204" pitchFamily="34" charset="0"/>
                <a:ea typeface="+mn-ea"/>
                <a:cs typeface="+mn-cs"/>
              </a:rPr>
              <a:t> nặng, kết quả cho thấy nhóm đối tượng giảm trung bình </a:t>
            </a:r>
            <a:r>
              <a:rPr lang="en-GB" sz="1200" kern="1200" dirty="0">
                <a:solidFill>
                  <a:schemeClr val="tx1"/>
                </a:solidFill>
                <a:effectLst/>
                <a:latin typeface="Arial" panose="020B0604020202020204" pitchFamily="34" charset="0"/>
                <a:ea typeface="+mn-ea"/>
                <a:cs typeface="+mn-cs"/>
              </a:rPr>
              <a:t>-0.47±1.56 </a:t>
            </a:r>
            <a:r>
              <a:rPr lang="vi-VN" sz="1200" kern="1200" dirty="0">
                <a:solidFill>
                  <a:schemeClr val="tx1"/>
                </a:solidFill>
                <a:effectLst/>
                <a:latin typeface="Arial" panose="020B0604020202020204" pitchFamily="34" charset="0"/>
                <a:ea typeface="+mn-ea"/>
                <a:cs typeface="+mn-cs"/>
              </a:rPr>
              <a:t>kg và chỉ số BMI giảm </a:t>
            </a:r>
            <a:r>
              <a:rPr lang="en-GB" sz="1200" kern="1200" dirty="0">
                <a:solidFill>
                  <a:schemeClr val="tx1"/>
                </a:solidFill>
                <a:effectLst/>
                <a:latin typeface="Arial" panose="020B0604020202020204" pitchFamily="34" charset="0"/>
                <a:ea typeface="+mn-ea"/>
                <a:cs typeface="+mn-cs"/>
              </a:rPr>
              <a:t>-0.17±0.57 kg/m2</a:t>
            </a:r>
            <a:r>
              <a:rPr lang="vi-VN" sz="1200" kern="1200" dirty="0">
                <a:solidFill>
                  <a:schemeClr val="tx1"/>
                </a:solidFill>
                <a:effectLst/>
                <a:latin typeface="Arial" panose="020B0604020202020204" pitchFamily="34" charset="0"/>
                <a:ea typeface="+mn-ea"/>
                <a:cs typeface="+mn-cs"/>
              </a:rPr>
              <a:t>. Cân nặng là một trong các yếu tố ảnh hưởng đến bệnh thoát vị cột sống nên việc giảm cân nặng có thể mang lại hiệu quả cho quá trình điều trị</a:t>
            </a:r>
            <a:r>
              <a:rPr lang="en-US" sz="1200" kern="1200" dirty="0">
                <a:solidFill>
                  <a:schemeClr val="tx1"/>
                </a:solidFill>
                <a:effectLst/>
                <a:latin typeface="Arial" panose="020B0604020202020204" pitchFamily="34" charset="0"/>
                <a:ea typeface="+mn-ea"/>
                <a:cs typeface="+mn-cs"/>
              </a:rPr>
              <a:t>.</a:t>
            </a:r>
          </a:p>
        </p:txBody>
      </p:sp>
      <p:sp>
        <p:nvSpPr>
          <p:cNvPr id="4" name="Slide Number Placeholder 3"/>
          <p:cNvSpPr>
            <a:spLocks noGrp="1"/>
          </p:cNvSpPr>
          <p:nvPr>
            <p:ph type="sldNum" sz="quarter" idx="10"/>
          </p:nvPr>
        </p:nvSpPr>
        <p:spPr/>
        <p:txBody>
          <a:bodyPr/>
          <a:lstStyle/>
          <a:p>
            <a:fld id="{FB5D8565-3798-4FD4-A3EF-7C19420F878D}" type="slidenum">
              <a:rPr lang="en-US" smtClean="0"/>
              <a:pPr/>
              <a:t>15</a:t>
            </a:fld>
            <a:endParaRPr lang="en-US"/>
          </a:p>
        </p:txBody>
      </p:sp>
    </p:spTree>
    <p:extLst>
      <p:ext uri="{BB962C8B-B14F-4D97-AF65-F5344CB8AC3E}">
        <p14:creationId xmlns:p14="http://schemas.microsoft.com/office/powerpoint/2010/main" val="367446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Arial" panose="020B0604020202020204" pitchFamily="34" charset="0"/>
                <a:ea typeface="+mn-ea"/>
                <a:cs typeface="+mn-cs"/>
              </a:rPr>
              <a:t>Kết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quả</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của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chúng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tôi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thấy</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có</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sự</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liên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quan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giữa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luyện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bài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tại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với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mức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đau</a:t>
            </a:r>
            <a:r>
              <a:rPr lang="en-GB" sz="1200" kern="1200" dirty="0">
                <a:solidFill>
                  <a:schemeClr val="tx1"/>
                </a:solidFill>
                <a:effectLst/>
                <a:latin typeface="Arial" panose="020B0604020202020204" pitchFamily="34" charset="0"/>
                <a:ea typeface="+mn-ea"/>
                <a:cs typeface="+mn-cs"/>
              </a:rPr>
              <a:t> (VAS) </a:t>
            </a:r>
            <a:r>
              <a:rPr lang="en-GB" sz="1200" kern="1200" dirty="0" err="1">
                <a:solidFill>
                  <a:schemeClr val="tx1"/>
                </a:solidFill>
                <a:effectLst/>
                <a:latin typeface="Arial" panose="020B0604020202020204" pitchFamily="34" charset="0"/>
                <a:ea typeface="+mn-ea"/>
                <a:cs typeface="+mn-cs"/>
              </a:rPr>
              <a:t>sau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(P &lt;0,05).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luyện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tại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không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liên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quan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đến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mức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đau</a:t>
            </a:r>
            <a:r>
              <a:rPr lang="en-GB" sz="1200" kern="1200" dirty="0">
                <a:solidFill>
                  <a:schemeClr val="tx1"/>
                </a:solidFill>
                <a:effectLst/>
                <a:latin typeface="Arial" panose="020B0604020202020204" pitchFamily="34" charset="0"/>
                <a:ea typeface="+mn-ea"/>
                <a:cs typeface="+mn-cs"/>
              </a:rPr>
              <a:t> (VAS) </a:t>
            </a:r>
            <a:r>
              <a:rPr lang="en-GB" sz="1200" kern="1200" dirty="0" err="1">
                <a:solidFill>
                  <a:schemeClr val="tx1"/>
                </a:solidFill>
                <a:effectLst/>
                <a:latin typeface="Arial" panose="020B0604020202020204" pitchFamily="34" charset="0"/>
                <a:ea typeface="+mn-ea"/>
                <a:cs typeface="+mn-cs"/>
              </a:rPr>
              <a:t>trước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Điều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này</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chứng</a:t>
            </a:r>
            <a:r>
              <a:rPr lang="en-GB" sz="1200" kern="1200" dirty="0">
                <a:solidFill>
                  <a:schemeClr val="tx1"/>
                </a:solidFill>
                <a:effectLst/>
                <a:latin typeface="Arial" panose="020B0604020202020204" pitchFamily="34" charset="0"/>
                <a:ea typeface="+mn-ea"/>
                <a:cs typeface="+mn-cs"/>
              </a:rPr>
              <a:t> minh </a:t>
            </a:r>
            <a:r>
              <a:rPr lang="en-GB" sz="1200" kern="1200" dirty="0" err="1">
                <a:solidFill>
                  <a:schemeClr val="tx1"/>
                </a:solidFill>
                <a:effectLst/>
                <a:latin typeface="Arial" panose="020B0604020202020204" pitchFamily="34" charset="0"/>
                <a:ea typeface="+mn-ea"/>
                <a:cs typeface="+mn-cs"/>
              </a:rPr>
              <a:t>vai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trò</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hướng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dẫn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giám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bài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tự</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luyện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tại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đúng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cách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rất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quan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trọng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tránh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chấn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thương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nâng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chất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lượng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điều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trong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16</a:t>
            </a:fld>
            <a:endParaRPr lang="en-US"/>
          </a:p>
        </p:txBody>
      </p:sp>
    </p:spTree>
    <p:extLst>
      <p:ext uri="{BB962C8B-B14F-4D97-AF65-F5344CB8AC3E}">
        <p14:creationId xmlns:p14="http://schemas.microsoft.com/office/powerpoint/2010/main" val="13738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panose="020B0604020202020204" pitchFamily="34" charset="0"/>
                <a:ea typeface="+mn-ea"/>
                <a:cs typeface="+mn-cs"/>
              </a:rPr>
              <a:t>Chúng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tôi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tìm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thấy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tương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nghịch</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giữa</a:t>
            </a:r>
            <a:r>
              <a:rPr lang="en-US" sz="1200" kern="1200" dirty="0">
                <a:solidFill>
                  <a:schemeClr val="tx1"/>
                </a:solidFill>
                <a:effectLst/>
                <a:latin typeface="Arial" panose="020B0604020202020204" pitchFamily="34" charset="0"/>
                <a:ea typeface="+mn-ea"/>
                <a:cs typeface="+mn-cs"/>
              </a:rPr>
              <a:t> BMI </a:t>
            </a:r>
            <a:r>
              <a:rPr lang="en-US" sz="1200" kern="1200" dirty="0" err="1">
                <a:solidFill>
                  <a:schemeClr val="tx1"/>
                </a:solidFill>
                <a:effectLst/>
                <a:latin typeface="Arial" panose="020B0604020202020204" pitchFamily="34" charset="0"/>
                <a:ea typeface="+mn-ea"/>
                <a:cs typeface="+mn-cs"/>
              </a:rPr>
              <a:t>trước</a:t>
            </a:r>
            <a:r>
              <a:rPr lang="en-US" sz="1200" kern="1200" dirty="0">
                <a:solidFill>
                  <a:schemeClr val="tx1"/>
                </a:solidFill>
                <a:effectLst/>
                <a:latin typeface="Arial" panose="020B0604020202020204" pitchFamily="34" charset="0"/>
                <a:ea typeface="+mn-ea"/>
                <a:cs typeface="+mn-cs"/>
              </a:rPr>
              <a:t>, BMI </a:t>
            </a:r>
            <a:r>
              <a:rPr lang="en-US" sz="1200" kern="1200" dirty="0" err="1">
                <a:solidFill>
                  <a:schemeClr val="tx1"/>
                </a:solidFill>
                <a:effectLst/>
                <a:latin typeface="Arial" panose="020B0604020202020204" pitchFamily="34" charset="0"/>
                <a:ea typeface="+mn-ea"/>
                <a:cs typeface="+mn-cs"/>
              </a:rPr>
              <a:t>sau</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tập</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thay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tầm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vận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động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Schoberg</a:t>
            </a:r>
            <a:r>
              <a:rPr lang="en-US"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có</a:t>
            </a:r>
            <a:r>
              <a:rPr lang="en-GB" sz="1200" kern="1200" dirty="0">
                <a:solidFill>
                  <a:schemeClr val="tx1"/>
                </a:solidFill>
                <a:effectLst/>
                <a:latin typeface="Arial" panose="020B0604020202020204" pitchFamily="34" charset="0"/>
                <a:ea typeface="+mn-ea"/>
                <a:cs typeface="+mn-cs"/>
              </a:rPr>
              <a:t> ý </a:t>
            </a:r>
            <a:r>
              <a:rPr lang="en-GB" sz="1200" kern="1200" dirty="0" err="1">
                <a:solidFill>
                  <a:schemeClr val="tx1"/>
                </a:solidFill>
                <a:effectLst/>
                <a:latin typeface="Arial" panose="020B0604020202020204" pitchFamily="34" charset="0"/>
                <a:ea typeface="+mn-ea"/>
                <a:cs typeface="+mn-cs"/>
              </a:rPr>
              <a:t>nghĩa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thống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kê</a:t>
            </a:r>
            <a:r>
              <a:rPr lang="en-GB" sz="1200" kern="1200" dirty="0">
                <a:solidFill>
                  <a:schemeClr val="tx1"/>
                </a:solidFill>
                <a:effectLst/>
                <a:latin typeface="Arial" panose="020B0604020202020204" pitchFamily="34" charset="0"/>
                <a:ea typeface="+mn-ea"/>
                <a:cs typeface="+mn-cs"/>
              </a:rPr>
              <a:t> (p&lt;0.05), </a:t>
            </a:r>
            <a:r>
              <a:rPr lang="en-GB" sz="1200" kern="1200" dirty="0" err="1">
                <a:solidFill>
                  <a:schemeClr val="tx1"/>
                </a:solidFill>
                <a:effectLst/>
                <a:latin typeface="Arial" panose="020B0604020202020204" pitchFamily="34" charset="0"/>
                <a:ea typeface="+mn-ea"/>
                <a:cs typeface="+mn-cs"/>
              </a:rPr>
              <a:t>nói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cách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khác</a:t>
            </a:r>
            <a:r>
              <a:rPr lang="en-GB" sz="1200" kern="1200" dirty="0">
                <a:solidFill>
                  <a:schemeClr val="tx1"/>
                </a:solidFill>
                <a:effectLst/>
                <a:latin typeface="Arial" panose="020B0604020202020204" pitchFamily="34" charset="0"/>
                <a:ea typeface="+mn-ea"/>
                <a:cs typeface="+mn-cs"/>
              </a:rPr>
              <a:t> BMI </a:t>
            </a:r>
            <a:r>
              <a:rPr lang="en-GB" sz="1200" kern="1200" dirty="0" err="1">
                <a:solidFill>
                  <a:schemeClr val="tx1"/>
                </a:solidFill>
                <a:effectLst/>
                <a:latin typeface="Arial" panose="020B0604020202020204" pitchFamily="34" charset="0"/>
                <a:ea typeface="+mn-ea"/>
                <a:cs typeface="+mn-cs"/>
              </a:rPr>
              <a:t>càng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thì</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tầm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vận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càng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giảm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đi</a:t>
            </a:r>
            <a:r>
              <a:rPr lang="en-GB" sz="1200" kern="1200" dirty="0">
                <a:solidFill>
                  <a:schemeClr val="tx1"/>
                </a:solidFill>
                <a:effectLst/>
                <a:latin typeface="Arial" panose="020B0604020202020204" pitchFamily="34" charset="0"/>
                <a:ea typeface="+mn-ea"/>
                <a:cs typeface="+mn-cs"/>
              </a:rPr>
              <a:t>.</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thay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vòng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eo</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thuận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thay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tầm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vận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động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có</a:t>
            </a:r>
            <a:r>
              <a:rPr lang="en-US" sz="1200" kern="1200" dirty="0">
                <a:solidFill>
                  <a:schemeClr val="tx1"/>
                </a:solidFill>
                <a:effectLst/>
                <a:latin typeface="Arial" panose="020B0604020202020204" pitchFamily="34" charset="0"/>
                <a:ea typeface="+mn-ea"/>
                <a:cs typeface="+mn-cs"/>
              </a:rPr>
              <a:t> ý </a:t>
            </a:r>
            <a:r>
              <a:rPr lang="en-US" sz="1200" kern="1200" dirty="0" err="1">
                <a:solidFill>
                  <a:schemeClr val="tx1"/>
                </a:solidFill>
                <a:effectLst/>
                <a:latin typeface="Arial" panose="020B0604020202020204" pitchFamily="34" charset="0"/>
                <a:ea typeface="+mn-ea"/>
                <a:cs typeface="+mn-cs"/>
              </a:rPr>
              <a:t>nghĩa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thống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kê</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thay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vòng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eo</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càng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lớn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thì</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tầm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vận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động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càng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tăng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lên</a:t>
            </a:r>
            <a:r>
              <a:rPr lang="en-US" sz="1200" kern="1200" dirty="0">
                <a:solidFill>
                  <a:schemeClr val="tx1"/>
                </a:solidFill>
                <a:effectLst/>
                <a:latin typeface="Arial" panose="020B060402020202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17</a:t>
            </a:fld>
            <a:endParaRPr lang="en-US"/>
          </a:p>
        </p:txBody>
      </p:sp>
    </p:spTree>
    <p:extLst>
      <p:ext uri="{BB962C8B-B14F-4D97-AF65-F5344CB8AC3E}">
        <p14:creationId xmlns:p14="http://schemas.microsoft.com/office/powerpoint/2010/main" val="377745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9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81C36"/>
                </a:solidFill>
                <a:effectLst/>
                <a:latin typeface="SegoeuiPc"/>
              </a:rPr>
              <a:t>Thoát vị đĩa đệm cột sống thắt lưng là nguyên nhân phổ biến nhất của bệnh lý rễ thần kinh (90%).Thoát vị đĩa đệm cột sống thắt lưng xảy ra nhiều hơn 15 lần so với thoát vị đĩa đệm cột sống cổ và là nguyên nhân quan trọng gây đau lưng dưới. Tỷ lệ thoát vị đĩa đệm là khoảng 5–20 trường hợp/1000 người trưởng thành hàng năm và phổ biến nhất ở những người trong độ tuổi thứ ba đến thứ năm của cuộc đời, với tỷ lệ nam/nữ là 2:1 và xấp xỉ 5–15% bệnh nhân bị đau thắt lưng bị thoát vị đĩa đệm thắt lưng [17].</a:t>
            </a:r>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3</a:t>
            </a:fld>
            <a:endParaRPr lang="en-US"/>
          </a:p>
        </p:txBody>
      </p:sp>
    </p:spTree>
    <p:extLst>
      <p:ext uri="{BB962C8B-B14F-4D97-AF65-F5344CB8AC3E}">
        <p14:creationId xmlns:p14="http://schemas.microsoft.com/office/powerpoint/2010/main" val="106172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81C36"/>
                </a:solidFill>
                <a:effectLst/>
                <a:latin typeface="SegoeuiPc"/>
              </a:rPr>
              <a:t>Thoát vị đĩa đệm cột sống thắt lưng là nguyên nhân phổ biến nhất của bệnh lý rễ thần kinh (90%).Thoát vị đĩa đệm cột sống thắt lưng xảy ra nhiều hơn 15 lần so với thoát vị đĩa đệm cột sống cổ và là nguyên nhân quan trọng gây đau lưng dưới. Tỷ lệ thoát vị đĩa đệm là khoảng 5–20 trường hợp/1000 người trưởng thành hàng năm và phổ biến nhất ở những người trong độ tuổi thứ ba đến thứ năm của cuộc đời, với tỷ lệ nam/nữ là 2:1 và xấp xỉ 5–15% bệnh nhân bị đau thắt lưng bị thoát vị đĩa đệm thắt lưng [17].</a:t>
            </a:r>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4</a:t>
            </a:fld>
            <a:endParaRPr lang="en-US"/>
          </a:p>
        </p:txBody>
      </p:sp>
    </p:spTree>
    <p:extLst>
      <p:ext uri="{BB962C8B-B14F-4D97-AF65-F5344CB8AC3E}">
        <p14:creationId xmlns:p14="http://schemas.microsoft.com/office/powerpoint/2010/main" val="106172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Arial" panose="020B0604020202020204" pitchFamily="34" charset="0"/>
                <a:ea typeface="+mn-ea"/>
                <a:cs typeface="+mn-cs"/>
              </a:rPr>
              <a:t>Nghiên</a:t>
            </a:r>
            <a:r>
              <a:rPr lang="vi-VN" sz="1200" kern="1200" dirty="0">
                <a:solidFill>
                  <a:schemeClr val="tx1"/>
                </a:solidFill>
                <a:effectLst/>
                <a:latin typeface="Arial" panose="020B0604020202020204" pitchFamily="34" charset="0"/>
                <a:ea typeface="+mn-ea"/>
                <a:cs typeface="+mn-cs"/>
              </a:rPr>
              <a:t> cứu được thực hiện trên 74 bệnh nhân mắc thoát vị cột sống thắt lưng đang được điều trị phục hồi chức năng, kết quả cho thấy, nhóm tuổi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dưới</a:t>
            </a:r>
            <a:r>
              <a:rPr lang="vi-VN" sz="1200" kern="1200" dirty="0">
                <a:solidFill>
                  <a:schemeClr val="tx1"/>
                </a:solidFill>
                <a:effectLst/>
                <a:latin typeface="Arial" panose="020B0604020202020204" pitchFamily="34" charset="0"/>
                <a:ea typeface="+mn-ea"/>
                <a:cs typeface="+mn-cs"/>
              </a:rPr>
              <a:t> 40 chiếm 8,1% và </a:t>
            </a:r>
            <a:r>
              <a:rPr lang="en-US" sz="1200" kern="1200" dirty="0">
                <a:solidFill>
                  <a:schemeClr val="tx1"/>
                </a:solidFill>
                <a:effectLst/>
                <a:latin typeface="Arial" panose="020B0604020202020204" pitchFamily="34" charset="0"/>
                <a:ea typeface="+mn-ea"/>
                <a:cs typeface="+mn-cs"/>
              </a:rPr>
              <a:t>41-</a:t>
            </a:r>
            <a:r>
              <a:rPr lang="vi-VN" sz="1200" kern="1200" dirty="0">
                <a:solidFill>
                  <a:schemeClr val="tx1"/>
                </a:solidFill>
                <a:effectLst/>
                <a:latin typeface="Arial" panose="020B0604020202020204" pitchFamily="34" charset="0"/>
                <a:ea typeface="+mn-ea"/>
                <a:cs typeface="+mn-cs"/>
              </a:rPr>
              <a:t>60 tuổi là 66,2%</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trên</a:t>
            </a:r>
            <a:r>
              <a:rPr lang="en-US" sz="1200" kern="1200" dirty="0">
                <a:solidFill>
                  <a:schemeClr val="tx1"/>
                </a:solidFill>
                <a:effectLst/>
                <a:latin typeface="Arial" panose="020B0604020202020204" pitchFamily="34" charset="0"/>
                <a:ea typeface="+mn-ea"/>
                <a:cs typeface="+mn-cs"/>
              </a:rPr>
              <a:t> 60%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25,7%</a:t>
            </a:r>
            <a:r>
              <a:rPr lang="vi-VN"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Kết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quả</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chúng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tôi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tương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đồng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nghiên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cứu</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Phạm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Thị</a:t>
            </a:r>
            <a:r>
              <a:rPr lang="en-US" sz="1200" kern="1200" dirty="0">
                <a:solidFill>
                  <a:schemeClr val="tx1"/>
                </a:solidFill>
                <a:effectLst/>
                <a:latin typeface="Arial" panose="020B0604020202020204" pitchFamily="34" charset="0"/>
                <a:ea typeface="+mn-ea"/>
                <a:cs typeface="+mn-cs"/>
              </a:rPr>
              <a:t> Thu </a:t>
            </a:r>
            <a:r>
              <a:rPr lang="en-US" sz="1200" kern="1200" dirty="0" err="1">
                <a:solidFill>
                  <a:schemeClr val="tx1"/>
                </a:solidFill>
                <a:effectLst/>
                <a:latin typeface="Arial" panose="020B0604020202020204" pitchFamily="34" charset="0"/>
                <a:ea typeface="+mn-ea"/>
                <a:cs typeface="+mn-cs"/>
              </a:rPr>
              <a:t>Hiền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Đào</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Văn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Dũng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độ</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tuổi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người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bệnh</a:t>
            </a:r>
            <a:r>
              <a:rPr lang="en-US" sz="1200" kern="1200" dirty="0">
                <a:solidFill>
                  <a:schemeClr val="tx1"/>
                </a:solidFill>
                <a:effectLst/>
                <a:latin typeface="Arial" panose="020B0604020202020204" pitchFamily="34" charset="0"/>
                <a:ea typeface="+mn-ea"/>
                <a:cs typeface="+mn-cs"/>
              </a:rPr>
              <a:t> hay </a:t>
            </a:r>
            <a:r>
              <a:rPr lang="en-US" sz="1200" kern="1200" dirty="0" err="1">
                <a:solidFill>
                  <a:schemeClr val="tx1"/>
                </a:solidFill>
                <a:effectLst/>
                <a:latin typeface="Arial" panose="020B0604020202020204" pitchFamily="34" charset="0"/>
                <a:ea typeface="+mn-ea"/>
                <a:cs typeface="+mn-cs"/>
              </a:rPr>
              <a:t>gặp</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thoát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nhất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21- 60 </a:t>
            </a:r>
            <a:r>
              <a:rPr lang="en-US" sz="1200" kern="1200" dirty="0" err="1">
                <a:solidFill>
                  <a:schemeClr val="tx1"/>
                </a:solidFill>
                <a:effectLst/>
                <a:latin typeface="Arial" panose="020B0604020202020204" pitchFamily="34" charset="0"/>
                <a:ea typeface="+mn-ea"/>
                <a:cs typeface="+mn-cs"/>
              </a:rPr>
              <a:t>tuổi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chiếm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70% [6]. </a:t>
            </a:r>
            <a:r>
              <a:rPr lang="en-GB" sz="1200" b="0" i="0" kern="1200" dirty="0" err="1">
                <a:solidFill>
                  <a:schemeClr val="tx1"/>
                </a:solidFill>
                <a:effectLst/>
                <a:latin typeface="Arial" panose="020B0604020202020204" pitchFamily="34" charset="0"/>
                <a:ea typeface="+mn-ea"/>
                <a:cs typeface="+mn-cs"/>
              </a:rPr>
              <a:t>Tỷ</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lệ</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thoát</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vị</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đĩa</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đệm</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là</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khoảng</a:t>
            </a:r>
            <a:r>
              <a:rPr lang="en-GB" sz="1200" b="0" i="0" kern="1200" dirty="0">
                <a:solidFill>
                  <a:schemeClr val="tx1"/>
                </a:solidFill>
                <a:effectLst/>
                <a:latin typeface="Arial" panose="020B0604020202020204" pitchFamily="34" charset="0"/>
                <a:ea typeface="+mn-ea"/>
                <a:cs typeface="+mn-cs"/>
              </a:rPr>
              <a:t> 5–20 </a:t>
            </a:r>
            <a:r>
              <a:rPr lang="en-GB" sz="1200" b="0" i="0" kern="1200" dirty="0" err="1">
                <a:solidFill>
                  <a:schemeClr val="tx1"/>
                </a:solidFill>
                <a:effectLst/>
                <a:latin typeface="Arial" panose="020B0604020202020204" pitchFamily="34" charset="0"/>
                <a:ea typeface="+mn-ea"/>
                <a:cs typeface="+mn-cs"/>
              </a:rPr>
              <a:t>trường</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hợp</a:t>
            </a:r>
            <a:r>
              <a:rPr lang="en-GB" sz="1200" b="0" i="0" kern="1200" dirty="0">
                <a:solidFill>
                  <a:schemeClr val="tx1"/>
                </a:solidFill>
                <a:effectLst/>
                <a:latin typeface="Arial" panose="020B0604020202020204" pitchFamily="34" charset="0"/>
                <a:ea typeface="+mn-ea"/>
                <a:cs typeface="+mn-cs"/>
              </a:rPr>
              <a:t>/1000 </a:t>
            </a:r>
            <a:r>
              <a:rPr lang="en-GB" sz="1200" b="0" i="0" kern="1200" dirty="0" err="1">
                <a:solidFill>
                  <a:schemeClr val="tx1"/>
                </a:solidFill>
                <a:effectLst/>
                <a:latin typeface="Arial" panose="020B0604020202020204" pitchFamily="34" charset="0"/>
                <a:ea typeface="+mn-ea"/>
                <a:cs typeface="+mn-cs"/>
              </a:rPr>
              <a:t>người</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trưởng</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thành</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hàng</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năm</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và</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phổ</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biến</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nhất</a:t>
            </a:r>
            <a:r>
              <a:rPr lang="en-GB" sz="1200" b="0" i="0" kern="1200" dirty="0">
                <a:solidFill>
                  <a:schemeClr val="tx1"/>
                </a:solidFill>
                <a:effectLst/>
                <a:latin typeface="Arial" panose="020B0604020202020204" pitchFamily="34" charset="0"/>
                <a:ea typeface="+mn-ea"/>
                <a:cs typeface="+mn-cs"/>
              </a:rPr>
              <a:t> ở </a:t>
            </a:r>
            <a:r>
              <a:rPr lang="en-GB" sz="1200" b="0" i="0" kern="1200" dirty="0" err="1">
                <a:solidFill>
                  <a:schemeClr val="tx1"/>
                </a:solidFill>
                <a:effectLst/>
                <a:latin typeface="Arial" panose="020B0604020202020204" pitchFamily="34" charset="0"/>
                <a:ea typeface="+mn-ea"/>
                <a:cs typeface="+mn-cs"/>
              </a:rPr>
              <a:t>những</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người</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trong</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độ</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tuổi</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thứ</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ba</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đến</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thứ</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năm</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của</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cuộc</a:t>
            </a:r>
            <a:r>
              <a:rPr lang="en-GB" sz="1200" b="0" i="0" kern="1200" dirty="0">
                <a:solidFill>
                  <a:schemeClr val="tx1"/>
                </a:solidFill>
                <a:effectLst/>
                <a:latin typeface="Arial" panose="020B0604020202020204" pitchFamily="34" charset="0"/>
                <a:ea typeface="+mn-ea"/>
                <a:cs typeface="+mn-cs"/>
              </a:rPr>
              <a:t> </a:t>
            </a:r>
            <a:r>
              <a:rPr lang="en-GB" sz="1200" b="0" i="0" kern="1200" dirty="0" err="1">
                <a:solidFill>
                  <a:schemeClr val="tx1"/>
                </a:solidFill>
                <a:effectLst/>
                <a:latin typeface="Arial" panose="020B0604020202020204" pitchFamily="34" charset="0"/>
                <a:ea typeface="+mn-ea"/>
                <a:cs typeface="+mn-cs"/>
              </a:rPr>
              <a:t>đời</a:t>
            </a:r>
            <a:r>
              <a:rPr lang="en-GB" sz="1200" b="0" i="0" kern="1200" dirty="0">
                <a:solidFill>
                  <a:schemeClr val="tx1"/>
                </a:solidFill>
                <a:effectLst/>
                <a:latin typeface="Arial" panose="020B0604020202020204" pitchFamily="34" charset="0"/>
                <a:ea typeface="+mn-ea"/>
                <a:cs typeface="+mn-cs"/>
              </a:rPr>
              <a:t>. [17]</a:t>
            </a:r>
            <a:endParaRPr lang="en-US" sz="1200" kern="1200" dirty="0">
              <a:solidFill>
                <a:schemeClr val="tx1"/>
              </a:solidFill>
              <a:effectLst/>
              <a:latin typeface="Arial" panose="020B0604020202020204" pitchFamily="34" charset="0"/>
              <a:ea typeface="+mn-ea"/>
              <a:cs typeface="+mn-cs"/>
            </a:endParaRPr>
          </a:p>
          <a:p>
            <a:r>
              <a:rPr lang="vi-VN" sz="1200" kern="1200" dirty="0">
                <a:solidFill>
                  <a:schemeClr val="tx1"/>
                </a:solidFill>
                <a:effectLst/>
                <a:latin typeface="Arial" panose="020B0604020202020204" pitchFamily="34" charset="0"/>
                <a:ea typeface="+mn-ea"/>
                <a:cs typeface="+mn-cs"/>
              </a:rPr>
              <a:t>Về giới tính, trong nghiên cứu của chúng tôi giới nam cao hơn nữ với 43 người chiếm tỷ lệ 58,1%; nữ là 31 người chiếm tỷ lệ 41,9% với tỷ lệ nam/nữ: 1,38: 1. Tương đồng với nghiên cứu của Phạm Thị Mỹ Trinh và Phạm Anh Vũ vớit ỷ lệ TVĐĐ CSTL ở nam (53,8%) cao hơn nữ (46,2%), với tỷ lệ nam:nữ là 1,16:1 [</a:t>
            </a:r>
            <a:r>
              <a:rPr lang="en-US" sz="1200" kern="1200" dirty="0">
                <a:solidFill>
                  <a:schemeClr val="tx1"/>
                </a:solidFill>
                <a:effectLst/>
                <a:latin typeface="Arial" panose="020B0604020202020204" pitchFamily="34" charset="0"/>
                <a:ea typeface="+mn-ea"/>
                <a:cs typeface="+mn-cs"/>
              </a:rPr>
              <a:t>7].  </a:t>
            </a:r>
            <a:r>
              <a:rPr lang="vi-VN" sz="1200" kern="1200" dirty="0">
                <a:solidFill>
                  <a:schemeClr val="tx1"/>
                </a:solidFill>
                <a:effectLst/>
                <a:latin typeface="Arial" panose="020B0604020202020204" pitchFamily="34" charset="0"/>
                <a:ea typeface="+mn-ea"/>
                <a:cs typeface="+mn-cs"/>
              </a:rPr>
              <a:t>Trong nghiên cứu của Sopaj Azemi  và cộng sự (2022), tỷ lệ nam giới bị thoát vị đĩa đệm cao hơn nữ với tỷ lệ lần lượt là 59,6% và 40,4%</a:t>
            </a:r>
            <a:r>
              <a:rPr lang="en-US" sz="1200" kern="1200" dirty="0">
                <a:solidFill>
                  <a:schemeClr val="tx1"/>
                </a:solidFill>
                <a:effectLst/>
                <a:latin typeface="Arial" panose="020B0604020202020204" pitchFamily="34" charset="0"/>
                <a:ea typeface="+mn-ea"/>
                <a:cs typeface="+mn-cs"/>
              </a:rPr>
              <a:t> [16]</a:t>
            </a:r>
            <a:r>
              <a:rPr lang="vi-VN" sz="1200" kern="12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chúng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tôi</a:t>
            </a:r>
            <a:r>
              <a:rPr lang="en-US" sz="1200" kern="1200" dirty="0">
                <a:solidFill>
                  <a:schemeClr val="tx1"/>
                </a:solidFill>
                <a:effectLst/>
                <a:latin typeface="Arial" panose="020B0604020202020204" pitchFamily="34" charset="0"/>
                <a:ea typeface="+mn-ea"/>
                <a:cs typeface="+mn-cs"/>
              </a:rPr>
              <a:t> </a:t>
            </a:r>
            <a:r>
              <a:rPr lang="vi-VN" sz="1200" kern="1200" dirty="0">
                <a:solidFill>
                  <a:schemeClr val="tx1"/>
                </a:solidFill>
                <a:effectLst/>
                <a:latin typeface="Arial" panose="020B0604020202020204" pitchFamily="34" charset="0"/>
                <a:ea typeface="+mn-ea"/>
                <a:cs typeface="+mn-cs"/>
              </a:rPr>
              <a:t>cũng tương đồng với nghiên cứu trên thế giới tỷ lệ mắc bệnh thoát vị đĩa đệm nam/nữ là 2:1 [17].</a:t>
            </a: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7</a:t>
            </a:fld>
            <a:endParaRPr lang="en-US"/>
          </a:p>
        </p:txBody>
      </p:sp>
    </p:spTree>
    <p:extLst>
      <p:ext uri="{BB962C8B-B14F-4D97-AF65-F5344CB8AC3E}">
        <p14:creationId xmlns:p14="http://schemas.microsoft.com/office/powerpoint/2010/main" val="23540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Arial" panose="020B0604020202020204" pitchFamily="34" charset="0"/>
                <a:ea typeface="+mn-ea"/>
                <a:cs typeface="+mn-cs"/>
              </a:rPr>
              <a:t>Về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nghiệp</a:t>
            </a:r>
            <a:r>
              <a:rPr lang="en-GB" sz="1200" kern="1200" dirty="0">
                <a:solidFill>
                  <a:schemeClr val="tx1"/>
                </a:solidFill>
                <a:effectLst/>
                <a:latin typeface="Arial" panose="020B0604020202020204" pitchFamily="34" charset="0"/>
                <a:ea typeface="+mn-ea"/>
                <a:cs typeface="+mn-cs"/>
              </a:rPr>
              <a:t> 44,6% </a:t>
            </a:r>
            <a:r>
              <a:rPr lang="en-GB" sz="1200" kern="1200" dirty="0" err="1">
                <a:solidFill>
                  <a:schemeClr val="tx1"/>
                </a:solidFill>
                <a:effectLst/>
                <a:latin typeface="Arial" panose="020B0604020202020204" pitchFamily="34" charset="0"/>
                <a:ea typeface="+mn-ea"/>
                <a:cs typeface="+mn-cs"/>
              </a:rPr>
              <a:t>đối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tượng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những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ngành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xấu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sống</a:t>
            </a:r>
            <a:r>
              <a:rPr lang="en-GB" sz="1200" kern="1200" dirty="0">
                <a:solidFill>
                  <a:schemeClr val="tx1"/>
                </a:solidFill>
                <a:effectLst/>
                <a:latin typeface="Arial" panose="020B0604020202020204" pitchFamily="34" charset="0"/>
                <a:ea typeface="+mn-ea"/>
                <a:cs typeface="+mn-cs"/>
              </a:rPr>
              <a:t> 31,1%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những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ngành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sống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còn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lại</a:t>
            </a:r>
            <a:r>
              <a:rPr lang="en-GB" sz="1200" kern="1200" dirty="0">
                <a:solidFill>
                  <a:schemeClr val="tx1"/>
                </a:solidFill>
                <a:effectLst/>
                <a:latin typeface="Arial" panose="020B0604020202020204" pitchFamily="34" charset="0"/>
                <a:ea typeface="+mn-ea"/>
                <a:cs typeface="+mn-cs"/>
              </a:rPr>
              <a:t> 24,3%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ít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sống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chủ</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yếu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đã</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tuổi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nghỉ</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hưu</a:t>
            </a:r>
            <a:r>
              <a:rPr lang="en-GB" sz="1200" kern="1200" dirty="0">
                <a:solidFill>
                  <a:schemeClr val="tx1"/>
                </a:solidFill>
                <a:effectLst/>
                <a:latin typeface="Arial" panose="020B0604020202020204" pitchFamily="34" charset="0"/>
                <a:ea typeface="+mn-ea"/>
                <a:cs typeface="+mn-cs"/>
              </a:rPr>
              <a:t>. Theo </a:t>
            </a:r>
            <a:r>
              <a:rPr lang="en-GB" sz="1200" kern="1200" dirty="0" err="1">
                <a:solidFill>
                  <a:schemeClr val="tx1"/>
                </a:solidFill>
                <a:effectLst/>
                <a:latin typeface="Arial" panose="020B0604020202020204" pitchFamily="34" charset="0"/>
                <a:ea typeface="+mn-ea"/>
                <a:cs typeface="+mn-cs"/>
              </a:rPr>
              <a:t>Sopaj</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có</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việc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hơn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thất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nghiệp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nghỉ</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hưu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với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62,9% [16]. Ở </a:t>
            </a:r>
            <a:r>
              <a:rPr lang="en-GB" sz="1200" kern="1200" dirty="0" err="1">
                <a:solidFill>
                  <a:schemeClr val="tx1"/>
                </a:solidFill>
                <a:effectLst/>
                <a:latin typeface="Arial" panose="020B0604020202020204" pitchFamily="34" charset="0"/>
                <a:ea typeface="+mn-ea"/>
                <a:cs typeface="+mn-cs"/>
              </a:rPr>
              <a:t>nam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giới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nguy</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cơ</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phải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nhập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viện</a:t>
            </a:r>
            <a:r>
              <a:rPr lang="en-GB" sz="1200" kern="1200" dirty="0">
                <a:solidFill>
                  <a:schemeClr val="tx1"/>
                </a:solidFill>
                <a:effectLst/>
                <a:latin typeface="Arial" panose="020B0604020202020204" pitchFamily="34" charset="0"/>
                <a:ea typeface="+mn-ea"/>
                <a:cs typeface="+mn-cs"/>
              </a:rPr>
              <a:t> do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thắt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lưng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hoặc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đau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thần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kinh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tọa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hơn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đáng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kể</a:t>
            </a:r>
            <a:r>
              <a:rPr lang="en-GB" sz="1200" kern="1200" dirty="0">
                <a:solidFill>
                  <a:schemeClr val="tx1"/>
                </a:solidFill>
                <a:effectLst/>
                <a:latin typeface="Arial" panose="020B0604020202020204" pitchFamily="34" charset="0"/>
                <a:ea typeface="+mn-ea"/>
                <a:cs typeface="+mn-cs"/>
              </a:rPr>
              <a:t> ở </a:t>
            </a:r>
            <a:r>
              <a:rPr lang="en-GB" sz="1200" kern="1200" dirty="0" err="1">
                <a:solidFill>
                  <a:schemeClr val="tx1"/>
                </a:solidFill>
                <a:effectLst/>
                <a:latin typeface="Arial" panose="020B0604020202020204" pitchFamily="34" charset="0"/>
                <a:ea typeface="+mn-ea"/>
                <a:cs typeface="+mn-cs"/>
              </a:rPr>
              <a:t>tất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cả</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nhóm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khác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nhất</a:t>
            </a:r>
            <a:r>
              <a:rPr lang="en-GB" sz="1200" kern="1200" dirty="0">
                <a:solidFill>
                  <a:schemeClr val="tx1"/>
                </a:solidFill>
                <a:effectLst/>
                <a:latin typeface="Arial" panose="020B0604020202020204" pitchFamily="34" charset="0"/>
                <a:ea typeface="+mn-ea"/>
                <a:cs typeface="+mn-cs"/>
              </a:rPr>
              <a:t> ở </a:t>
            </a:r>
            <a:r>
              <a:rPr lang="en-GB" sz="1200" kern="1200" dirty="0" err="1">
                <a:solidFill>
                  <a:schemeClr val="tx1"/>
                </a:solidFill>
                <a:effectLst/>
                <a:latin typeface="Arial" panose="020B0604020202020204" pitchFamily="34" charset="0"/>
                <a:ea typeface="+mn-ea"/>
                <a:cs typeface="+mn-cs"/>
              </a:rPr>
              <a:t>nhóm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công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nhân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lao</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tay</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chân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trong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ngành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công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nghiệp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người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lái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xe</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cơ</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giới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đó</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những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nhóm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ngành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nghề</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tác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xấu</a:t>
            </a:r>
            <a:r>
              <a:rPr lang="en-GB" sz="1200" kern="1200" dirty="0">
                <a:solidFill>
                  <a:schemeClr val="tx1"/>
                </a:solidFill>
                <a:effectLst/>
                <a:latin typeface="Arial" panose="020B0604020202020204" pitchFamily="34" charset="0"/>
                <a:ea typeface="+mn-ea"/>
                <a:cs typeface="+mn-cs"/>
              </a:rPr>
              <a:t> </a:t>
            </a:r>
            <a:r>
              <a:rPr lang="vi-VN" sz="1200" kern="1200" dirty="0">
                <a:solidFill>
                  <a:schemeClr val="tx1"/>
                </a:solidFill>
                <a:effectLst/>
                <a:latin typeface="Arial" panose="020B0604020202020204" pitchFamily="34" charset="0"/>
                <a:ea typeface="+mn-ea"/>
                <a:cs typeface="+mn-cs"/>
              </a:rPr>
              <a:t>lên cột sống (Heliövaara M).</a:t>
            </a: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8</a:t>
            </a:fld>
            <a:endParaRPr lang="en-US"/>
          </a:p>
        </p:txBody>
      </p:sp>
    </p:spTree>
    <p:extLst>
      <p:ext uri="{BB962C8B-B14F-4D97-AF65-F5344CB8AC3E}">
        <p14:creationId xmlns:p14="http://schemas.microsoft.com/office/powerpoint/2010/main" val="223811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trí</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hay </a:t>
            </a:r>
            <a:r>
              <a:rPr lang="en-GB" sz="1200" kern="1200" dirty="0" err="1">
                <a:solidFill>
                  <a:schemeClr val="tx1"/>
                </a:solidFill>
                <a:effectLst/>
                <a:latin typeface="Arial" panose="020B0604020202020204" pitchFamily="34" charset="0"/>
                <a:ea typeface="+mn-ea"/>
                <a:cs typeface="+mn-cs"/>
              </a:rPr>
              <a:t>gặp</a:t>
            </a:r>
            <a:r>
              <a:rPr lang="en-GB" sz="1200" kern="1200" dirty="0">
                <a:solidFill>
                  <a:schemeClr val="tx1"/>
                </a:solidFill>
                <a:effectLst/>
                <a:latin typeface="Arial" panose="020B0604020202020204" pitchFamily="34" charset="0"/>
                <a:ea typeface="+mn-ea"/>
                <a:cs typeface="+mn-cs"/>
              </a:rPr>
              <a:t> ở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sống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vùng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thắt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lưng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trong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cứu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của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chúng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tôi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48,6 % ở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L4 - L5;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33,8% ở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L5 - S1. </a:t>
            </a:r>
            <a:r>
              <a:rPr lang="vi-VN" sz="1200" kern="1200" dirty="0">
                <a:solidFill>
                  <a:schemeClr val="tx1"/>
                </a:solidFill>
                <a:effectLst/>
                <a:latin typeface="Arial" panose="020B0604020202020204" pitchFamily="34" charset="0"/>
                <a:ea typeface="+mn-ea"/>
                <a:cs typeface="+mn-cs"/>
              </a:rPr>
              <a:t>Kết quả khá tương đồng so với nghiên cứu của </a:t>
            </a:r>
            <a:r>
              <a:rPr lang="en-US" sz="1200" kern="1200" dirty="0" err="1">
                <a:solidFill>
                  <a:schemeClr val="tx1"/>
                </a:solidFill>
                <a:effectLst/>
                <a:latin typeface="Arial" panose="020B0604020202020204" pitchFamily="34" charset="0"/>
                <a:ea typeface="+mn-ea"/>
                <a:cs typeface="+mn-cs"/>
              </a:rPr>
              <a:t>Lê</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Hoàng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Liên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và</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cộng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sự</a:t>
            </a:r>
            <a:r>
              <a:rPr lang="en-US" sz="1200" kern="1200" dirty="0">
                <a:solidFill>
                  <a:schemeClr val="tx1"/>
                </a:solidFill>
                <a:effectLst/>
                <a:latin typeface="Arial" panose="020B0604020202020204" pitchFamily="34" charset="0"/>
                <a:ea typeface="+mn-ea"/>
                <a:cs typeface="+mn-cs"/>
              </a:rPr>
              <a:t> (2020), </a:t>
            </a:r>
            <a:r>
              <a:rPr lang="en-US" sz="1200" kern="1200" dirty="0" err="1">
                <a:solidFill>
                  <a:schemeClr val="tx1"/>
                </a:solidFill>
                <a:effectLst/>
                <a:latin typeface="Arial" panose="020B0604020202020204" pitchFamily="34" charset="0"/>
                <a:ea typeface="+mn-ea"/>
                <a:cs typeface="+mn-cs"/>
              </a:rPr>
              <a:t>Tầng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thoát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hay </a:t>
            </a:r>
            <a:r>
              <a:rPr lang="en-US" sz="1200" kern="1200" dirty="0" err="1">
                <a:solidFill>
                  <a:schemeClr val="tx1"/>
                </a:solidFill>
                <a:effectLst/>
                <a:latin typeface="Arial" panose="020B0604020202020204" pitchFamily="34" charset="0"/>
                <a:ea typeface="+mn-ea"/>
                <a:cs typeface="+mn-cs"/>
              </a:rPr>
              <a:t>gặp</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nhất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L4-L5 </a:t>
            </a:r>
            <a:r>
              <a:rPr lang="en-US" sz="1200" kern="1200" dirty="0" err="1">
                <a:solidFill>
                  <a:schemeClr val="tx1"/>
                </a:solidFill>
                <a:effectLst/>
                <a:latin typeface="Arial" panose="020B0604020202020204" pitchFamily="34" charset="0"/>
                <a:ea typeface="+mn-ea"/>
                <a:cs typeface="+mn-cs"/>
              </a:rPr>
              <a:t>và</a:t>
            </a:r>
            <a:r>
              <a:rPr lang="en-US" sz="1200" kern="1200" dirty="0">
                <a:solidFill>
                  <a:schemeClr val="tx1"/>
                </a:solidFill>
                <a:effectLst/>
                <a:latin typeface="Arial" panose="020B0604020202020204" pitchFamily="34" charset="0"/>
                <a:ea typeface="+mn-ea"/>
                <a:cs typeface="+mn-cs"/>
              </a:rPr>
              <a:t> L5-S1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lần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lượt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45.5% </a:t>
            </a:r>
            <a:r>
              <a:rPr lang="en-US" sz="1200" kern="1200" dirty="0" err="1">
                <a:solidFill>
                  <a:schemeClr val="tx1"/>
                </a:solidFill>
                <a:effectLst/>
                <a:latin typeface="Arial" panose="020B0604020202020204" pitchFamily="34" charset="0"/>
                <a:ea typeface="+mn-ea"/>
                <a:cs typeface="+mn-cs"/>
              </a:rPr>
              <a:t>và</a:t>
            </a:r>
            <a:r>
              <a:rPr lang="en-US" sz="1200" kern="1200" dirty="0">
                <a:solidFill>
                  <a:schemeClr val="tx1"/>
                </a:solidFill>
                <a:effectLst/>
                <a:latin typeface="Arial" panose="020B0604020202020204" pitchFamily="34" charset="0"/>
                <a:ea typeface="+mn-ea"/>
                <a:cs typeface="+mn-cs"/>
              </a:rPr>
              <a:t> 29.5% [3].</a:t>
            </a:r>
            <a:r>
              <a:rPr lang="vi-VN" sz="1200" kern="1200" dirty="0">
                <a:solidFill>
                  <a:schemeClr val="tx1"/>
                </a:solidFill>
                <a:effectLst/>
                <a:latin typeface="Arial" panose="020B0604020202020204" pitchFamily="34" charset="0"/>
                <a:ea typeface="+mn-ea"/>
                <a:cs typeface="+mn-cs"/>
              </a:rPr>
              <a:t> Phạm Thị Thu Hiền, Đào Văn Dũng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cao</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nhất</a:t>
            </a:r>
            <a:r>
              <a:rPr lang="en-US" sz="1200" kern="1200" dirty="0">
                <a:solidFill>
                  <a:schemeClr val="tx1"/>
                </a:solidFill>
                <a:effectLst/>
                <a:latin typeface="Arial" panose="020B0604020202020204" pitchFamily="34" charset="0"/>
                <a:ea typeface="+mn-ea"/>
                <a:cs typeface="+mn-cs"/>
              </a:rPr>
              <a:t> 26,7 % ở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L4 - L5; </a:t>
            </a:r>
            <a:r>
              <a:rPr lang="en-US" sz="1200" kern="1200" dirty="0" err="1">
                <a:solidFill>
                  <a:schemeClr val="tx1"/>
                </a:solidFill>
                <a:effectLst/>
                <a:latin typeface="Arial" panose="020B0604020202020204" pitchFamily="34" charset="0"/>
                <a:ea typeface="+mn-ea"/>
                <a:cs typeface="+mn-cs"/>
              </a:rPr>
              <a:t>chiếm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25% ở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L5 – S1 [6]. </a:t>
            </a:r>
            <a:r>
              <a:rPr lang="en-US" sz="1200" kern="1200" dirty="0" err="1">
                <a:solidFill>
                  <a:schemeClr val="tx1"/>
                </a:solidFill>
                <a:effectLst/>
                <a:latin typeface="Arial" panose="020B0604020202020204" pitchFamily="34" charset="0"/>
                <a:ea typeface="+mn-ea"/>
                <a:cs typeface="+mn-cs"/>
              </a:rPr>
              <a:t>Trong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số</a:t>
            </a:r>
            <a:r>
              <a:rPr lang="en-US" sz="1200" kern="1200" dirty="0">
                <a:solidFill>
                  <a:schemeClr val="tx1"/>
                </a:solidFill>
                <a:effectLst/>
                <a:latin typeface="Arial" panose="020B0604020202020204" pitchFamily="34" charset="0"/>
                <a:ea typeface="+mn-ea"/>
                <a:cs typeface="+mn-cs"/>
              </a:rPr>
              <a:t> 2450 </a:t>
            </a:r>
            <a:r>
              <a:rPr lang="en-US" sz="1200" kern="1200" dirty="0" err="1">
                <a:solidFill>
                  <a:schemeClr val="tx1"/>
                </a:solidFill>
                <a:effectLst/>
                <a:latin typeface="Arial" panose="020B0604020202020204" pitchFamily="34" charset="0"/>
                <a:ea typeface="+mn-ea"/>
                <a:cs typeface="+mn-cs"/>
              </a:rPr>
              <a:t>trường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hợp</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thoát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cột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sống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được</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phẫu</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thuật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tại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Bệnh</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viện</a:t>
            </a:r>
            <a:r>
              <a:rPr lang="en-US" sz="1200" kern="1200" dirty="0">
                <a:solidFill>
                  <a:schemeClr val="tx1"/>
                </a:solidFill>
                <a:effectLst/>
                <a:latin typeface="Arial" panose="020B0604020202020204" pitchFamily="34" charset="0"/>
                <a:ea typeface="+mn-ea"/>
                <a:cs typeface="+mn-cs"/>
              </a:rPr>
              <a:t> 103 </a:t>
            </a:r>
            <a:r>
              <a:rPr lang="en-US" sz="1200" kern="1200" dirty="0" err="1">
                <a:solidFill>
                  <a:schemeClr val="tx1"/>
                </a:solidFill>
                <a:effectLst/>
                <a:latin typeface="Arial" panose="020B0604020202020204" pitchFamily="34" charset="0"/>
                <a:ea typeface="+mn-ea"/>
                <a:cs typeface="+mn-cs"/>
              </a:rPr>
              <a:t>từ</a:t>
            </a:r>
            <a:r>
              <a:rPr lang="en-US" sz="1200" kern="1200" dirty="0">
                <a:solidFill>
                  <a:schemeClr val="tx1"/>
                </a:solidFill>
                <a:effectLst/>
                <a:latin typeface="Arial" panose="020B0604020202020204" pitchFamily="34" charset="0"/>
                <a:ea typeface="+mn-ea"/>
                <a:cs typeface="+mn-cs"/>
              </a:rPr>
              <a:t> 1998-2003 </a:t>
            </a:r>
            <a:r>
              <a:rPr lang="en-US" sz="1200" kern="1200" dirty="0" err="1">
                <a:solidFill>
                  <a:schemeClr val="tx1"/>
                </a:solidFill>
                <a:effectLst/>
                <a:latin typeface="Arial" panose="020B0604020202020204" pitchFamily="34" charset="0"/>
                <a:ea typeface="+mn-ea"/>
                <a:cs typeface="+mn-cs"/>
              </a:rPr>
              <a:t>thì</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có</a:t>
            </a:r>
            <a:r>
              <a:rPr lang="en-US" sz="1200" kern="1200" dirty="0">
                <a:solidFill>
                  <a:schemeClr val="tx1"/>
                </a:solidFill>
                <a:effectLst/>
                <a:latin typeface="Arial" panose="020B0604020202020204" pitchFamily="34" charset="0"/>
                <a:ea typeface="+mn-ea"/>
                <a:cs typeface="+mn-cs"/>
              </a:rPr>
              <a:t> 96,28% </a:t>
            </a:r>
            <a:r>
              <a:rPr lang="en-US" sz="1200" kern="1200" dirty="0" err="1">
                <a:solidFill>
                  <a:schemeClr val="tx1"/>
                </a:solidFill>
                <a:effectLst/>
                <a:latin typeface="Arial" panose="020B0604020202020204" pitchFamily="34" charset="0"/>
                <a:ea typeface="+mn-ea"/>
                <a:cs typeface="+mn-cs"/>
              </a:rPr>
              <a:t>trường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hợp</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thoát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cột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sống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thắt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lưng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tỷ</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lệ</a:t>
            </a:r>
            <a:r>
              <a:rPr lang="en-US" sz="1200" kern="1200" dirty="0">
                <a:solidFill>
                  <a:schemeClr val="tx1"/>
                </a:solidFill>
                <a:effectLst/>
                <a:latin typeface="Arial" panose="020B0604020202020204" pitchFamily="34" charset="0"/>
                <a:ea typeface="+mn-ea"/>
                <a:cs typeface="+mn-cs"/>
              </a:rPr>
              <a:t> L1-L2: 0,42%, L2-L3: 1,22%, L3-L4: 3,81%, L4-L5: 65,02%, L5-S1: 12,5%) [2].. </a:t>
            </a:r>
            <a:r>
              <a:rPr lang="en-GB" sz="1200" kern="1200" dirty="0" err="1">
                <a:solidFill>
                  <a:schemeClr val="tx1"/>
                </a:solidFill>
                <a:effectLst/>
                <a:latin typeface="Arial" panose="020B0604020202020204" pitchFamily="34" charset="0"/>
                <a:ea typeface="+mn-ea"/>
                <a:cs typeface="+mn-cs"/>
              </a:rPr>
              <a:t>Khoảng</a:t>
            </a:r>
            <a:r>
              <a:rPr lang="en-GB" sz="1200" kern="1200" dirty="0">
                <a:solidFill>
                  <a:schemeClr val="tx1"/>
                </a:solidFill>
                <a:effectLst/>
                <a:latin typeface="Arial" panose="020B0604020202020204" pitchFamily="34" charset="0"/>
                <a:ea typeface="+mn-ea"/>
                <a:cs typeface="+mn-cs"/>
              </a:rPr>
              <a:t> 95%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ở </a:t>
            </a:r>
            <a:r>
              <a:rPr lang="en-GB" sz="1200" kern="1200" dirty="0" err="1">
                <a:solidFill>
                  <a:schemeClr val="tx1"/>
                </a:solidFill>
                <a:effectLst/>
                <a:latin typeface="Arial" panose="020B0604020202020204" pitchFamily="34" charset="0"/>
                <a:ea typeface="+mn-ea"/>
                <a:cs typeface="+mn-cs"/>
              </a:rPr>
              <a:t>vùng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thắt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lưng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xảy</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ra</a:t>
            </a:r>
            <a:r>
              <a:rPr lang="en-GB" sz="1200" kern="1200" dirty="0">
                <a:solidFill>
                  <a:schemeClr val="tx1"/>
                </a:solidFill>
                <a:effectLst/>
                <a:latin typeface="Arial" panose="020B0604020202020204" pitchFamily="34" charset="0"/>
                <a:ea typeface="+mn-ea"/>
                <a:cs typeface="+mn-cs"/>
              </a:rPr>
              <a:t> ở L4-L5 </a:t>
            </a:r>
            <a:r>
              <a:rPr lang="en-GB" sz="1200" kern="1200" dirty="0" err="1">
                <a:solidFill>
                  <a:schemeClr val="tx1"/>
                </a:solidFill>
                <a:effectLst/>
                <a:latin typeface="Arial" panose="020B0604020202020204" pitchFamily="34" charset="0"/>
                <a:ea typeface="+mn-ea"/>
                <a:cs typeface="+mn-cs"/>
              </a:rPr>
              <a:t>hoặc</a:t>
            </a:r>
            <a:r>
              <a:rPr lang="en-GB" sz="1200" kern="1200" dirty="0">
                <a:solidFill>
                  <a:schemeClr val="tx1"/>
                </a:solidFill>
                <a:effectLst/>
                <a:latin typeface="Arial" panose="020B0604020202020204" pitchFamily="34" charset="0"/>
                <a:ea typeface="+mn-ea"/>
                <a:cs typeface="+mn-cs"/>
              </a:rPr>
              <a:t> L5-S1 [10]. </a:t>
            </a:r>
            <a:r>
              <a:rPr lang="en-US" sz="1200" kern="1200" dirty="0" err="1">
                <a:solidFill>
                  <a:schemeClr val="tx1"/>
                </a:solidFill>
                <a:effectLst/>
                <a:latin typeface="Arial" panose="020B0604020202020204" pitchFamily="34" charset="0"/>
                <a:ea typeface="+mn-ea"/>
                <a:cs typeface="+mn-cs"/>
              </a:rPr>
              <a:t>Đĩa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đệm</a:t>
            </a:r>
            <a:r>
              <a:rPr lang="en-US" sz="1200" kern="1200" dirty="0">
                <a:solidFill>
                  <a:schemeClr val="tx1"/>
                </a:solidFill>
                <a:effectLst/>
                <a:latin typeface="Arial" panose="020B0604020202020204" pitchFamily="34" charset="0"/>
                <a:ea typeface="+mn-ea"/>
                <a:cs typeface="+mn-cs"/>
              </a:rPr>
              <a:t> L4 - L5 </a:t>
            </a:r>
            <a:r>
              <a:rPr lang="en-US" sz="1200" kern="1200" dirty="0" err="1">
                <a:solidFill>
                  <a:schemeClr val="tx1"/>
                </a:solidFill>
                <a:effectLst/>
                <a:latin typeface="Arial" panose="020B0604020202020204" pitchFamily="34" charset="0"/>
                <a:ea typeface="+mn-ea"/>
                <a:cs typeface="+mn-cs"/>
              </a:rPr>
              <a:t>và</a:t>
            </a:r>
            <a:r>
              <a:rPr lang="en-US" sz="1200" kern="1200" dirty="0">
                <a:solidFill>
                  <a:schemeClr val="tx1"/>
                </a:solidFill>
                <a:effectLst/>
                <a:latin typeface="Arial" panose="020B0604020202020204" pitchFamily="34" charset="0"/>
                <a:ea typeface="+mn-ea"/>
                <a:cs typeface="+mn-cs"/>
              </a:rPr>
              <a:t> L5 – S1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những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trí</a:t>
            </a:r>
            <a:r>
              <a:rPr lang="en-US" sz="1200" kern="1200" dirty="0">
                <a:solidFill>
                  <a:schemeClr val="tx1"/>
                </a:solidFill>
                <a:effectLst/>
                <a:latin typeface="Arial" panose="020B0604020202020204" pitchFamily="34" charset="0"/>
                <a:ea typeface="+mn-ea"/>
                <a:cs typeface="+mn-cs"/>
              </a:rPr>
              <a:t> hay </a:t>
            </a:r>
            <a:r>
              <a:rPr lang="en-US" sz="1200" kern="1200" dirty="0" err="1">
                <a:solidFill>
                  <a:schemeClr val="tx1"/>
                </a:solidFill>
                <a:effectLst/>
                <a:latin typeface="Arial" panose="020B0604020202020204" pitchFamily="34" charset="0"/>
                <a:ea typeface="+mn-ea"/>
                <a:cs typeface="+mn-cs"/>
              </a:rPr>
              <a:t>bị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thoát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vị</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nhất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vì</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đây</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là</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vùng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bản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lề</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cột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sống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thường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xuyên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chịu</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trọng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tải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lớn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cơ</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thể</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và</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lực</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bổ</a:t>
            </a:r>
            <a:r>
              <a:rPr lang="en-US" sz="1200" kern="1200" dirty="0">
                <a:solidFill>
                  <a:schemeClr val="tx1"/>
                </a:solidFill>
                <a:effectLst/>
                <a:latin typeface="Arial" panose="020B0604020202020204" pitchFamily="34" charset="0"/>
                <a:ea typeface="+mn-ea"/>
                <a:cs typeface="+mn-cs"/>
              </a:rPr>
              <a:t> sung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các</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hoạt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động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ngoại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lai</a:t>
            </a:r>
            <a:r>
              <a:rPr lang="en-US" sz="1200" kern="1200" dirty="0">
                <a:solidFill>
                  <a:schemeClr val="tx1"/>
                </a:solidFill>
                <a:effectLst/>
                <a:latin typeface="Arial" panose="020B0604020202020204"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9</a:t>
            </a:fld>
            <a:endParaRPr lang="en-US"/>
          </a:p>
        </p:txBody>
      </p:sp>
    </p:spTree>
    <p:extLst>
      <p:ext uri="{BB962C8B-B14F-4D97-AF65-F5344CB8AC3E}">
        <p14:creationId xmlns:p14="http://schemas.microsoft.com/office/powerpoint/2010/main" val="322522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Arial" panose="020B0604020202020204" pitchFamily="34" charset="0"/>
                <a:ea typeface="+mn-ea"/>
                <a:cs typeface="+mn-cs"/>
              </a:rPr>
              <a:t>Mức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hay </a:t>
            </a:r>
            <a:r>
              <a:rPr lang="en-GB" sz="1200" kern="1200" dirty="0" err="1">
                <a:solidFill>
                  <a:schemeClr val="tx1"/>
                </a:solidFill>
                <a:effectLst/>
                <a:latin typeface="Arial" panose="020B0604020202020204" pitchFamily="34" charset="0"/>
                <a:ea typeface="+mn-ea"/>
                <a:cs typeface="+mn-cs"/>
              </a:rPr>
              <a:t>gặp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II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47.3%,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III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29,7%,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I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18,9%. Theo </a:t>
            </a:r>
            <a:r>
              <a:rPr lang="vi-VN" sz="1200" kern="1200" dirty="0">
                <a:solidFill>
                  <a:schemeClr val="tx1"/>
                </a:solidFill>
                <a:effectLst/>
                <a:latin typeface="Arial" panose="020B0604020202020204" pitchFamily="34" charset="0"/>
                <a:ea typeface="+mn-ea"/>
                <a:cs typeface="+mn-cs"/>
              </a:rPr>
              <a:t>Sopaj Azemi</a:t>
            </a:r>
            <a:r>
              <a:rPr lang="en-GB" sz="1200" kern="1200" dirty="0">
                <a:solidFill>
                  <a:schemeClr val="tx1"/>
                </a:solidFill>
                <a:effectLst/>
                <a:latin typeface="Arial" panose="020B0604020202020204" pitchFamily="34" charset="0"/>
                <a:ea typeface="+mn-ea"/>
                <a:cs typeface="+mn-cs"/>
              </a:rPr>
              <a:t> (2022), </a:t>
            </a:r>
            <a:r>
              <a:rPr lang="en-GB" sz="1200" kern="1200" dirty="0" err="1">
                <a:solidFill>
                  <a:schemeClr val="tx1"/>
                </a:solidFill>
                <a:effectLst/>
                <a:latin typeface="Arial" panose="020B0604020202020204" pitchFamily="34" charset="0"/>
                <a:ea typeface="+mn-ea"/>
                <a:cs typeface="+mn-cs"/>
              </a:rPr>
              <a:t>tỷ</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thoát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vị</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đĩa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đệm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I, II, III hay </a:t>
            </a:r>
            <a:r>
              <a:rPr lang="en-GB" sz="1200" kern="1200" dirty="0" err="1">
                <a:solidFill>
                  <a:schemeClr val="tx1"/>
                </a:solidFill>
                <a:effectLst/>
                <a:latin typeface="Arial" panose="020B0604020202020204" pitchFamily="34" charset="0"/>
                <a:ea typeface="+mn-ea"/>
                <a:cs typeface="+mn-cs"/>
              </a:rPr>
              <a:t>gặp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25%, 23%, 13% [17]. </a:t>
            </a:r>
            <a:r>
              <a:rPr lang="en-US" sz="1200" kern="1200" dirty="0" err="1">
                <a:solidFill>
                  <a:schemeClr val="tx1"/>
                </a:solidFill>
                <a:effectLst/>
                <a:latin typeface="Arial" panose="020B0604020202020204" pitchFamily="34" charset="0"/>
                <a:ea typeface="+mn-ea"/>
                <a:cs typeface="+mn-cs"/>
              </a:rPr>
              <a:t>Độ</a:t>
            </a:r>
            <a:r>
              <a:rPr lang="en-US" sz="1200" kern="1200" dirty="0">
                <a:solidFill>
                  <a:schemeClr val="tx1"/>
                </a:solidFill>
                <a:effectLst/>
                <a:latin typeface="Arial" panose="020B0604020202020204" pitchFamily="34" charset="0"/>
                <a:ea typeface="+mn-ea"/>
                <a:cs typeface="+mn-cs"/>
              </a:rPr>
              <a:t> IV, V </a:t>
            </a:r>
            <a:r>
              <a:rPr lang="en-US" sz="1200" kern="1200" dirty="0" err="1">
                <a:solidFill>
                  <a:schemeClr val="tx1"/>
                </a:solidFill>
                <a:effectLst/>
                <a:latin typeface="Arial" panose="020B0604020202020204" pitchFamily="34" charset="0"/>
                <a:ea typeface="+mn-ea"/>
                <a:cs typeface="+mn-cs"/>
              </a:rPr>
              <a:t>ít</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phổ</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biến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hơn</a:t>
            </a:r>
            <a:r>
              <a:rPr lang="en-US" sz="1200" kern="1200" dirty="0">
                <a:solidFill>
                  <a:schemeClr val="tx1"/>
                </a:solidFill>
                <a:effectLst/>
                <a:latin typeface="Arial" panose="020B0604020202020204" pitchFamily="34" charset="0"/>
                <a:ea typeface="+mn-ea"/>
                <a:cs typeface="+mn-cs"/>
              </a:rPr>
              <a:t> ở </a:t>
            </a:r>
            <a:r>
              <a:rPr lang="en-US" sz="1200" kern="1200" dirty="0" err="1">
                <a:solidFill>
                  <a:schemeClr val="tx1"/>
                </a:solidFill>
                <a:effectLst/>
                <a:latin typeface="Arial" panose="020B0604020202020204" pitchFamily="34" charset="0"/>
                <a:ea typeface="+mn-ea"/>
                <a:cs typeface="+mn-cs"/>
              </a:rPr>
              <a:t>những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bệnh</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nhân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tham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gia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nghiên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cứu</a:t>
            </a:r>
            <a:r>
              <a:rPr lang="en-US"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Trong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nghiên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cứu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của</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Trần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Phước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Thái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sự</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mức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chèn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ép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thần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kinh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độ</a:t>
            </a:r>
            <a:r>
              <a:rPr lang="en-GB" sz="1200" kern="1200" dirty="0">
                <a:solidFill>
                  <a:schemeClr val="tx1"/>
                </a:solidFill>
                <a:effectLst/>
                <a:latin typeface="Arial" panose="020B0604020202020204" pitchFamily="34" charset="0"/>
                <a:ea typeface="+mn-ea"/>
                <a:cs typeface="+mn-cs"/>
              </a:rPr>
              <a:t> III </a:t>
            </a:r>
            <a:r>
              <a:rPr lang="en-GB" sz="1200" kern="1200" dirty="0" err="1">
                <a:solidFill>
                  <a:schemeClr val="tx1"/>
                </a:solidFill>
                <a:effectLst/>
                <a:latin typeface="Arial" panose="020B0604020202020204" pitchFamily="34" charset="0"/>
                <a:ea typeface="+mn-ea"/>
                <a:cs typeface="+mn-cs"/>
              </a:rPr>
              <a:t>chiếm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nhiều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nhất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với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tỉ</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lệ</a:t>
            </a:r>
            <a:r>
              <a:rPr lang="en-GB" sz="1200" kern="1200" dirty="0">
                <a:solidFill>
                  <a:schemeClr val="tx1"/>
                </a:solidFill>
                <a:effectLst/>
                <a:latin typeface="Arial" panose="020B0604020202020204" pitchFamily="34" charset="0"/>
                <a:ea typeface="+mn-ea"/>
                <a:cs typeface="+mn-cs"/>
              </a:rPr>
              <a:t> 38,2% [9].</a:t>
            </a: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10</a:t>
            </a:fld>
            <a:endParaRPr lang="en-US"/>
          </a:p>
        </p:txBody>
      </p:sp>
    </p:spTree>
    <p:extLst>
      <p:ext uri="{BB962C8B-B14F-4D97-AF65-F5344CB8AC3E}">
        <p14:creationId xmlns:p14="http://schemas.microsoft.com/office/powerpoint/2010/main" val="335850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70510" algn="just">
              <a:lnSpc>
                <a:spcPct val="150000"/>
              </a:lnSpc>
              <a:spcAft>
                <a:spcPts val="0"/>
              </a:spcAft>
            </a:pPr>
            <a:r>
              <a:rPr lang="en-GB" sz="1200" dirty="0" err="1">
                <a:ea typeface="Calibri" panose="020F0502020204030204" pitchFamily="34" charset="0"/>
              </a:rPr>
              <a:t>Trung</a:t>
            </a:r>
            <a:r>
              <a:rPr lang="vi-VN" sz="1200" dirty="0">
                <a:ea typeface="Calibri" panose="020F0502020204030204" pitchFamily="34" charset="0"/>
              </a:rPr>
              <a:t> bình sau điều trị nhóm đối tượng giảm -0.47</a:t>
            </a:r>
            <a:r>
              <a:rPr lang="en-GB" sz="1200" dirty="0">
                <a:ea typeface="Calibri" panose="020F0502020204030204" pitchFamily="34" charset="0"/>
              </a:rPr>
              <a:t>±</a:t>
            </a:r>
            <a:r>
              <a:rPr lang="vi-VN" sz="1200" dirty="0">
                <a:ea typeface="Calibri" panose="020F0502020204030204" pitchFamily="34" charset="0"/>
              </a:rPr>
              <a:t>1.56 kg cân nặng, vòng eo </a:t>
            </a:r>
            <a:r>
              <a:rPr lang="en-US" sz="1200" dirty="0" err="1">
                <a:ea typeface="Calibri" panose="020F0502020204030204" pitchFamily="34" charset="0"/>
              </a:rPr>
              <a:t>giảm</a:t>
            </a:r>
            <a:r>
              <a:rPr lang="en-US" sz="1200" dirty="0">
                <a:ea typeface="Calibri" panose="020F0502020204030204" pitchFamily="34" charset="0"/>
              </a:rPr>
              <a:t> -0,24 </a:t>
            </a:r>
            <a:r>
              <a:rPr lang="en-GB" sz="1200" dirty="0">
                <a:ea typeface="Calibri" panose="020F0502020204030204" pitchFamily="34" charset="0"/>
              </a:rPr>
              <a:t>±</a:t>
            </a:r>
            <a:r>
              <a:rPr lang="vi-VN" sz="1200" dirty="0">
                <a:ea typeface="Calibri" panose="020F0502020204030204" pitchFamily="34" charset="0"/>
              </a:rPr>
              <a:t>1.87 cm và chỉ số BMI giảm -0.17</a:t>
            </a:r>
            <a:r>
              <a:rPr lang="en-GB" sz="1200" dirty="0">
                <a:ea typeface="Calibri" panose="020F0502020204030204" pitchFamily="34" charset="0"/>
              </a:rPr>
              <a:t>±</a:t>
            </a:r>
            <a:r>
              <a:rPr lang="vi-VN" sz="1200" dirty="0">
                <a:ea typeface="Calibri" panose="020F0502020204030204" pitchFamily="34" charset="0"/>
              </a:rPr>
              <a:t>0.57 điểm. </a:t>
            </a:r>
            <a:endParaRPr lang="en-US" sz="1200" dirty="0">
              <a:ea typeface="Calibri" panose="020F0502020204030204" pitchFamily="34" charset="0"/>
            </a:endParaRPr>
          </a:p>
          <a:p>
            <a:pPr indent="270510" algn="just">
              <a:lnSpc>
                <a:spcPct val="150000"/>
              </a:lnSpc>
              <a:spcAft>
                <a:spcPts val="0"/>
              </a:spcAft>
            </a:pPr>
            <a:r>
              <a:rPr lang="vi-VN" sz="1200" dirty="0">
                <a:ea typeface="Calibri" panose="020F0502020204030204" pitchFamily="34" charset="0"/>
              </a:rPr>
              <a:t>Khi chia chỉ số BMI thành nhóm</a:t>
            </a:r>
            <a:r>
              <a:rPr lang="en-US" sz="1200" dirty="0">
                <a:ea typeface="Calibri" panose="020F0502020204030204" pitchFamily="34" charset="0"/>
              </a:rPr>
              <a:t>, </a:t>
            </a:r>
            <a:r>
              <a:rPr lang="vi-VN" sz="1200" dirty="0">
                <a:ea typeface="Calibri" panose="020F0502020204030204" pitchFamily="34" charset="0"/>
              </a:rPr>
              <a:t>từ 18,5 – 22,</a:t>
            </a:r>
            <a:r>
              <a:rPr lang="en-US" sz="1200" dirty="0">
                <a:ea typeface="Calibri" panose="020F0502020204030204" pitchFamily="34" charset="0"/>
              </a:rPr>
              <a:t>9</a:t>
            </a:r>
            <a:r>
              <a:rPr lang="vi-VN" sz="1200" dirty="0">
                <a:ea typeface="Calibri" panose="020F0502020204030204" pitchFamily="34" charset="0"/>
              </a:rPr>
              <a:t> </a:t>
            </a:r>
            <a:r>
              <a:rPr lang="en-US" sz="1200" dirty="0" err="1">
                <a:ea typeface="Calibri" panose="020F0502020204030204" pitchFamily="34" charset="0"/>
              </a:rPr>
              <a:t>tăng</a:t>
            </a:r>
            <a:r>
              <a:rPr lang="vi-VN" sz="1200" dirty="0">
                <a:ea typeface="Calibri" panose="020F0502020204030204" pitchFamily="34" charset="0"/>
              </a:rPr>
              <a:t> từ 41,9 % lên 43,2%, </a:t>
            </a:r>
            <a:r>
              <a:rPr lang="en-US" sz="1200" dirty="0">
                <a:ea typeface="Calibri" panose="020F0502020204030204" pitchFamily="34" charset="0"/>
              </a:rPr>
              <a:t>BMI </a:t>
            </a:r>
            <a:r>
              <a:rPr lang="en-US" sz="1200" dirty="0" err="1">
                <a:ea typeface="Calibri" panose="020F0502020204030204" pitchFamily="34" charset="0"/>
              </a:rPr>
              <a:t>trên</a:t>
            </a:r>
            <a:r>
              <a:rPr lang="en-US" sz="1200" dirty="0">
                <a:ea typeface="Calibri" panose="020F0502020204030204" pitchFamily="34" charset="0"/>
              </a:rPr>
              <a:t> 23 </a:t>
            </a:r>
            <a:r>
              <a:rPr lang="en-US" sz="1200" dirty="0" err="1">
                <a:ea typeface="Calibri" panose="020F0502020204030204" pitchFamily="34" charset="0"/>
              </a:rPr>
              <a:t>giảm</a:t>
            </a:r>
            <a:r>
              <a:rPr lang="en-US" sz="1200" dirty="0">
                <a:ea typeface="Calibri" panose="020F0502020204030204" pitchFamily="34" charset="0"/>
              </a:rPr>
              <a:t> </a:t>
            </a:r>
            <a:r>
              <a:rPr lang="en-US" sz="1200" dirty="0" err="1">
                <a:ea typeface="Calibri" panose="020F0502020204030204" pitchFamily="34" charset="0"/>
              </a:rPr>
              <a:t>từ</a:t>
            </a:r>
            <a:r>
              <a:rPr lang="en-US" sz="1200" dirty="0">
                <a:ea typeface="Calibri" panose="020F0502020204030204" pitchFamily="34" charset="0"/>
              </a:rPr>
              <a:t> 58,1 % </a:t>
            </a:r>
            <a:r>
              <a:rPr lang="en-US" sz="1200" dirty="0" err="1">
                <a:ea typeface="Calibri" panose="020F0502020204030204" pitchFamily="34" charset="0"/>
              </a:rPr>
              <a:t>xuống</a:t>
            </a:r>
            <a:r>
              <a:rPr lang="en-US" sz="1200" dirty="0">
                <a:ea typeface="Calibri" panose="020F0502020204030204" pitchFamily="34" charset="0"/>
              </a:rPr>
              <a:t> 56,8%.</a:t>
            </a:r>
          </a:p>
          <a:p>
            <a:endParaRPr lang="en-US" dirty="0"/>
          </a:p>
        </p:txBody>
      </p:sp>
      <p:sp>
        <p:nvSpPr>
          <p:cNvPr id="4" name="Slide Number Placeholder 3"/>
          <p:cNvSpPr>
            <a:spLocks noGrp="1"/>
          </p:cNvSpPr>
          <p:nvPr>
            <p:ph type="sldNum" sz="quarter" idx="10"/>
          </p:nvPr>
        </p:nvSpPr>
        <p:spPr/>
        <p:txBody>
          <a:bodyPr/>
          <a:lstStyle/>
          <a:p>
            <a:fld id="{FB5D8565-3798-4FD4-A3EF-7C19420F878D}" type="slidenum">
              <a:rPr lang="en-US" smtClean="0"/>
              <a:pPr/>
              <a:t>11</a:t>
            </a:fld>
            <a:endParaRPr lang="en-US"/>
          </a:p>
        </p:txBody>
      </p:sp>
    </p:spTree>
    <p:extLst>
      <p:ext uri="{BB962C8B-B14F-4D97-AF65-F5344CB8AC3E}">
        <p14:creationId xmlns:p14="http://schemas.microsoft.com/office/powerpoint/2010/main" val="56121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T</a:t>
            </a:r>
            <a:r>
              <a:rPr lang="vi-VN" sz="1200" kern="1200" dirty="0">
                <a:solidFill>
                  <a:schemeClr val="tx1"/>
                </a:solidFill>
                <a:effectLst/>
                <a:latin typeface="Arial" panose="020B0604020202020204" pitchFamily="34" charset="0"/>
                <a:ea typeface="+mn-ea"/>
                <a:cs typeface="+mn-cs"/>
              </a:rPr>
              <a:t>riệu chứng </a:t>
            </a:r>
            <a:r>
              <a:rPr lang="en-GB" sz="1200" kern="1200" dirty="0" err="1">
                <a:solidFill>
                  <a:schemeClr val="tx1"/>
                </a:solidFill>
                <a:effectLst/>
                <a:latin typeface="Arial" panose="020B0604020202020204" pitchFamily="34" charset="0"/>
                <a:ea typeface="+mn-ea"/>
                <a:cs typeface="+mn-cs"/>
              </a:rPr>
              <a:t>đau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và</a:t>
            </a:r>
            <a:r>
              <a:rPr lang="en-GB" sz="1200" kern="1200" dirty="0">
                <a:solidFill>
                  <a:schemeClr val="tx1"/>
                </a:solidFill>
                <a:effectLst/>
                <a:latin typeface="Arial" panose="020B0604020202020204" pitchFamily="34" charset="0"/>
                <a:ea typeface="+mn-ea"/>
                <a:cs typeface="+mn-cs"/>
              </a:rPr>
              <a:t> co </a:t>
            </a:r>
            <a:r>
              <a:rPr lang="en-GB" sz="1200" kern="1200" dirty="0" err="1">
                <a:solidFill>
                  <a:schemeClr val="tx1"/>
                </a:solidFill>
                <a:effectLst/>
                <a:latin typeface="Arial" panose="020B0604020202020204" pitchFamily="34" charset="0"/>
                <a:ea typeface="+mn-ea"/>
                <a:cs typeface="+mn-cs"/>
              </a:rPr>
              <a:t>cứng</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cơ</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cạnh</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cột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sống</a:t>
            </a:r>
            <a:r>
              <a:rPr lang="vi-VN" sz="1200" kern="1200" dirty="0">
                <a:solidFill>
                  <a:schemeClr val="tx1"/>
                </a:solidFill>
                <a:effectLst/>
                <a:latin typeface="Arial" panose="020B0604020202020204" pitchFamily="34" charset="0"/>
                <a:ea typeface="+mn-ea"/>
                <a:cs typeface="+mn-cs"/>
              </a:rPr>
              <a:t> giảm xuống chỉ còn 6,8% (giảm 89,1%), đau cột sống thắt lưng đã giảm xuống còn ở 37,8% (giảm 62,2%), triệu chứng đau tăng khi vận động/ho/thay đổi thời tiết còn 13,5% (giảm 60,8%), đau lan xuống chân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giảm</a:t>
            </a:r>
            <a:r>
              <a:rPr lang="en-US" sz="1200" kern="1200" dirty="0">
                <a:solidFill>
                  <a:schemeClr val="tx1"/>
                </a:solidFill>
                <a:effectLst/>
                <a:latin typeface="Arial" panose="020B0604020202020204" pitchFamily="34" charset="0"/>
                <a:ea typeface="+mn-ea"/>
                <a:cs typeface="+mn-cs"/>
              </a:rPr>
              <a:t> 2,1% (</a:t>
            </a:r>
            <a:r>
              <a:rPr lang="en-US" sz="1200" kern="1200" dirty="0" err="1">
                <a:solidFill>
                  <a:schemeClr val="tx1"/>
                </a:solidFill>
                <a:effectLst/>
                <a:latin typeface="Arial" panose="020B0604020202020204" pitchFamily="34" charset="0"/>
                <a:ea typeface="+mn-ea"/>
                <a:cs typeface="+mn-cs"/>
              </a:rPr>
              <a:t>giảm</a:t>
            </a:r>
            <a:r>
              <a:rPr lang="en-US" sz="1200" kern="1200" dirty="0">
                <a:solidFill>
                  <a:schemeClr val="tx1"/>
                </a:solidFill>
                <a:effectLst/>
                <a:latin typeface="Arial" panose="020B0604020202020204" pitchFamily="34" charset="0"/>
                <a:ea typeface="+mn-ea"/>
                <a:cs typeface="+mn-cs"/>
              </a:rPr>
              <a:t> 45,9%). </a:t>
            </a:r>
            <a:r>
              <a:rPr lang="vi-VN" sz="1200" kern="1200" dirty="0">
                <a:solidFill>
                  <a:schemeClr val="tx1"/>
                </a:solidFill>
                <a:effectLst/>
                <a:latin typeface="Arial" panose="020B0604020202020204" pitchFamily="34" charset="0"/>
                <a:ea typeface="+mn-ea"/>
                <a:cs typeface="+mn-cs"/>
              </a:rPr>
              <a:t> Ngoài triệu chứng, ở 28 bệnh nhân còn triệu chứng đau, thì điểm VAS trung bình cũng chỉ còn 4.</a:t>
            </a:r>
            <a:r>
              <a:rPr lang="en-US" sz="1200" kern="1200" dirty="0">
                <a:solidFill>
                  <a:schemeClr val="tx1"/>
                </a:solidFill>
                <a:effectLst/>
                <a:latin typeface="Arial" panose="020B0604020202020204" pitchFamily="34" charset="0"/>
                <a:ea typeface="+mn-ea"/>
                <a:cs typeface="+mn-cs"/>
              </a:rPr>
              <a:t>43</a:t>
            </a:r>
            <a:r>
              <a:rPr lang="en-GB" sz="1200" kern="12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1</a:t>
            </a:r>
            <a:r>
              <a:rPr lang="vi-VN" sz="1200" kern="12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02. </a:t>
            </a:r>
            <a:r>
              <a:rPr lang="vi-VN" sz="1200" kern="1200" dirty="0">
                <a:solidFill>
                  <a:schemeClr val="tx1"/>
                </a:solidFill>
                <a:effectLst/>
                <a:latin typeface="Arial" panose="020B0604020202020204" pitchFamily="34" charset="0"/>
                <a:ea typeface="+mn-ea"/>
                <a:cs typeface="+mn-cs"/>
              </a:rPr>
              <a:t>So sánh với nghiên cứu của Nguyễn Đức Minh và Nguyễn Vinh Quốc, sử dụng thuốc hoàn chỉ thống kết hợp điện châm, sau đợt điều trị mức độ đau giảm từ 6,45</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0,73 còn 3,21</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0,84</a:t>
            </a:r>
            <a:r>
              <a:rPr lang="en-US" sz="1200" kern="1200" dirty="0">
                <a:solidFill>
                  <a:schemeClr val="tx1"/>
                </a:solidFill>
                <a:effectLst/>
                <a:latin typeface="Arial" panose="020B0604020202020204" pitchFamily="34" charset="0"/>
                <a:ea typeface="+mn-ea"/>
                <a:cs typeface="+mn-cs"/>
              </a:rPr>
              <a:t> [4]</a:t>
            </a:r>
            <a:r>
              <a:rPr lang="vi-VN" sz="1200" kern="1200" dirty="0">
                <a:solidFill>
                  <a:schemeClr val="tx1"/>
                </a:solidFill>
                <a:effectLst/>
                <a:latin typeface="Arial" panose="020B0604020202020204" pitchFamily="34" charset="0"/>
                <a:ea typeface="+mn-ea"/>
                <a:cs typeface="+mn-cs"/>
              </a:rPr>
              <a:t>. Tiếp tục so sánh với nghiên cứu của Nguyễn Văn Đoàn cùng cộng sự tại bệnh viện Vinmec Time City mức độ đau trung bình của đối tượng nghiên cứu giảm từ 6,42</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0,867 xuống còn 1,59</a:t>
            </a:r>
            <a:r>
              <a:rPr lang="en-GB" sz="1200" kern="1200" dirty="0">
                <a:solidFill>
                  <a:schemeClr val="tx1"/>
                </a:solidFill>
                <a:effectLst/>
                <a:latin typeface="Arial" panose="020B0604020202020204" pitchFamily="34" charset="0"/>
                <a:ea typeface="+mn-ea"/>
                <a:cs typeface="+mn-cs"/>
              </a:rPr>
              <a:t>±</a:t>
            </a:r>
            <a:r>
              <a:rPr lang="vi-VN" sz="1200" kern="1200" dirty="0">
                <a:solidFill>
                  <a:schemeClr val="tx1"/>
                </a:solidFill>
                <a:effectLst/>
                <a:latin typeface="Arial" panose="020B0604020202020204" pitchFamily="34" charset="0"/>
                <a:ea typeface="+mn-ea"/>
                <a:cs typeface="+mn-cs"/>
              </a:rPr>
              <a:t>1,046 sau khi được điều trị bằng vật lý trị liệu</a:t>
            </a:r>
            <a:r>
              <a:rPr lang="en-US" sz="1200" kern="1200" dirty="0">
                <a:solidFill>
                  <a:schemeClr val="tx1"/>
                </a:solidFill>
                <a:effectLst/>
                <a:latin typeface="Arial" panose="020B0604020202020204" pitchFamily="34" charset="0"/>
                <a:ea typeface="+mn-ea"/>
                <a:cs typeface="+mn-cs"/>
              </a:rPr>
              <a:t> [5]</a:t>
            </a:r>
            <a:r>
              <a:rPr lang="vi-VN" sz="1200" kern="1200" dirty="0">
                <a:solidFill>
                  <a:schemeClr val="tx1"/>
                </a:solidFill>
                <a:effectLst/>
                <a:latin typeface="Arial" panose="020B0604020202020204" pitchFamily="34" charset="0"/>
                <a:ea typeface="+mn-ea"/>
                <a:cs typeface="+mn-cs"/>
              </a:rPr>
              <a:t>. Giải thích cho điều này, trong nghiên cứu của chúng tôi mức độ đau ban đầu của nhóm đối tượng nghiên cứu cao hơn so với nghiên cứu của Nguyễn Văn Đoàn và Nguyễn Minh Đức, đồng thời điểm VAS trung bình sau điều trị chỉ tính trên các đối tượng còn triệu chứng đau. Như vậy nhìn chung, các phương pháp đều mang lại ý nghĩa tích cực cho việc giảm mức độ đau cho bệnh nhân.</a:t>
            </a:r>
            <a:endParaRPr lang="en-US" sz="1200" kern="1200" dirty="0">
              <a:solidFill>
                <a:schemeClr val="tx1"/>
              </a:solidFill>
              <a:effectLst/>
              <a:latin typeface="Arial" panose="020B0604020202020204" pitchFamily="34" charset="0"/>
              <a:ea typeface="+mn-ea"/>
              <a:cs typeface="+mn-cs"/>
            </a:endParaRPr>
          </a:p>
          <a:p>
            <a:r>
              <a:rPr lang="en-GB" sz="1200" kern="1200" dirty="0" err="1">
                <a:solidFill>
                  <a:schemeClr val="tx1"/>
                </a:solidFill>
                <a:effectLst/>
                <a:latin typeface="Arial" panose="020B0604020202020204" pitchFamily="34" charset="0"/>
                <a:ea typeface="+mn-ea"/>
                <a:cs typeface="+mn-cs"/>
              </a:rPr>
              <a:t>Dấu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hiệu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lasegue</a:t>
            </a:r>
            <a:r>
              <a:rPr lang="vi-VN" sz="1200" kern="1200" dirty="0">
                <a:solidFill>
                  <a:schemeClr val="tx1"/>
                </a:solidFill>
                <a:effectLst/>
                <a:latin typeface="Arial" panose="020B0604020202020204" pitchFamily="34" charset="0"/>
                <a:ea typeface="+mn-ea"/>
                <a:cs typeface="+mn-cs"/>
              </a:rPr>
              <a:t> giảm từ 37,8% chỉ còn 5,4% (giảm 32,4%),</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tương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đồng</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với</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nghiên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cứu</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của</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Phạm</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Thị</a:t>
            </a:r>
            <a:r>
              <a:rPr lang="en-US" sz="1200" kern="1200" dirty="0">
                <a:solidFill>
                  <a:schemeClr val="tx1"/>
                </a:solidFill>
                <a:effectLst/>
                <a:latin typeface="Arial" panose="020B0604020202020204" pitchFamily="34" charset="0"/>
                <a:ea typeface="+mn-ea"/>
                <a:cs typeface="+mn-cs"/>
              </a:rPr>
              <a:t> Thu </a:t>
            </a:r>
            <a:r>
              <a:rPr lang="en-US" sz="1200" kern="1200" dirty="0" err="1">
                <a:solidFill>
                  <a:schemeClr val="tx1"/>
                </a:solidFill>
                <a:effectLst/>
                <a:latin typeface="Arial" panose="020B0604020202020204" pitchFamily="34" charset="0"/>
                <a:ea typeface="+mn-ea"/>
                <a:cs typeface="+mn-cs"/>
              </a:rPr>
              <a:t>Hiền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Đào</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Văn</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Dũng</a:t>
            </a:r>
            <a:r>
              <a:rPr lang="en-US"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Nghiệm</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pháp</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Lasègue</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cải</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thiện</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mức</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tốt</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là</a:t>
            </a:r>
            <a:r>
              <a:rPr lang="en-GB" sz="1200" kern="1200" dirty="0">
                <a:solidFill>
                  <a:schemeClr val="tx1"/>
                </a:solidFill>
                <a:effectLst/>
                <a:latin typeface="Arial" panose="020B0604020202020204" pitchFamily="34" charset="0"/>
                <a:ea typeface="+mn-ea"/>
                <a:cs typeface="+mn-cs"/>
              </a:rPr>
              <a:t> 68,3% </a:t>
            </a:r>
            <a:r>
              <a:rPr lang="en-GB" sz="1200" kern="1200" dirty="0" err="1">
                <a:solidFill>
                  <a:schemeClr val="tx1"/>
                </a:solidFill>
                <a:effectLst/>
                <a:latin typeface="Arial" panose="020B0604020202020204" pitchFamily="34" charset="0"/>
                <a:ea typeface="+mn-ea"/>
                <a:cs typeface="+mn-cs"/>
              </a:rPr>
              <a:t>sau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điều</a:t>
            </a:r>
            <a:r>
              <a:rPr lang="en-GB" sz="1200" kern="1200" dirty="0">
                <a:solidFill>
                  <a:schemeClr val="tx1"/>
                </a:solidFill>
                <a:effectLst/>
                <a:latin typeface="Arial" panose="020B0604020202020204" pitchFamily="34" charset="0"/>
                <a:ea typeface="+mn-ea"/>
                <a:cs typeface="+mn-cs"/>
              </a:rPr>
              <a:t> </a:t>
            </a:r>
            <a:r>
              <a:rPr lang="en-GB" sz="1200" kern="1200" dirty="0" err="1">
                <a:solidFill>
                  <a:schemeClr val="tx1"/>
                </a:solidFill>
                <a:effectLst/>
                <a:latin typeface="Arial" panose="020B0604020202020204" pitchFamily="34" charset="0"/>
                <a:ea typeface="+mn-ea"/>
                <a:cs typeface="+mn-cs"/>
              </a:rPr>
              <a:t>trị</a:t>
            </a:r>
            <a:r>
              <a:rPr lang="en-GB" sz="1200" kern="1200" dirty="0">
                <a:solidFill>
                  <a:schemeClr val="tx1"/>
                </a:solidFill>
                <a:effectLst/>
                <a:latin typeface="Arial" panose="020B0604020202020204" pitchFamily="34" charset="0"/>
                <a:ea typeface="+mn-ea"/>
                <a:cs typeface="+mn-cs"/>
              </a:rPr>
              <a:t> [6].</a:t>
            </a: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B5D8565-3798-4FD4-A3EF-7C19420F878D}" type="slidenum">
              <a:rPr lang="en-US" smtClean="0"/>
              <a:pPr/>
              <a:t>12</a:t>
            </a:fld>
            <a:endParaRPr lang="en-US"/>
          </a:p>
        </p:txBody>
      </p:sp>
    </p:spTree>
    <p:extLst>
      <p:ext uri="{BB962C8B-B14F-4D97-AF65-F5344CB8AC3E}">
        <p14:creationId xmlns:p14="http://schemas.microsoft.com/office/powerpoint/2010/main" val="272929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B0BA42-C35B-4DDA-A6AC-4F68C7F7081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0304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94376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5564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0344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3"/>
            <a:ext cx="10515600" cy="1325563"/>
          </a:xfrm>
        </p:spPr>
        <p:txBody>
          <a:bodyPr/>
          <a:lstStyle/>
          <a:p>
            <a:r>
              <a:rPr lang="en-US"/>
              <a:t>Click to edit Master title style</a:t>
            </a:r>
          </a:p>
        </p:txBody>
      </p:sp>
      <p:sp>
        <p:nvSpPr>
          <p:cNvPr id="3" name="Content Placeholder 2"/>
          <p:cNvSpPr>
            <a:spLocks noGrp="1"/>
          </p:cNvSpPr>
          <p:nvPr>
            <p:ph idx="1" hasCustomPrompt="1"/>
          </p:nvPr>
        </p:nvSpPr>
        <p:spPr>
          <a:xfrm>
            <a:off x="838200" y="1607574"/>
            <a:ext cx="10515600" cy="4569389"/>
          </a:xfr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0BA42-C35B-4DDA-A6AC-4F68C7F7081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6137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61889"/>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i="1"/>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8103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5413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975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62215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2083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317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04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5000" t="5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813034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cbi.nlm.nih.gov/books/NBK560878/"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527BBC-DBC6-36D9-C350-F8F15F6946E1}"/>
              </a:ext>
            </a:extLst>
          </p:cNvPr>
          <p:cNvPicPr>
            <a:picLocks noChangeAspect="1"/>
          </p:cNvPicPr>
          <p:nvPr/>
        </p:nvPicPr>
        <p:blipFill>
          <a:blip r:embed="rId2">
            <a:alphaModFix amt="12000"/>
          </a:blip>
          <a:srcRect l="2765" r="5214"/>
          <a:stretch>
            <a:fillRect/>
          </a:stretch>
        </p:blipFill>
        <p:spPr>
          <a:xfrm>
            <a:off x="940082" y="-156117"/>
            <a:ext cx="9144000" cy="6858000"/>
          </a:xfrm>
          <a:prstGeom prst="rect">
            <a:avLst/>
          </a:prstGeom>
        </p:spPr>
      </p:pic>
      <p:pic>
        <p:nvPicPr>
          <p:cNvPr id="5" name="Picture 4">
            <a:extLst>
              <a:ext uri="{FF2B5EF4-FFF2-40B4-BE49-F238E27FC236}">
                <a16:creationId xmlns:a16="http://schemas.microsoft.com/office/drawing/2014/main" xmlns="" id="{C2E95956-8DAB-3D0F-9484-279ECEC9B198}"/>
              </a:ext>
            </a:extLst>
          </p:cNvPr>
          <p:cNvPicPr>
            <a:picLocks noChangeAspect="1"/>
          </p:cNvPicPr>
          <p:nvPr/>
        </p:nvPicPr>
        <p:blipFill>
          <a:blip r:embed="rId3" cstate="print"/>
          <a:srcRect/>
          <a:stretch>
            <a:fillRect/>
          </a:stretch>
        </p:blipFill>
        <p:spPr>
          <a:xfrm>
            <a:off x="48934" y="66708"/>
            <a:ext cx="1423763" cy="1006912"/>
          </a:xfrm>
          <a:prstGeom prst="rect">
            <a:avLst/>
          </a:prstGeom>
        </p:spPr>
      </p:pic>
      <p:sp>
        <p:nvSpPr>
          <p:cNvPr id="6" name="Title 5">
            <a:extLst>
              <a:ext uri="{FF2B5EF4-FFF2-40B4-BE49-F238E27FC236}">
                <a16:creationId xmlns:a16="http://schemas.microsoft.com/office/drawing/2014/main" xmlns="" id="{45BDEF64-7514-2478-36F4-2217E70F4D9E}"/>
              </a:ext>
            </a:extLst>
          </p:cNvPr>
          <p:cNvSpPr>
            <a:spLocks noGrp="1"/>
          </p:cNvSpPr>
          <p:nvPr>
            <p:ph type="ctrTitle"/>
          </p:nvPr>
        </p:nvSpPr>
        <p:spPr>
          <a:xfrm>
            <a:off x="2072243" y="277658"/>
            <a:ext cx="8355126" cy="1006912"/>
          </a:xfrm>
        </p:spPr>
        <p:txBody>
          <a:bodyPr>
            <a:noAutofit/>
          </a:bodyPr>
          <a:lstStyle/>
          <a:p>
            <a:r>
              <a:rPr lang="en-US" sz="3600" b="1" dirty="0">
                <a:latin typeface="Times New Roman" panose="02020603050405020304" pitchFamily="18" charset="0"/>
                <a:cs typeface="Times New Roman" panose="02020603050405020304" pitchFamily="18" charset="0"/>
              </a:rPr>
              <a:t>HỘI NGHỊ KHOA HỌC KỸ THUẬT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LẦN THỨ NHẤT NĂM 2023</a:t>
            </a:r>
          </a:p>
        </p:txBody>
      </p:sp>
      <p:sp>
        <p:nvSpPr>
          <p:cNvPr id="7" name="Subtitle 6">
            <a:extLst>
              <a:ext uri="{FF2B5EF4-FFF2-40B4-BE49-F238E27FC236}">
                <a16:creationId xmlns:a16="http://schemas.microsoft.com/office/drawing/2014/main" xmlns="" id="{EE17E51A-8474-6195-86A3-169ADC30524E}"/>
              </a:ext>
            </a:extLst>
          </p:cNvPr>
          <p:cNvSpPr>
            <a:spLocks noGrp="1"/>
          </p:cNvSpPr>
          <p:nvPr>
            <p:ph type="subTitle" idx="1"/>
          </p:nvPr>
        </p:nvSpPr>
        <p:spPr>
          <a:xfrm>
            <a:off x="588096" y="1674794"/>
            <a:ext cx="11293653" cy="1598089"/>
          </a:xfrm>
        </p:spPr>
        <p:txBody>
          <a:bodyPr>
            <a:noAutofit/>
          </a:bodyPr>
          <a:lstStyle/>
          <a:p>
            <a:r>
              <a:rPr lang="en-GB" sz="3600" b="1" dirty="0">
                <a:solidFill>
                  <a:srgbClr val="FF0000"/>
                </a:solidFill>
                <a:latin typeface="+mn-lt"/>
              </a:rPr>
              <a:t>ĐÁNH GIÁ HIỆU QUẢ CỦA </a:t>
            </a:r>
          </a:p>
          <a:p>
            <a:r>
              <a:rPr lang="en-GB" sz="3600" b="1" dirty="0">
                <a:solidFill>
                  <a:srgbClr val="FF0000"/>
                </a:solidFill>
                <a:latin typeface="+mn-lt"/>
              </a:rPr>
              <a:t>CAN THIỆP PHỤC HỒI CHỨC NĂNG </a:t>
            </a:r>
          </a:p>
          <a:p>
            <a:r>
              <a:rPr lang="en-GB" sz="3600" b="1" dirty="0">
                <a:solidFill>
                  <a:srgbClr val="FF0000"/>
                </a:solidFill>
                <a:latin typeface="+mn-lt"/>
              </a:rPr>
              <a:t>ĐỐI VỚI CÁC TRIỆU CHỨNG CỦA BỆNH NHÂN THOÁT VỊ CỘT SỐNG THẮT LƯNG </a:t>
            </a:r>
          </a:p>
          <a:p>
            <a:r>
              <a:rPr lang="en-GB" sz="3600" b="1" dirty="0">
                <a:solidFill>
                  <a:srgbClr val="FF0000"/>
                </a:solidFill>
                <a:latin typeface="+mn-lt"/>
              </a:rPr>
              <a:t>TẠI KHOA </a:t>
            </a:r>
            <a:r>
              <a:rPr lang="en-GB" sz="3600" b="1" dirty="0" smtClean="0">
                <a:solidFill>
                  <a:srgbClr val="FF0000"/>
                </a:solidFill>
                <a:latin typeface="+mn-lt"/>
              </a:rPr>
              <a:t>PHCN</a:t>
            </a:r>
            <a:r>
              <a:rPr lang="vi-VN" sz="3600" b="1" dirty="0" smtClean="0">
                <a:solidFill>
                  <a:srgbClr val="FF0000"/>
                </a:solidFill>
                <a:latin typeface="+mn-lt"/>
              </a:rPr>
              <a:t>,</a:t>
            </a:r>
            <a:r>
              <a:rPr lang="en-GB" sz="3600" b="1" dirty="0" smtClean="0">
                <a:solidFill>
                  <a:srgbClr val="FF0000"/>
                </a:solidFill>
                <a:latin typeface="+mn-lt"/>
              </a:rPr>
              <a:t> </a:t>
            </a:r>
            <a:r>
              <a:rPr lang="en-GB" sz="3600" b="1" dirty="0">
                <a:solidFill>
                  <a:srgbClr val="FF0000"/>
                </a:solidFill>
                <a:latin typeface="+mn-lt"/>
              </a:rPr>
              <a:t>BỆNH VIỆN 199</a:t>
            </a:r>
            <a:endParaRPr lang="en-US" sz="3600" dirty="0">
              <a:solidFill>
                <a:srgbClr val="FF0000"/>
              </a:solidFill>
              <a:latin typeface="+mn-lt"/>
            </a:endParaRPr>
          </a:p>
          <a:p>
            <a:pPr>
              <a:tabLst>
                <a:tab pos="9144000" algn="r"/>
              </a:tabLst>
            </a:pPr>
            <a:endParaRPr lang="en-US" sz="3200" b="1" i="1" dirty="0">
              <a:solidFill>
                <a:srgbClr val="FF0000"/>
              </a:solidFill>
              <a:latin typeface="+mn-lt"/>
              <a:cs typeface="Times New Roman" panose="02020603050405020304" pitchFamily="18" charset="0"/>
            </a:endParaRPr>
          </a:p>
          <a:p>
            <a:pPr>
              <a:tabLst>
                <a:tab pos="9144000" algn="r"/>
              </a:tabLst>
            </a:pPr>
            <a:endParaRPr lang="en-US" sz="3200" b="1" i="1" dirty="0">
              <a:solidFill>
                <a:srgbClr val="FF0000"/>
              </a:solidFill>
              <a:latin typeface="+mn-lt"/>
              <a:cs typeface="Times New Roman" panose="02020603050405020304" pitchFamily="18" charset="0"/>
            </a:endParaRPr>
          </a:p>
        </p:txBody>
      </p:sp>
      <p:sp>
        <p:nvSpPr>
          <p:cNvPr id="2" name="TextBox 1"/>
          <p:cNvSpPr txBox="1"/>
          <p:nvPr/>
        </p:nvSpPr>
        <p:spPr>
          <a:xfrm>
            <a:off x="6802244" y="4812936"/>
            <a:ext cx="5252225" cy="1200329"/>
          </a:xfrm>
          <a:prstGeom prst="rect">
            <a:avLst/>
          </a:prstGeom>
          <a:noFill/>
        </p:spPr>
        <p:txBody>
          <a:bodyPr wrap="square" rtlCol="0">
            <a:spAutoFit/>
          </a:bodyPr>
          <a:lstStyle/>
          <a:p>
            <a:pPr algn="ctr">
              <a:tabLst>
                <a:tab pos="9144000" algn="r"/>
              </a:tabLst>
            </a:pPr>
            <a:r>
              <a:rPr lang="en-US" sz="2400" b="1" i="1" dirty="0">
                <a:latin typeface="Times New Roman" panose="02020603050405020304" pitchFamily="18" charset="0"/>
                <a:cs typeface="Times New Roman" panose="02020603050405020304" pitchFamily="18" charset="0"/>
              </a:rPr>
              <a:t>BS. CKI VÕ THỊ HỒNG HƯỚNG</a:t>
            </a:r>
          </a:p>
          <a:p>
            <a:pPr algn="ctr">
              <a:tabLst>
                <a:tab pos="9144000" algn="r"/>
              </a:tabLst>
            </a:pPr>
            <a:r>
              <a:rPr lang="en-US" sz="2400" b="1" i="1" dirty="0">
                <a:latin typeface="Times New Roman" panose="02020603050405020304" pitchFamily="18" charset="0"/>
                <a:cs typeface="Times New Roman" panose="02020603050405020304" pitchFamily="18" charset="0"/>
              </a:rPr>
              <a:t>BỆNH VIỆN 199</a:t>
            </a:r>
          </a:p>
          <a:p>
            <a:pPr algn="ctr"/>
            <a:endParaRPr lang="en-US" sz="2400" dirty="0"/>
          </a:p>
        </p:txBody>
      </p:sp>
      <p:pic>
        <p:nvPicPr>
          <p:cNvPr id="8" name="Picture 7">
            <a:extLst>
              <a:ext uri="{FF2B5EF4-FFF2-40B4-BE49-F238E27FC236}">
                <a16:creationId xmlns:a16="http://schemas.microsoft.com/office/drawing/2014/main" xmlns="" id="{59A621B2-81B8-53C7-4ED5-0F8963EF02F7}"/>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5005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10" name="Rectangle 9"/>
          <p:cNvSpPr/>
          <p:nvPr/>
        </p:nvSpPr>
        <p:spPr>
          <a:xfrm>
            <a:off x="170879" y="4993592"/>
            <a:ext cx="11651630" cy="1200329"/>
          </a:xfrm>
          <a:prstGeom prst="rect">
            <a:avLst/>
          </a:prstGeom>
        </p:spPr>
        <p:txBody>
          <a:bodyPr wrap="square">
            <a:spAutoFit/>
          </a:bodyPr>
          <a:lstStyle/>
          <a:p>
            <a:pPr algn="just">
              <a:lnSpc>
                <a:spcPct val="150000"/>
              </a:lnSpc>
              <a:spcAft>
                <a:spcPts val="0"/>
              </a:spcAft>
            </a:pPr>
            <a:r>
              <a:rPr lang="en-GB" sz="2400" dirty="0" err="1">
                <a:ea typeface="Calibri" panose="020F0502020204030204" pitchFamily="34" charset="0"/>
              </a:rPr>
              <a:t>Mức</a:t>
            </a:r>
            <a:r>
              <a:rPr lang="en-GB" sz="2400" dirty="0">
                <a:ea typeface="Calibri" panose="020F0502020204030204" pitchFamily="34" charset="0"/>
              </a:rPr>
              <a:t> </a:t>
            </a:r>
            <a:r>
              <a:rPr lang="en-GB" sz="2400" dirty="0" err="1">
                <a:ea typeface="Calibri" panose="020F0502020204030204" pitchFamily="34" charset="0"/>
              </a:rPr>
              <a:t>thoát</a:t>
            </a:r>
            <a:r>
              <a:rPr lang="en-GB" sz="2400" dirty="0">
                <a:ea typeface="Calibri" panose="020F0502020204030204" pitchFamily="34" charset="0"/>
              </a:rPr>
              <a:t> </a:t>
            </a:r>
            <a:r>
              <a:rPr lang="en-GB" sz="2400" dirty="0" err="1">
                <a:ea typeface="Calibri" panose="020F0502020204030204" pitchFamily="34" charset="0"/>
              </a:rPr>
              <a:t>vị</a:t>
            </a:r>
            <a:r>
              <a:rPr lang="en-GB" sz="2400" dirty="0">
                <a:ea typeface="Calibri" panose="020F0502020204030204" pitchFamily="34" charset="0"/>
              </a:rPr>
              <a:t> </a:t>
            </a:r>
            <a:r>
              <a:rPr lang="en-GB" sz="2400" dirty="0" err="1">
                <a:ea typeface="Calibri" panose="020F0502020204030204" pitchFamily="34" charset="0"/>
              </a:rPr>
              <a:t>đĩa</a:t>
            </a:r>
            <a:r>
              <a:rPr lang="en-GB" sz="2400" dirty="0">
                <a:ea typeface="Calibri" panose="020F0502020204030204" pitchFamily="34" charset="0"/>
              </a:rPr>
              <a:t> </a:t>
            </a:r>
            <a:r>
              <a:rPr lang="en-GB" sz="2400" dirty="0" err="1">
                <a:ea typeface="Calibri" panose="020F0502020204030204" pitchFamily="34" charset="0"/>
              </a:rPr>
              <a:t>đệm</a:t>
            </a:r>
            <a:r>
              <a:rPr lang="en-GB" sz="2400" dirty="0">
                <a:ea typeface="Calibri" panose="020F0502020204030204" pitchFamily="34" charset="0"/>
              </a:rPr>
              <a:t> hay </a:t>
            </a:r>
            <a:r>
              <a:rPr lang="en-GB" sz="2400" dirty="0" err="1">
                <a:ea typeface="Calibri" panose="020F0502020204030204" pitchFamily="34" charset="0"/>
              </a:rPr>
              <a:t>gặp</a:t>
            </a:r>
            <a:r>
              <a:rPr lang="en-GB" sz="2400" dirty="0">
                <a:ea typeface="Calibri" panose="020F0502020204030204" pitchFamily="34" charset="0"/>
              </a:rPr>
              <a:t> </a:t>
            </a:r>
            <a:r>
              <a:rPr lang="en-GB" sz="2400" dirty="0" err="1">
                <a:ea typeface="Calibri" panose="020F0502020204030204" pitchFamily="34" charset="0"/>
              </a:rPr>
              <a:t>là</a:t>
            </a:r>
            <a:r>
              <a:rPr lang="en-GB" sz="2400" dirty="0">
                <a:ea typeface="Calibri" panose="020F0502020204030204" pitchFamily="34" charset="0"/>
              </a:rPr>
              <a:t> I, II, III. </a:t>
            </a:r>
          </a:p>
          <a:p>
            <a:pPr algn="just">
              <a:lnSpc>
                <a:spcPct val="150000"/>
              </a:lnSpc>
              <a:spcAft>
                <a:spcPts val="0"/>
              </a:spcAft>
            </a:pPr>
            <a:r>
              <a:rPr lang="en-US" sz="2400" dirty="0" err="1"/>
              <a:t>Độ</a:t>
            </a:r>
            <a:r>
              <a:rPr lang="en-US" sz="2400" dirty="0"/>
              <a:t> IV, V </a:t>
            </a:r>
            <a:r>
              <a:rPr lang="en-US" sz="2400" dirty="0" err="1"/>
              <a:t>ít</a:t>
            </a:r>
            <a:r>
              <a:rPr lang="en-US" sz="2400" dirty="0"/>
              <a:t> </a:t>
            </a:r>
            <a:r>
              <a:rPr lang="en-US" sz="2400" dirty="0" err="1"/>
              <a:t>phổ</a:t>
            </a:r>
            <a:r>
              <a:rPr lang="en-US" sz="2400" dirty="0"/>
              <a:t> </a:t>
            </a:r>
            <a:r>
              <a:rPr lang="en-US" sz="2400" dirty="0" err="1"/>
              <a:t>biến</a:t>
            </a:r>
            <a:r>
              <a:rPr lang="en-US" sz="2400" dirty="0"/>
              <a:t> </a:t>
            </a:r>
            <a:r>
              <a:rPr lang="en-US" sz="2400" dirty="0" err="1"/>
              <a:t>hơn</a:t>
            </a:r>
            <a:r>
              <a:rPr lang="en-US" sz="2400" dirty="0"/>
              <a:t> ở </a:t>
            </a:r>
            <a:r>
              <a:rPr lang="en-US" sz="2400" dirty="0" err="1"/>
              <a:t>những</a:t>
            </a:r>
            <a:r>
              <a:rPr lang="en-US" sz="2400" dirty="0"/>
              <a:t> </a:t>
            </a:r>
            <a:r>
              <a:rPr lang="en-US" sz="2400" dirty="0" err="1"/>
              <a:t>bệnh</a:t>
            </a:r>
            <a:r>
              <a:rPr lang="en-US" sz="2400" dirty="0"/>
              <a:t> </a:t>
            </a:r>
            <a:r>
              <a:rPr lang="en-US" sz="2400" dirty="0" err="1"/>
              <a:t>nhân</a:t>
            </a:r>
            <a:r>
              <a:rPr lang="en-US" sz="2400" dirty="0"/>
              <a:t> </a:t>
            </a:r>
            <a:r>
              <a:rPr lang="en-US" sz="2400" dirty="0" err="1"/>
              <a:t>tham</a:t>
            </a:r>
            <a:r>
              <a:rPr lang="en-US" sz="2400" dirty="0"/>
              <a:t> </a:t>
            </a:r>
            <a:r>
              <a:rPr lang="en-US" sz="2400" dirty="0" err="1"/>
              <a:t>gia</a:t>
            </a:r>
            <a:r>
              <a:rPr lang="en-US" sz="2400" dirty="0"/>
              <a:t> </a:t>
            </a:r>
            <a:r>
              <a:rPr lang="en-US" sz="2400" dirty="0" err="1"/>
              <a:t>nghiên</a:t>
            </a:r>
            <a:r>
              <a:rPr lang="en-US" sz="2400" dirty="0"/>
              <a:t> </a:t>
            </a:r>
            <a:r>
              <a:rPr lang="en-US" sz="2400" dirty="0" err="1"/>
              <a:t>cứu</a:t>
            </a:r>
            <a:endParaRPr lang="en-US" sz="2400" dirty="0">
              <a:ea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4257167324"/>
              </p:ext>
            </p:extLst>
          </p:nvPr>
        </p:nvGraphicFramePr>
        <p:xfrm>
          <a:off x="-1" y="1236900"/>
          <a:ext cx="5754029" cy="4408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959057301"/>
              </p:ext>
            </p:extLst>
          </p:nvPr>
        </p:nvGraphicFramePr>
        <p:xfrm>
          <a:off x="6239359" y="1262638"/>
          <a:ext cx="5754029" cy="44081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8486166" y="4593482"/>
            <a:ext cx="2247988" cy="400110"/>
          </a:xfrm>
          <a:prstGeom prst="rect">
            <a:avLst/>
          </a:prstGeom>
        </p:spPr>
        <p:txBody>
          <a:bodyPr wrap="none">
            <a:spAutoFit/>
          </a:bodyPr>
          <a:lstStyle/>
          <a:p>
            <a:r>
              <a:rPr lang="vi-VN" sz="2000" dirty="0">
                <a:ea typeface="Calibri" panose="020F0502020204030204" pitchFamily="34" charset="0"/>
              </a:rPr>
              <a:t>Sopaj Azemi</a:t>
            </a:r>
            <a:r>
              <a:rPr lang="en-GB" sz="2000" dirty="0">
                <a:ea typeface="Calibri" panose="020F0502020204030204" pitchFamily="34" charset="0"/>
              </a:rPr>
              <a:t> (2022)</a:t>
            </a:r>
            <a:endParaRPr lang="en-US" sz="2000" dirty="0"/>
          </a:p>
        </p:txBody>
      </p:sp>
      <p:sp>
        <p:nvSpPr>
          <p:cNvPr id="11" name="Content Placeholder 2">
            <a:extLst>
              <a:ext uri="{FF2B5EF4-FFF2-40B4-BE49-F238E27FC236}">
                <a16:creationId xmlns:a16="http://schemas.microsoft.com/office/drawing/2014/main" xmlns="" id="{F3D28300-DF70-1B48-8858-4F9EB2E10210}"/>
              </a:ext>
            </a:extLst>
          </p:cNvPr>
          <p:cNvSpPr txBox="1">
            <a:spLocks/>
          </p:cNvSpPr>
          <p:nvPr/>
        </p:nvSpPr>
        <p:spPr>
          <a:xfrm>
            <a:off x="275233" y="1223702"/>
            <a:ext cx="7266709" cy="7001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400" b="1" dirty="0">
                <a:latin typeface="+mn-lt"/>
                <a:cs typeface="Arial" panose="020B0604020202020204" pitchFamily="34" charset="0"/>
              </a:rPr>
              <a:t>3.1. </a:t>
            </a:r>
            <a:r>
              <a:rPr lang="en-US" sz="2400" b="1" dirty="0" err="1">
                <a:latin typeface="+mn-lt"/>
                <a:cs typeface="Arial" panose="020B0604020202020204" pitchFamily="34" charset="0"/>
              </a:rPr>
              <a:t>Đặc</a:t>
            </a:r>
            <a:r>
              <a:rPr lang="en-US" sz="2400" b="1" dirty="0">
                <a:latin typeface="+mn-lt"/>
                <a:cs typeface="Arial" panose="020B0604020202020204" pitchFamily="34" charset="0"/>
              </a:rPr>
              <a:t> </a:t>
            </a:r>
            <a:r>
              <a:rPr lang="en-US" sz="2400" b="1" dirty="0" err="1">
                <a:latin typeface="+mn-lt"/>
                <a:cs typeface="Arial" panose="020B0604020202020204" pitchFamily="34" charset="0"/>
              </a:rPr>
              <a:t>điểm</a:t>
            </a:r>
            <a:r>
              <a:rPr lang="en-US" sz="2400" b="1" dirty="0">
                <a:latin typeface="+mn-lt"/>
                <a:cs typeface="Arial" panose="020B0604020202020204" pitchFamily="34" charset="0"/>
              </a:rPr>
              <a:t> </a:t>
            </a:r>
            <a:r>
              <a:rPr lang="en-US" sz="2400" b="1" dirty="0" err="1">
                <a:latin typeface="+mn-lt"/>
                <a:cs typeface="Arial" panose="020B0604020202020204" pitchFamily="34" charset="0"/>
              </a:rPr>
              <a:t>của</a:t>
            </a:r>
            <a:r>
              <a:rPr lang="en-US" sz="2400" b="1" dirty="0">
                <a:latin typeface="+mn-lt"/>
                <a:cs typeface="Arial" panose="020B0604020202020204" pitchFamily="34" charset="0"/>
              </a:rPr>
              <a:t> </a:t>
            </a:r>
            <a:r>
              <a:rPr lang="en-US" sz="2400" b="1" dirty="0" err="1">
                <a:latin typeface="+mn-lt"/>
                <a:cs typeface="Arial" panose="020B0604020202020204" pitchFamily="34" charset="0"/>
              </a:rPr>
              <a:t>đối</a:t>
            </a:r>
            <a:r>
              <a:rPr lang="en-US" sz="2400" b="1" dirty="0">
                <a:latin typeface="+mn-lt"/>
                <a:cs typeface="Arial" panose="020B0604020202020204" pitchFamily="34" charset="0"/>
              </a:rPr>
              <a:t> </a:t>
            </a:r>
            <a:r>
              <a:rPr lang="en-US" sz="2400" b="1" dirty="0" err="1">
                <a:latin typeface="+mn-lt"/>
                <a:cs typeface="Arial" panose="020B0604020202020204" pitchFamily="34" charset="0"/>
              </a:rPr>
              <a:t>tượng</a:t>
            </a:r>
            <a:r>
              <a:rPr lang="en-US" sz="2400" b="1" dirty="0">
                <a:latin typeface="+mn-lt"/>
                <a:cs typeface="Arial" panose="020B0604020202020204" pitchFamily="34" charset="0"/>
              </a:rPr>
              <a:t> </a:t>
            </a:r>
            <a:r>
              <a:rPr lang="en-US" sz="2400" b="1" dirty="0" err="1">
                <a:latin typeface="+mn-lt"/>
                <a:cs typeface="Arial" panose="020B0604020202020204" pitchFamily="34" charset="0"/>
              </a:rPr>
              <a:t>nghiên</a:t>
            </a:r>
            <a:r>
              <a:rPr lang="en-US" sz="2400" b="1" dirty="0">
                <a:latin typeface="+mn-lt"/>
                <a:cs typeface="Arial" panose="020B0604020202020204" pitchFamily="34" charset="0"/>
              </a:rPr>
              <a:t> </a:t>
            </a:r>
            <a:r>
              <a:rPr lang="en-US" sz="2400" b="1" dirty="0" err="1">
                <a:latin typeface="+mn-lt"/>
                <a:cs typeface="Arial" panose="020B0604020202020204" pitchFamily="34" charset="0"/>
              </a:rPr>
              <a:t>cứu</a:t>
            </a:r>
            <a:endParaRPr lang="en-US" sz="2400" b="1" dirty="0">
              <a:latin typeface="+mn-lt"/>
              <a:cs typeface="Arial" panose="020B0604020202020204" pitchFamily="34" charset="0"/>
            </a:endParaRPr>
          </a:p>
        </p:txBody>
      </p:sp>
      <p:pic>
        <p:nvPicPr>
          <p:cNvPr id="3" name="Picture 2">
            <a:extLst>
              <a:ext uri="{FF2B5EF4-FFF2-40B4-BE49-F238E27FC236}">
                <a16:creationId xmlns:a16="http://schemas.microsoft.com/office/drawing/2014/main" xmlns="" id="{283FBB1C-404E-C571-D0F2-C9802F06CB8E}"/>
              </a:ext>
            </a:extLst>
          </p:cNvPr>
          <p:cNvPicPr>
            <a:picLocks noChangeAspect="1"/>
          </p:cNvPicPr>
          <p:nvPr/>
        </p:nvPicPr>
        <p:blipFill>
          <a:blip r:embed="rId13" cstate="print"/>
          <a:srcRect/>
          <a:stretch>
            <a:fillRect/>
          </a:stretch>
        </p:blipFill>
        <p:spPr>
          <a:xfrm>
            <a:off x="48934" y="66708"/>
            <a:ext cx="1423763" cy="1006912"/>
          </a:xfrm>
          <a:prstGeom prst="rect">
            <a:avLst/>
          </a:prstGeom>
        </p:spPr>
      </p:pic>
      <p:pic>
        <p:nvPicPr>
          <p:cNvPr id="9" name="Picture 8">
            <a:extLst>
              <a:ext uri="{FF2B5EF4-FFF2-40B4-BE49-F238E27FC236}">
                <a16:creationId xmlns:a16="http://schemas.microsoft.com/office/drawing/2014/main" xmlns="" id="{E498922C-9DBA-B0C2-4F98-8F95196E347F}"/>
              </a:ext>
            </a:extLst>
          </p:cNvPr>
          <p:cNvPicPr>
            <a:picLocks noChangeAspect="1"/>
          </p:cNvPicPr>
          <p:nvPr/>
        </p:nvPicPr>
        <p:blipFill>
          <a:blip r:embed="rId1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429489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3" name="Rectangle 2"/>
          <p:cNvSpPr/>
          <p:nvPr/>
        </p:nvSpPr>
        <p:spPr>
          <a:xfrm>
            <a:off x="190964" y="1210330"/>
            <a:ext cx="3060453" cy="507831"/>
          </a:xfrm>
          <a:prstGeom prst="rect">
            <a:avLst/>
          </a:prstGeom>
        </p:spPr>
        <p:txBody>
          <a:bodyPr wrap="none">
            <a:spAutoFit/>
          </a:bodyPr>
          <a:lstStyle/>
          <a:p>
            <a:r>
              <a:rPr lang="en-US" sz="2700" b="1" dirty="0"/>
              <a:t>3.2 </a:t>
            </a:r>
            <a:r>
              <a:rPr lang="en-GB" sz="2700" b="1" dirty="0" err="1"/>
              <a:t>Kết</a:t>
            </a:r>
            <a:r>
              <a:rPr lang="en-GB" sz="2700" b="1" dirty="0"/>
              <a:t> </a:t>
            </a:r>
            <a:r>
              <a:rPr lang="en-GB" sz="2700" b="1" dirty="0" err="1"/>
              <a:t>quả</a:t>
            </a:r>
            <a:r>
              <a:rPr lang="en-GB" sz="2700" b="1" dirty="0"/>
              <a:t> </a:t>
            </a:r>
            <a:r>
              <a:rPr lang="en-GB" sz="2700" b="1" dirty="0" err="1"/>
              <a:t>điều</a:t>
            </a:r>
            <a:r>
              <a:rPr lang="en-GB" sz="2700" b="1" dirty="0"/>
              <a:t> </a:t>
            </a:r>
            <a:r>
              <a:rPr lang="en-GB" sz="2700" b="1" dirty="0" err="1"/>
              <a:t>trị</a:t>
            </a:r>
            <a:endParaRPr lang="en-US" sz="2700" b="1" dirty="0"/>
          </a:p>
        </p:txBody>
      </p:sp>
      <p:graphicFrame>
        <p:nvGraphicFramePr>
          <p:cNvPr id="4" name="Table 3"/>
          <p:cNvGraphicFramePr>
            <a:graphicFrameLocks noGrp="1"/>
          </p:cNvGraphicFramePr>
          <p:nvPr>
            <p:extLst>
              <p:ext uri="{D42A27DB-BD31-4B8C-83A1-F6EECF244321}">
                <p14:modId xmlns:p14="http://schemas.microsoft.com/office/powerpoint/2010/main" val="2198635108"/>
              </p:ext>
            </p:extLst>
          </p:nvPr>
        </p:nvGraphicFramePr>
        <p:xfrm>
          <a:off x="1721190" y="2467964"/>
          <a:ext cx="8550145" cy="3166469"/>
        </p:xfrm>
        <a:graphic>
          <a:graphicData uri="http://schemas.openxmlformats.org/drawingml/2006/table">
            <a:tbl>
              <a:tblPr firstRow="1" firstCol="1" bandRow="1">
                <a:tableStyleId>{BC89EF96-8CEA-46FF-86C4-4CE0E7609802}</a:tableStyleId>
              </a:tblPr>
              <a:tblGrid>
                <a:gridCol w="2158174">
                  <a:extLst>
                    <a:ext uri="{9D8B030D-6E8A-4147-A177-3AD203B41FA5}">
                      <a16:colId xmlns:a16="http://schemas.microsoft.com/office/drawing/2014/main" xmlns="" val="1242189460"/>
                    </a:ext>
                  </a:extLst>
                </a:gridCol>
                <a:gridCol w="2130657">
                  <a:extLst>
                    <a:ext uri="{9D8B030D-6E8A-4147-A177-3AD203B41FA5}">
                      <a16:colId xmlns:a16="http://schemas.microsoft.com/office/drawing/2014/main" xmlns="" val="4208136452"/>
                    </a:ext>
                  </a:extLst>
                </a:gridCol>
                <a:gridCol w="2130657">
                  <a:extLst>
                    <a:ext uri="{9D8B030D-6E8A-4147-A177-3AD203B41FA5}">
                      <a16:colId xmlns:a16="http://schemas.microsoft.com/office/drawing/2014/main" xmlns="" val="1891351402"/>
                    </a:ext>
                  </a:extLst>
                </a:gridCol>
                <a:gridCol w="2130657">
                  <a:extLst>
                    <a:ext uri="{9D8B030D-6E8A-4147-A177-3AD203B41FA5}">
                      <a16:colId xmlns:a16="http://schemas.microsoft.com/office/drawing/2014/main" xmlns="" val="2794907056"/>
                    </a:ext>
                  </a:extLst>
                </a:gridCol>
              </a:tblGrid>
              <a:tr h="1316861">
                <a:tc>
                  <a:txBody>
                    <a:bodyPr/>
                    <a:lstStyle/>
                    <a:p>
                      <a:pPr algn="just">
                        <a:lnSpc>
                          <a:spcPct val="150000"/>
                        </a:lnSpc>
                        <a:spcAft>
                          <a:spcPts val="0"/>
                        </a:spcAft>
                      </a:pPr>
                      <a:r>
                        <a:rPr lang="en-GB"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dirty="0" err="1">
                          <a:effectLst/>
                        </a:rPr>
                        <a:t>Trung</a:t>
                      </a:r>
                      <a:r>
                        <a:rPr lang="en-GB" sz="2000" dirty="0">
                          <a:effectLst/>
                        </a:rPr>
                        <a:t> </a:t>
                      </a:r>
                      <a:r>
                        <a:rPr lang="en-GB" sz="2000" dirty="0" err="1">
                          <a:effectLst/>
                        </a:rPr>
                        <a:t>bình</a:t>
                      </a:r>
                      <a:endParaRPr lang="en-US" sz="2000" dirty="0">
                        <a:effectLst/>
                      </a:endParaRPr>
                    </a:p>
                    <a:p>
                      <a:pPr algn="ctr">
                        <a:lnSpc>
                          <a:spcPct val="150000"/>
                        </a:lnSpc>
                        <a:spcAft>
                          <a:spcPts val="0"/>
                        </a:spcAft>
                      </a:pPr>
                      <a:r>
                        <a:rPr lang="en-GB" sz="2000" dirty="0" err="1">
                          <a:effectLst/>
                        </a:rPr>
                        <a:t>Trước</a:t>
                      </a:r>
                      <a:r>
                        <a:rPr lang="vi-VN" sz="2000" dirty="0">
                          <a:effectLst/>
                        </a:rPr>
                        <a:t> điều trị</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a:effectLst/>
                        </a:rPr>
                        <a:t>Trung bình</a:t>
                      </a:r>
                      <a:endParaRPr lang="en-US" sz="2000">
                        <a:effectLst/>
                      </a:endParaRPr>
                    </a:p>
                    <a:p>
                      <a:pPr algn="ctr">
                        <a:lnSpc>
                          <a:spcPct val="150000"/>
                        </a:lnSpc>
                        <a:spcAft>
                          <a:spcPts val="0"/>
                        </a:spcAft>
                      </a:pPr>
                      <a:r>
                        <a:rPr lang="vi-VN" sz="2000">
                          <a:effectLst/>
                        </a:rPr>
                        <a:t>Sau điều trị</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dirty="0" err="1">
                          <a:effectLst/>
                        </a:rPr>
                        <a:t>Thay</a:t>
                      </a:r>
                      <a:r>
                        <a:rPr lang="vi-VN" sz="2000" dirty="0">
                          <a:effectLst/>
                        </a:rPr>
                        <a:t> đổi</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1567084"/>
                  </a:ext>
                </a:extLst>
              </a:tr>
              <a:tr h="616536">
                <a:tc>
                  <a:txBody>
                    <a:bodyPr/>
                    <a:lstStyle/>
                    <a:p>
                      <a:pPr algn="just">
                        <a:lnSpc>
                          <a:spcPct val="150000"/>
                        </a:lnSpc>
                        <a:spcAft>
                          <a:spcPts val="0"/>
                        </a:spcAft>
                      </a:pPr>
                      <a:r>
                        <a:rPr lang="en-GB" sz="2000">
                          <a:effectLst/>
                        </a:rPr>
                        <a:t>Cân nặng</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a:effectLst/>
                        </a:rPr>
                        <a:t>63,17±9,54</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a:effectLst/>
                        </a:rPr>
                        <a:t>62.68</a:t>
                      </a:r>
                      <a:r>
                        <a:rPr lang="en-GB" sz="2000">
                          <a:effectLst/>
                        </a:rPr>
                        <a:t>±9</a:t>
                      </a:r>
                      <a:r>
                        <a:rPr lang="vi-VN" sz="2000">
                          <a:effectLst/>
                        </a:rPr>
                        <a:t>,28</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a:effectLst/>
                        </a:rPr>
                        <a:t>-0.4</a:t>
                      </a:r>
                      <a:r>
                        <a:rPr lang="en-US" sz="2000">
                          <a:effectLst/>
                        </a:rPr>
                        <a:t>7</a:t>
                      </a:r>
                      <a:r>
                        <a:rPr lang="en-GB" sz="2000">
                          <a:effectLst/>
                        </a:rPr>
                        <a:t>±</a:t>
                      </a:r>
                      <a:r>
                        <a:rPr lang="vi-VN" sz="2000">
                          <a:effectLst/>
                        </a:rPr>
                        <a:t>1.5</a:t>
                      </a:r>
                      <a:r>
                        <a:rPr lang="en-US" sz="2000">
                          <a:effectLst/>
                        </a:rPr>
                        <a:t>6</a:t>
                      </a:r>
                      <a:endParaRPr lang="en-U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294922444"/>
                  </a:ext>
                </a:extLst>
              </a:tr>
              <a:tr h="616536">
                <a:tc>
                  <a:txBody>
                    <a:bodyPr/>
                    <a:lstStyle/>
                    <a:p>
                      <a:pPr algn="just">
                        <a:lnSpc>
                          <a:spcPct val="150000"/>
                        </a:lnSpc>
                        <a:spcAft>
                          <a:spcPts val="0"/>
                        </a:spcAft>
                      </a:pPr>
                      <a:r>
                        <a:rPr lang="en-GB" sz="2000">
                          <a:effectLst/>
                        </a:rPr>
                        <a:t>Vòng eo</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a:effectLst/>
                        </a:rPr>
                        <a:t>79</a:t>
                      </a:r>
                      <a:r>
                        <a:rPr lang="vi-VN" sz="2000">
                          <a:effectLst/>
                        </a:rPr>
                        <a:t>,</a:t>
                      </a:r>
                      <a:r>
                        <a:rPr lang="en-GB" sz="2000">
                          <a:effectLst/>
                        </a:rPr>
                        <a:t>91±9,91</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a:effectLst/>
                        </a:rPr>
                        <a:t>79,48</a:t>
                      </a:r>
                      <a:r>
                        <a:rPr lang="en-GB" sz="2000">
                          <a:effectLst/>
                        </a:rPr>
                        <a:t>±</a:t>
                      </a:r>
                      <a:r>
                        <a:rPr lang="vi-VN" sz="2000">
                          <a:effectLst/>
                        </a:rPr>
                        <a:t>9,90</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a:effectLst/>
                        </a:rPr>
                        <a:t>-0.</a:t>
                      </a:r>
                      <a:r>
                        <a:rPr lang="en-US" sz="2000">
                          <a:effectLst/>
                        </a:rPr>
                        <a:t>24</a:t>
                      </a:r>
                      <a:r>
                        <a:rPr lang="en-GB" sz="2000">
                          <a:effectLst/>
                        </a:rPr>
                        <a:t>±</a:t>
                      </a:r>
                      <a:r>
                        <a:rPr lang="en-US" sz="2000">
                          <a:effectLst/>
                        </a:rPr>
                        <a:t>1,87</a:t>
                      </a:r>
                      <a:endParaRPr lang="en-U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432571063"/>
                  </a:ext>
                </a:extLst>
              </a:tr>
              <a:tr h="616536">
                <a:tc>
                  <a:txBody>
                    <a:bodyPr/>
                    <a:lstStyle/>
                    <a:p>
                      <a:pPr algn="just">
                        <a:lnSpc>
                          <a:spcPct val="150000"/>
                        </a:lnSpc>
                        <a:spcAft>
                          <a:spcPts val="0"/>
                        </a:spcAft>
                      </a:pPr>
                      <a:r>
                        <a:rPr lang="en-GB" sz="2000">
                          <a:effectLst/>
                        </a:rPr>
                        <a:t>Chỉ số BMI</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2000">
                          <a:effectLst/>
                        </a:rPr>
                        <a:t>24,20±2,46</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a:effectLst/>
                        </a:rPr>
                        <a:t>2</a:t>
                      </a:r>
                      <a:r>
                        <a:rPr lang="en-US" sz="2000">
                          <a:effectLst/>
                        </a:rPr>
                        <a:t>4</a:t>
                      </a:r>
                      <a:r>
                        <a:rPr lang="vi-VN" sz="2000">
                          <a:effectLst/>
                        </a:rPr>
                        <a:t>,</a:t>
                      </a:r>
                      <a:r>
                        <a:rPr lang="en-US" sz="2000">
                          <a:effectLst/>
                        </a:rPr>
                        <a:t>02</a:t>
                      </a:r>
                      <a:r>
                        <a:rPr lang="en-GB" sz="2000">
                          <a:effectLst/>
                        </a:rPr>
                        <a:t>±</a:t>
                      </a:r>
                      <a:r>
                        <a:rPr lang="en-US" sz="2000">
                          <a:effectLst/>
                        </a:rPr>
                        <a:t>2,39</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vi-VN" sz="2000" dirty="0">
                          <a:effectLst/>
                        </a:rPr>
                        <a:t>-0.</a:t>
                      </a:r>
                      <a:r>
                        <a:rPr lang="en-US" sz="2000" dirty="0">
                          <a:effectLst/>
                        </a:rPr>
                        <a:t>17</a:t>
                      </a:r>
                      <a:r>
                        <a:rPr lang="en-GB" sz="2000" dirty="0">
                          <a:effectLst/>
                        </a:rPr>
                        <a:t>±0.57</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217885912"/>
                  </a:ext>
                </a:extLst>
              </a:tr>
            </a:tbl>
          </a:graphicData>
        </a:graphic>
      </p:graphicFrame>
      <p:sp>
        <p:nvSpPr>
          <p:cNvPr id="5" name="Rectangle 1"/>
          <p:cNvSpPr>
            <a:spLocks noChangeArrowheads="1"/>
          </p:cNvSpPr>
          <p:nvPr/>
        </p:nvSpPr>
        <p:spPr bwMode="auto">
          <a:xfrm>
            <a:off x="1096839" y="1873872"/>
            <a:ext cx="3632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vi-VN"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quả điều trị về thể trạng</a:t>
            </a:r>
            <a:endParaRPr kumimoji="0" lang="vi-VN" altLang="en-US" sz="32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xmlns="" id="{D52B8BE7-E1B8-B444-27C7-E2639CEA655F}"/>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A9F939B3-4784-4157-DEB8-1B11E9F5D5CF}"/>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36770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D0902-A182-0A42-8C22-21F845995A5B}"/>
              </a:ext>
            </a:extLst>
          </p:cNvPr>
          <p:cNvSpPr txBox="1">
            <a:spLocks/>
          </p:cNvSpPr>
          <p:nvPr/>
        </p:nvSpPr>
        <p:spPr>
          <a:xfrm>
            <a:off x="838200" y="365125"/>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a:lstStyle>
          <a:p>
            <a:pPr algn="ctr"/>
            <a:r>
              <a:rPr lang="en-US" sz="3500" b="1" dirty="0">
                <a:solidFill>
                  <a:srgbClr val="FF0000"/>
                </a:solidFill>
                <a:latin typeface="+mn-lt"/>
                <a:cs typeface="Arial" panose="020B0604020202020204" pitchFamily="34" charset="0"/>
              </a:rPr>
              <a:t>3. KẾT QUẢ VÀ BÀN LUẬN</a:t>
            </a:r>
          </a:p>
        </p:txBody>
      </p:sp>
      <p:sp>
        <p:nvSpPr>
          <p:cNvPr id="3" name="Content Placeholder 2">
            <a:extLst>
              <a:ext uri="{FF2B5EF4-FFF2-40B4-BE49-F238E27FC236}">
                <a16:creationId xmlns:a16="http://schemas.microsoft.com/office/drawing/2014/main" xmlns="" id="{F3D28300-DF70-1B48-8858-4F9EB2E10210}"/>
              </a:ext>
            </a:extLst>
          </p:cNvPr>
          <p:cNvSpPr txBox="1">
            <a:spLocks/>
          </p:cNvSpPr>
          <p:nvPr/>
        </p:nvSpPr>
        <p:spPr>
          <a:xfrm>
            <a:off x="715536" y="1244971"/>
            <a:ext cx="7266709" cy="7001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800" b="1" dirty="0">
                <a:latin typeface="+mn-lt"/>
                <a:cs typeface="Arial" panose="020B0604020202020204" pitchFamily="34" charset="0"/>
              </a:rPr>
              <a:t>3.2. </a:t>
            </a:r>
            <a:r>
              <a:rPr lang="en-US" sz="2800" b="1" dirty="0" err="1">
                <a:latin typeface="+mn-lt"/>
                <a:cs typeface="Arial" panose="020B0604020202020204" pitchFamily="34" charset="0"/>
              </a:rPr>
              <a:t>Kết</a:t>
            </a:r>
            <a:r>
              <a:rPr lang="en-US" sz="2800" b="1" dirty="0">
                <a:latin typeface="+mn-lt"/>
                <a:cs typeface="Arial" panose="020B0604020202020204" pitchFamily="34" charset="0"/>
              </a:rPr>
              <a:t> </a:t>
            </a:r>
            <a:r>
              <a:rPr lang="en-US" sz="2800" b="1" dirty="0" err="1">
                <a:latin typeface="+mn-lt"/>
                <a:cs typeface="Arial" panose="020B0604020202020204" pitchFamily="34" charset="0"/>
              </a:rPr>
              <a:t>quả</a:t>
            </a:r>
            <a:r>
              <a:rPr lang="en-US" sz="2800" b="1" dirty="0">
                <a:latin typeface="+mn-lt"/>
                <a:cs typeface="Arial" panose="020B0604020202020204" pitchFamily="34" charset="0"/>
              </a:rPr>
              <a:t> </a:t>
            </a:r>
            <a:r>
              <a:rPr lang="en-US" sz="2800" b="1" dirty="0" err="1">
                <a:latin typeface="+mn-lt"/>
                <a:cs typeface="Arial" panose="020B0604020202020204" pitchFamily="34" charset="0"/>
              </a:rPr>
              <a:t>điều</a:t>
            </a:r>
            <a:r>
              <a:rPr lang="en-US" sz="2800" b="1" dirty="0">
                <a:latin typeface="+mn-lt"/>
                <a:cs typeface="Arial" panose="020B0604020202020204" pitchFamily="34" charset="0"/>
              </a:rPr>
              <a:t> </a:t>
            </a:r>
            <a:r>
              <a:rPr lang="en-US" sz="2800" b="1" dirty="0" err="1">
                <a:latin typeface="+mn-lt"/>
                <a:cs typeface="Arial" panose="020B0604020202020204" pitchFamily="34" charset="0"/>
              </a:rPr>
              <a:t>trị</a:t>
            </a:r>
            <a:endParaRPr lang="en-US" sz="2800" b="1" dirty="0">
              <a:latin typeface="+mn-lt"/>
              <a:cs typeface="Arial" panose="020B0604020202020204" pitchFamily="34" charset="0"/>
            </a:endParaRPr>
          </a:p>
        </p:txBody>
      </p:sp>
      <p:graphicFrame>
        <p:nvGraphicFramePr>
          <p:cNvPr id="4" name="Table 3">
            <a:extLst>
              <a:ext uri="{FF2B5EF4-FFF2-40B4-BE49-F238E27FC236}">
                <a16:creationId xmlns:a16="http://schemas.microsoft.com/office/drawing/2014/main" xmlns="" id="{0BFECFB0-BE6F-F74D-B201-907826F52A47}"/>
              </a:ext>
            </a:extLst>
          </p:cNvPr>
          <p:cNvGraphicFramePr>
            <a:graphicFrameLocks noGrp="1"/>
          </p:cNvGraphicFramePr>
          <p:nvPr>
            <p:extLst>
              <p:ext uri="{D42A27DB-BD31-4B8C-83A1-F6EECF244321}">
                <p14:modId xmlns:p14="http://schemas.microsoft.com/office/powerpoint/2010/main" val="3540357743"/>
              </p:ext>
            </p:extLst>
          </p:nvPr>
        </p:nvGraphicFramePr>
        <p:xfrm>
          <a:off x="544183" y="2085300"/>
          <a:ext cx="11179833" cy="2148381"/>
        </p:xfrm>
        <a:graphic>
          <a:graphicData uri="http://schemas.openxmlformats.org/drawingml/2006/table">
            <a:tbl>
              <a:tblPr firstRow="1" bandRow="1">
                <a:tableStyleId>{BC89EF96-8CEA-46FF-86C4-4CE0E7609802}</a:tableStyleId>
              </a:tblPr>
              <a:tblGrid>
                <a:gridCol w="5296618">
                  <a:extLst>
                    <a:ext uri="{9D8B030D-6E8A-4147-A177-3AD203B41FA5}">
                      <a16:colId xmlns:a16="http://schemas.microsoft.com/office/drawing/2014/main" xmlns="" val="3041710532"/>
                    </a:ext>
                  </a:extLst>
                </a:gridCol>
                <a:gridCol w="3053751">
                  <a:extLst>
                    <a:ext uri="{9D8B030D-6E8A-4147-A177-3AD203B41FA5}">
                      <a16:colId xmlns:a16="http://schemas.microsoft.com/office/drawing/2014/main" xmlns="" val="3104527003"/>
                    </a:ext>
                  </a:extLst>
                </a:gridCol>
                <a:gridCol w="2829464">
                  <a:extLst>
                    <a:ext uri="{9D8B030D-6E8A-4147-A177-3AD203B41FA5}">
                      <a16:colId xmlns:a16="http://schemas.microsoft.com/office/drawing/2014/main" xmlns="" val="2419940831"/>
                    </a:ext>
                  </a:extLst>
                </a:gridCol>
              </a:tblGrid>
              <a:tr h="539019">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a:t>VAS Trước điều trị</a:t>
                      </a:r>
                      <a:endParaRPr lang="en-US" sz="2400">
                        <a:latin typeface="Arial" panose="020B0604020202020204" pitchFamily="34" charset="0"/>
                        <a:cs typeface="Arial" panose="020B0604020202020204" pitchFamily="34" charset="0"/>
                      </a:endParaRPr>
                    </a:p>
                  </a:txBody>
                  <a:tcPr/>
                </a:tc>
                <a:tc>
                  <a:txBody>
                    <a:bodyPr/>
                    <a:lstStyle/>
                    <a:p>
                      <a:r>
                        <a:rPr lang="en-US" sz="2400" dirty="0"/>
                        <a:t>VAS </a:t>
                      </a:r>
                      <a:r>
                        <a:rPr lang="en-US" sz="2400" dirty="0" err="1"/>
                        <a:t>Sau</a:t>
                      </a:r>
                      <a:r>
                        <a:rPr lang="en-US" sz="2400" dirty="0"/>
                        <a:t> </a:t>
                      </a:r>
                      <a:r>
                        <a:rPr lang="en-US" sz="2400" dirty="0" err="1"/>
                        <a:t>điều</a:t>
                      </a:r>
                      <a:r>
                        <a:rPr lang="en-US" sz="2400" dirty="0"/>
                        <a:t> </a:t>
                      </a:r>
                      <a:r>
                        <a:rPr lang="en-US" sz="2400" dirty="0" err="1"/>
                        <a:t>trị</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30510082"/>
                  </a:ext>
                </a:extLst>
              </a:tr>
              <a:tr h="677710">
                <a:tc>
                  <a:txBody>
                    <a:bodyPr/>
                    <a:lstStyle/>
                    <a:p>
                      <a:r>
                        <a:rPr lang="en-US" sz="2400" b="1" dirty="0" err="1">
                          <a:solidFill>
                            <a:srgbClr val="FF0000"/>
                          </a:solidFill>
                        </a:rPr>
                        <a:t>Tại</a:t>
                      </a:r>
                      <a:r>
                        <a:rPr lang="en-US" sz="2400" b="1" dirty="0">
                          <a:solidFill>
                            <a:srgbClr val="FF0000"/>
                          </a:solidFill>
                        </a:rPr>
                        <a:t> </a:t>
                      </a:r>
                      <a:r>
                        <a:rPr lang="en-US" sz="2400" b="1" dirty="0" err="1">
                          <a:solidFill>
                            <a:srgbClr val="FF0000"/>
                          </a:solidFill>
                        </a:rPr>
                        <a:t>Bệnh</a:t>
                      </a:r>
                      <a:r>
                        <a:rPr lang="en-US" sz="2400" b="1" dirty="0">
                          <a:solidFill>
                            <a:srgbClr val="FF0000"/>
                          </a:solidFill>
                        </a:rPr>
                        <a:t> </a:t>
                      </a:r>
                      <a:r>
                        <a:rPr lang="en-US" sz="2400" b="1" dirty="0" err="1">
                          <a:solidFill>
                            <a:srgbClr val="FF0000"/>
                          </a:solidFill>
                        </a:rPr>
                        <a:t>viện</a:t>
                      </a:r>
                      <a:r>
                        <a:rPr lang="en-US" sz="2400" b="1" dirty="0">
                          <a:solidFill>
                            <a:srgbClr val="FF0000"/>
                          </a:solidFill>
                        </a:rPr>
                        <a:t> 199</a:t>
                      </a:r>
                      <a:endParaRPr lang="en-US" sz="2400" b="1" dirty="0">
                        <a:solidFill>
                          <a:srgbClr val="FF0000"/>
                        </a:solidFill>
                        <a:latin typeface="Arial" panose="020B0604020202020204" pitchFamily="34" charset="0"/>
                        <a:cs typeface="Arial" panose="020B0604020202020204" pitchFamily="34" charset="0"/>
                      </a:endParaRPr>
                    </a:p>
                  </a:txBody>
                  <a:tcPr anchor="ctr"/>
                </a:tc>
                <a:tc>
                  <a:txBody>
                    <a:bodyPr/>
                    <a:lstStyle/>
                    <a:p>
                      <a:pPr marL="0" algn="ctr" defTabSz="685800" rtl="0" eaLnBrk="1" latinLnBrk="0" hangingPunct="1">
                        <a:lnSpc>
                          <a:spcPct val="150000"/>
                        </a:lnSpc>
                        <a:spcAft>
                          <a:spcPts val="0"/>
                        </a:spcAft>
                      </a:pPr>
                      <a:r>
                        <a:rPr lang="en-GB" sz="2400" b="1" kern="1200" dirty="0">
                          <a:solidFill>
                            <a:srgbClr val="FF0000"/>
                          </a:solidFill>
                          <a:latin typeface="+mn-lt"/>
                          <a:ea typeface="+mn-ea"/>
                          <a:cs typeface="+mn-cs"/>
                        </a:rPr>
                        <a:t>6,81 ± 0,96</a:t>
                      </a:r>
                      <a:endParaRPr lang="en-US" sz="2400" b="1" kern="1200" dirty="0">
                        <a:solidFill>
                          <a:srgbClr val="FF0000"/>
                        </a:solidFill>
                        <a:latin typeface="+mn-lt"/>
                        <a:ea typeface="+mn-ea"/>
                        <a:cs typeface="+mn-cs"/>
                      </a:endParaRPr>
                    </a:p>
                  </a:txBody>
                  <a:tcPr marL="68580" marR="68580" marT="0" marB="0" anchor="ctr"/>
                </a:tc>
                <a:tc>
                  <a:txBody>
                    <a:bodyPr/>
                    <a:lstStyle/>
                    <a:p>
                      <a:pPr marL="0" algn="ctr" defTabSz="685800" rtl="0" eaLnBrk="1" latinLnBrk="0" hangingPunct="1">
                        <a:lnSpc>
                          <a:spcPct val="150000"/>
                        </a:lnSpc>
                        <a:spcAft>
                          <a:spcPts val="0"/>
                        </a:spcAft>
                      </a:pPr>
                      <a:r>
                        <a:rPr lang="vi-VN" sz="2400" b="1" kern="1200" dirty="0" smtClean="0">
                          <a:solidFill>
                            <a:srgbClr val="FF0000"/>
                          </a:solidFill>
                          <a:latin typeface="+mn-lt"/>
                          <a:ea typeface="+mn-ea"/>
                          <a:cs typeface="+mn-cs"/>
                        </a:rPr>
                        <a:t>3,1</a:t>
                      </a:r>
                      <a:r>
                        <a:rPr lang="en-US" sz="2400" b="1" kern="1200" dirty="0" smtClean="0">
                          <a:solidFill>
                            <a:srgbClr val="FF0000"/>
                          </a:solidFill>
                          <a:latin typeface="+mn-lt"/>
                          <a:ea typeface="+mn-ea"/>
                          <a:cs typeface="+mn-cs"/>
                        </a:rPr>
                        <a:t>3 </a:t>
                      </a:r>
                      <a:r>
                        <a:rPr lang="en-GB" sz="2400" b="1" kern="1200" dirty="0">
                          <a:solidFill>
                            <a:srgbClr val="FF0000"/>
                          </a:solidFill>
                          <a:latin typeface="+mn-lt"/>
                          <a:ea typeface="+mn-ea"/>
                          <a:cs typeface="+mn-cs"/>
                        </a:rPr>
                        <a:t>±</a:t>
                      </a:r>
                      <a:r>
                        <a:rPr lang="en-US" sz="2400" b="1" kern="1200" dirty="0">
                          <a:solidFill>
                            <a:srgbClr val="FF0000"/>
                          </a:solidFill>
                          <a:latin typeface="+mn-lt"/>
                          <a:ea typeface="+mn-ea"/>
                          <a:cs typeface="+mn-cs"/>
                        </a:rPr>
                        <a:t>1</a:t>
                      </a:r>
                      <a:r>
                        <a:rPr lang="vi-VN" sz="2400" b="1" kern="1200" dirty="0">
                          <a:solidFill>
                            <a:srgbClr val="FF0000"/>
                          </a:solidFill>
                          <a:latin typeface="+mn-lt"/>
                          <a:ea typeface="+mn-ea"/>
                          <a:cs typeface="+mn-cs"/>
                        </a:rPr>
                        <a:t>.</a:t>
                      </a:r>
                      <a:r>
                        <a:rPr lang="en-US" sz="2400" b="1" kern="1200" dirty="0">
                          <a:solidFill>
                            <a:srgbClr val="FF0000"/>
                          </a:solidFill>
                          <a:latin typeface="+mn-lt"/>
                          <a:ea typeface="+mn-ea"/>
                          <a:cs typeface="+mn-cs"/>
                        </a:rPr>
                        <a:t>02</a:t>
                      </a:r>
                    </a:p>
                  </a:txBody>
                  <a:tcPr marL="68580" marR="68580" marT="0" marB="0" anchor="ctr"/>
                </a:tc>
                <a:extLst>
                  <a:ext uri="{0D108BD9-81ED-4DB2-BD59-A6C34878D82A}">
                    <a16:rowId xmlns:a16="http://schemas.microsoft.com/office/drawing/2014/main" xmlns="" val="3351189061"/>
                  </a:ext>
                </a:extLst>
              </a:tr>
              <a:tr h="931652">
                <a:tc>
                  <a:txBody>
                    <a:bodyPr/>
                    <a:lstStyle/>
                    <a:p>
                      <a:r>
                        <a:rPr lang="en-US" sz="2400"/>
                        <a:t>Nguyễn Đức Minh và Nguyễn Vinh Quốc (2018)</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dirty="0"/>
                        <a:t>6,45 </a:t>
                      </a:r>
                      <a:r>
                        <a:rPr lang="en-GB" sz="2400" kern="1200" dirty="0">
                          <a:solidFill>
                            <a:schemeClr val="tx1"/>
                          </a:solidFill>
                          <a:latin typeface="+mn-lt"/>
                          <a:ea typeface="+mn-ea"/>
                          <a:cs typeface="+mn-cs"/>
                        </a:rPr>
                        <a:t>± </a:t>
                      </a:r>
                      <a:r>
                        <a:rPr lang="en-US" sz="2400" dirty="0"/>
                        <a:t>0,73</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t>3,21 </a:t>
                      </a:r>
                      <a:r>
                        <a:rPr lang="en-GB" sz="2400" kern="1200" dirty="0">
                          <a:solidFill>
                            <a:schemeClr val="tx1"/>
                          </a:solidFill>
                          <a:latin typeface="+mn-lt"/>
                          <a:ea typeface="+mn-ea"/>
                          <a:cs typeface="+mn-cs"/>
                        </a:rPr>
                        <a:t>±</a:t>
                      </a:r>
                      <a:r>
                        <a:rPr lang="en-US" sz="2400" dirty="0"/>
                        <a:t> 0,84</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8051419"/>
                  </a:ext>
                </a:extLst>
              </a:tr>
            </a:tbl>
          </a:graphicData>
        </a:graphic>
      </p:graphicFrame>
      <p:sp>
        <p:nvSpPr>
          <p:cNvPr id="5" name="TextBox 4">
            <a:extLst>
              <a:ext uri="{FF2B5EF4-FFF2-40B4-BE49-F238E27FC236}">
                <a16:creationId xmlns:a16="http://schemas.microsoft.com/office/drawing/2014/main" xmlns="" id="{2C8C360C-31A3-A448-8135-84A31BA8DB36}"/>
              </a:ext>
            </a:extLst>
          </p:cNvPr>
          <p:cNvSpPr txBox="1"/>
          <p:nvPr/>
        </p:nvSpPr>
        <p:spPr>
          <a:xfrm>
            <a:off x="3802265" y="5068010"/>
            <a:ext cx="5314275" cy="523220"/>
          </a:xfrm>
          <a:prstGeom prst="rect">
            <a:avLst/>
          </a:prstGeom>
          <a:noFill/>
        </p:spPr>
        <p:txBody>
          <a:bodyPr wrap="none" rtlCol="0">
            <a:spAutoFit/>
          </a:bodyPr>
          <a:lstStyle/>
          <a:p>
            <a:pPr algn="ctr"/>
            <a:r>
              <a:rPr lang="en-US" sz="2800" dirty="0" err="1">
                <a:cs typeface="Arial" panose="020B0604020202020204" pitchFamily="34" charset="0"/>
              </a:rPr>
              <a:t>Kết</a:t>
            </a:r>
            <a:r>
              <a:rPr lang="en-US" sz="2800" dirty="0">
                <a:cs typeface="Arial" panose="020B0604020202020204" pitchFamily="34" charset="0"/>
              </a:rPr>
              <a:t> </a:t>
            </a:r>
            <a:r>
              <a:rPr lang="en-US" sz="2800" dirty="0" err="1">
                <a:cs typeface="Arial" panose="020B0604020202020204" pitchFamily="34" charset="0"/>
              </a:rPr>
              <a:t>quả</a:t>
            </a:r>
            <a:r>
              <a:rPr lang="en-US" sz="2800" dirty="0">
                <a:cs typeface="Arial" panose="020B0604020202020204" pitchFamily="34" charset="0"/>
              </a:rPr>
              <a:t> </a:t>
            </a:r>
            <a:r>
              <a:rPr lang="en-US" sz="2800" dirty="0" err="1">
                <a:cs typeface="Arial" panose="020B0604020202020204" pitchFamily="34" charset="0"/>
              </a:rPr>
              <a:t>điều</a:t>
            </a:r>
            <a:r>
              <a:rPr lang="en-US" sz="2800" dirty="0">
                <a:cs typeface="Arial" panose="020B0604020202020204" pitchFamily="34" charset="0"/>
              </a:rPr>
              <a:t> </a:t>
            </a:r>
            <a:r>
              <a:rPr lang="en-US" sz="2800" dirty="0" err="1">
                <a:cs typeface="Arial" panose="020B0604020202020204" pitchFamily="34" charset="0"/>
              </a:rPr>
              <a:t>trị</a:t>
            </a:r>
            <a:r>
              <a:rPr lang="en-US" sz="2800" dirty="0">
                <a:cs typeface="Arial" panose="020B0604020202020204" pitchFamily="34" charset="0"/>
              </a:rPr>
              <a:t> </a:t>
            </a:r>
            <a:r>
              <a:rPr lang="en-US" sz="2800" dirty="0" err="1">
                <a:cs typeface="Arial" panose="020B0604020202020204" pitchFamily="34" charset="0"/>
              </a:rPr>
              <a:t>giảm</a:t>
            </a:r>
            <a:r>
              <a:rPr lang="en-US" sz="2800" dirty="0">
                <a:cs typeface="Arial" panose="020B0604020202020204" pitchFamily="34" charset="0"/>
              </a:rPr>
              <a:t> </a:t>
            </a:r>
            <a:r>
              <a:rPr lang="en-US" sz="2800" dirty="0" err="1">
                <a:cs typeface="Arial" panose="020B0604020202020204" pitchFamily="34" charset="0"/>
              </a:rPr>
              <a:t>tình</a:t>
            </a:r>
            <a:r>
              <a:rPr lang="en-US" sz="2800" dirty="0">
                <a:cs typeface="Arial" panose="020B0604020202020204" pitchFamily="34" charset="0"/>
              </a:rPr>
              <a:t> </a:t>
            </a:r>
            <a:r>
              <a:rPr lang="en-US" sz="2800" dirty="0" err="1">
                <a:cs typeface="Arial" panose="020B0604020202020204" pitchFamily="34" charset="0"/>
              </a:rPr>
              <a:t>trạng</a:t>
            </a:r>
            <a:r>
              <a:rPr lang="en-US" sz="2800" dirty="0">
                <a:cs typeface="Arial" panose="020B0604020202020204" pitchFamily="34" charset="0"/>
              </a:rPr>
              <a:t> </a:t>
            </a:r>
            <a:r>
              <a:rPr lang="en-US" sz="2800" dirty="0" err="1">
                <a:cs typeface="Arial" panose="020B0604020202020204" pitchFamily="34" charset="0"/>
              </a:rPr>
              <a:t>đau</a:t>
            </a:r>
            <a:endParaRPr lang="en-US" sz="2800" dirty="0">
              <a:cs typeface="Arial" panose="020B0604020202020204" pitchFamily="34" charset="0"/>
            </a:endParaRPr>
          </a:p>
        </p:txBody>
      </p:sp>
      <p:pic>
        <p:nvPicPr>
          <p:cNvPr id="6" name="Picture 5">
            <a:extLst>
              <a:ext uri="{FF2B5EF4-FFF2-40B4-BE49-F238E27FC236}">
                <a16:creationId xmlns:a16="http://schemas.microsoft.com/office/drawing/2014/main" xmlns="" id="{BD3F3DD2-93D1-33F6-6366-F5AA02A80688}"/>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BDDDAEBE-D974-6A70-E77E-599908EF5459}"/>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53149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C1D0902-A182-0A42-8C22-21F845995A5B}"/>
              </a:ext>
            </a:extLst>
          </p:cNvPr>
          <p:cNvSpPr txBox="1">
            <a:spLocks/>
          </p:cNvSpPr>
          <p:nvPr/>
        </p:nvSpPr>
        <p:spPr>
          <a:xfrm>
            <a:off x="838200" y="365125"/>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a:lstStyle>
          <a:p>
            <a:pPr algn="ctr"/>
            <a:r>
              <a:rPr lang="en-US" sz="3500" b="1" dirty="0">
                <a:solidFill>
                  <a:srgbClr val="FF0000"/>
                </a:solidFill>
                <a:latin typeface="+mn-lt"/>
                <a:cs typeface="Arial" panose="020B0604020202020204" pitchFamily="34" charset="0"/>
              </a:rPr>
              <a:t>3. KẾT QUẢ VÀ BÀN LUẬN </a:t>
            </a:r>
          </a:p>
        </p:txBody>
      </p:sp>
      <p:sp>
        <p:nvSpPr>
          <p:cNvPr id="4" name="Content Placeholder 2">
            <a:extLst>
              <a:ext uri="{FF2B5EF4-FFF2-40B4-BE49-F238E27FC236}">
                <a16:creationId xmlns:a16="http://schemas.microsoft.com/office/drawing/2014/main" xmlns="" id="{F3D28300-DF70-1B48-8858-4F9EB2E10210}"/>
              </a:ext>
            </a:extLst>
          </p:cNvPr>
          <p:cNvSpPr txBox="1">
            <a:spLocks/>
          </p:cNvSpPr>
          <p:nvPr/>
        </p:nvSpPr>
        <p:spPr>
          <a:xfrm>
            <a:off x="456235" y="1104074"/>
            <a:ext cx="7266709" cy="7001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800" b="1" dirty="0">
                <a:latin typeface="+mn-lt"/>
                <a:cs typeface="Arial" panose="020B0604020202020204" pitchFamily="34" charset="0"/>
              </a:rPr>
              <a:t>3.2. </a:t>
            </a:r>
            <a:r>
              <a:rPr lang="en-US" sz="2800" b="1" dirty="0" err="1">
                <a:latin typeface="+mn-lt"/>
                <a:cs typeface="Arial" panose="020B0604020202020204" pitchFamily="34" charset="0"/>
              </a:rPr>
              <a:t>Kết</a:t>
            </a:r>
            <a:r>
              <a:rPr lang="en-US" sz="2800" b="1" dirty="0">
                <a:latin typeface="+mn-lt"/>
                <a:cs typeface="Arial" panose="020B0604020202020204" pitchFamily="34" charset="0"/>
              </a:rPr>
              <a:t> </a:t>
            </a:r>
            <a:r>
              <a:rPr lang="en-US" sz="2800" b="1" dirty="0" err="1">
                <a:latin typeface="+mn-lt"/>
                <a:cs typeface="Arial" panose="020B0604020202020204" pitchFamily="34" charset="0"/>
              </a:rPr>
              <a:t>quả</a:t>
            </a:r>
            <a:r>
              <a:rPr lang="en-US" sz="2800" b="1" dirty="0">
                <a:latin typeface="+mn-lt"/>
                <a:cs typeface="Arial" panose="020B0604020202020204" pitchFamily="34" charset="0"/>
              </a:rPr>
              <a:t> </a:t>
            </a:r>
            <a:r>
              <a:rPr lang="en-US" sz="2800" b="1" dirty="0" err="1">
                <a:latin typeface="+mn-lt"/>
                <a:cs typeface="Arial" panose="020B0604020202020204" pitchFamily="34" charset="0"/>
              </a:rPr>
              <a:t>điều</a:t>
            </a:r>
            <a:r>
              <a:rPr lang="en-US" sz="2800" b="1" dirty="0">
                <a:latin typeface="+mn-lt"/>
                <a:cs typeface="Arial" panose="020B0604020202020204" pitchFamily="34" charset="0"/>
              </a:rPr>
              <a:t> </a:t>
            </a:r>
            <a:r>
              <a:rPr lang="en-US" sz="2800" b="1" dirty="0" err="1">
                <a:latin typeface="+mn-lt"/>
                <a:cs typeface="Arial" panose="020B0604020202020204" pitchFamily="34" charset="0"/>
              </a:rPr>
              <a:t>trị</a:t>
            </a:r>
            <a:endParaRPr lang="en-US" sz="2800" b="1" dirty="0">
              <a:latin typeface="+mn-lt"/>
              <a:cs typeface="Arial" panose="020B0604020202020204" pitchFamily="34" charset="0"/>
            </a:endParaRPr>
          </a:p>
        </p:txBody>
      </p:sp>
      <p:graphicFrame>
        <p:nvGraphicFramePr>
          <p:cNvPr id="5" name="Table 4">
            <a:extLst>
              <a:ext uri="{FF2B5EF4-FFF2-40B4-BE49-F238E27FC236}">
                <a16:creationId xmlns:a16="http://schemas.microsoft.com/office/drawing/2014/main" xmlns="" id="{0BFECFB0-BE6F-F74D-B201-907826F52A47}"/>
              </a:ext>
            </a:extLst>
          </p:cNvPr>
          <p:cNvGraphicFramePr>
            <a:graphicFrameLocks noGrp="1"/>
          </p:cNvGraphicFramePr>
          <p:nvPr>
            <p:extLst>
              <p:ext uri="{D42A27DB-BD31-4B8C-83A1-F6EECF244321}">
                <p14:modId xmlns:p14="http://schemas.microsoft.com/office/powerpoint/2010/main" val="3395653891"/>
              </p:ext>
            </p:extLst>
          </p:nvPr>
        </p:nvGraphicFramePr>
        <p:xfrm>
          <a:off x="544183" y="2277953"/>
          <a:ext cx="11179833" cy="2148381"/>
        </p:xfrm>
        <a:graphic>
          <a:graphicData uri="http://schemas.openxmlformats.org/drawingml/2006/table">
            <a:tbl>
              <a:tblPr firstRow="1" bandRow="1">
                <a:tableStyleId>{BC89EF96-8CEA-46FF-86C4-4CE0E7609802}</a:tableStyleId>
              </a:tblPr>
              <a:tblGrid>
                <a:gridCol w="5296618">
                  <a:extLst>
                    <a:ext uri="{9D8B030D-6E8A-4147-A177-3AD203B41FA5}">
                      <a16:colId xmlns:a16="http://schemas.microsoft.com/office/drawing/2014/main" xmlns="" val="3041710532"/>
                    </a:ext>
                  </a:extLst>
                </a:gridCol>
                <a:gridCol w="3053751">
                  <a:extLst>
                    <a:ext uri="{9D8B030D-6E8A-4147-A177-3AD203B41FA5}">
                      <a16:colId xmlns:a16="http://schemas.microsoft.com/office/drawing/2014/main" xmlns="" val="3104527003"/>
                    </a:ext>
                  </a:extLst>
                </a:gridCol>
                <a:gridCol w="2829464">
                  <a:extLst>
                    <a:ext uri="{9D8B030D-6E8A-4147-A177-3AD203B41FA5}">
                      <a16:colId xmlns:a16="http://schemas.microsoft.com/office/drawing/2014/main" xmlns="" val="2419940831"/>
                    </a:ext>
                  </a:extLst>
                </a:gridCol>
              </a:tblGrid>
              <a:tr h="539019">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t>TVĐ</a:t>
                      </a:r>
                      <a:r>
                        <a:rPr lang="en-US" sz="2400" baseline="0" dirty="0"/>
                        <a:t> </a:t>
                      </a:r>
                      <a:r>
                        <a:rPr lang="en-US" sz="2400" dirty="0" err="1"/>
                        <a:t>Trước</a:t>
                      </a:r>
                      <a:r>
                        <a:rPr lang="en-US" sz="2400" dirty="0"/>
                        <a:t> </a:t>
                      </a:r>
                      <a:r>
                        <a:rPr lang="en-US" sz="2400" dirty="0" err="1"/>
                        <a:t>điều</a:t>
                      </a:r>
                      <a:r>
                        <a:rPr lang="en-US" sz="2400" dirty="0"/>
                        <a:t> </a:t>
                      </a:r>
                      <a:r>
                        <a:rPr lang="en-US" sz="2400" dirty="0" err="1"/>
                        <a:t>trị</a:t>
                      </a:r>
                      <a:endParaRPr lang="en-US" sz="2400" dirty="0">
                        <a:latin typeface="Arial" panose="020B0604020202020204" pitchFamily="34" charset="0"/>
                        <a:cs typeface="Arial" panose="020B0604020202020204" pitchFamily="34" charset="0"/>
                      </a:endParaRPr>
                    </a:p>
                  </a:txBody>
                  <a:tcPr/>
                </a:tc>
                <a:tc>
                  <a:txBody>
                    <a:bodyPr/>
                    <a:lstStyle/>
                    <a:p>
                      <a:r>
                        <a:rPr lang="en-US" sz="2400" dirty="0"/>
                        <a:t>TVĐ </a:t>
                      </a:r>
                      <a:r>
                        <a:rPr lang="en-US" sz="2400" dirty="0" err="1"/>
                        <a:t>Sau</a:t>
                      </a:r>
                      <a:r>
                        <a:rPr lang="en-US" sz="2400" dirty="0"/>
                        <a:t> </a:t>
                      </a:r>
                      <a:r>
                        <a:rPr lang="en-US" sz="2400" dirty="0" err="1"/>
                        <a:t>điều</a:t>
                      </a:r>
                      <a:r>
                        <a:rPr lang="en-US" sz="2400" dirty="0"/>
                        <a:t> </a:t>
                      </a:r>
                      <a:r>
                        <a:rPr lang="en-US" sz="2400" dirty="0" err="1"/>
                        <a:t>trị</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30510082"/>
                  </a:ext>
                </a:extLst>
              </a:tr>
              <a:tr h="677710">
                <a:tc>
                  <a:txBody>
                    <a:bodyPr/>
                    <a:lstStyle/>
                    <a:p>
                      <a:r>
                        <a:rPr lang="en-US" sz="2400" dirty="0" err="1">
                          <a:solidFill>
                            <a:srgbClr val="FF0000"/>
                          </a:solidFill>
                        </a:rPr>
                        <a:t>Tại</a:t>
                      </a:r>
                      <a:r>
                        <a:rPr lang="en-US" sz="2400" dirty="0">
                          <a:solidFill>
                            <a:srgbClr val="FF0000"/>
                          </a:solidFill>
                        </a:rPr>
                        <a:t> </a:t>
                      </a:r>
                      <a:r>
                        <a:rPr lang="en-US" sz="2400" dirty="0" err="1">
                          <a:solidFill>
                            <a:srgbClr val="FF0000"/>
                          </a:solidFill>
                        </a:rPr>
                        <a:t>Bệnh</a:t>
                      </a:r>
                      <a:r>
                        <a:rPr lang="en-US" sz="2400" dirty="0">
                          <a:solidFill>
                            <a:srgbClr val="FF0000"/>
                          </a:solidFill>
                        </a:rPr>
                        <a:t> </a:t>
                      </a:r>
                      <a:r>
                        <a:rPr lang="en-US" sz="2400" dirty="0" err="1">
                          <a:solidFill>
                            <a:srgbClr val="FF0000"/>
                          </a:solidFill>
                        </a:rPr>
                        <a:t>viện</a:t>
                      </a:r>
                      <a:r>
                        <a:rPr lang="en-US" sz="2400" dirty="0">
                          <a:solidFill>
                            <a:srgbClr val="FF0000"/>
                          </a:solidFill>
                        </a:rPr>
                        <a:t> 199</a:t>
                      </a:r>
                      <a:endParaRPr lang="en-US" sz="24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50000"/>
                        </a:lnSpc>
                        <a:spcAft>
                          <a:spcPts val="0"/>
                        </a:spcAft>
                      </a:pPr>
                      <a:r>
                        <a:rPr lang="en-GB" sz="2400" dirty="0">
                          <a:solidFill>
                            <a:srgbClr val="FF0000"/>
                          </a:solidFill>
                          <a:effectLst/>
                          <a:latin typeface="+mn-lt"/>
                          <a:ea typeface="Calibri" panose="020F0502020204030204" pitchFamily="34" charset="0"/>
                        </a:rPr>
                        <a:t>11,36 ± 0,93</a:t>
                      </a:r>
                      <a:endParaRPr lang="en-US" sz="2400" dirty="0">
                        <a:solidFill>
                          <a:srgbClr val="FF0000"/>
                        </a:solidFill>
                        <a:effectLst/>
                        <a:latin typeface="+mn-lt"/>
                        <a:ea typeface="Calibri" panose="020F0502020204030204" pitchFamily="34" charset="0"/>
                      </a:endParaRPr>
                    </a:p>
                  </a:txBody>
                  <a:tcPr marL="68580" marR="68580" marT="0" marB="0" anchor="ctr"/>
                </a:tc>
                <a:tc>
                  <a:txBody>
                    <a:bodyPr/>
                    <a:lstStyle/>
                    <a:p>
                      <a:pPr algn="ctr">
                        <a:lnSpc>
                          <a:spcPct val="150000"/>
                        </a:lnSpc>
                        <a:spcAft>
                          <a:spcPts val="0"/>
                        </a:spcAft>
                      </a:pPr>
                      <a:r>
                        <a:rPr lang="vi-VN" sz="2400" dirty="0" smtClean="0">
                          <a:solidFill>
                            <a:srgbClr val="FF0000"/>
                          </a:solidFill>
                          <a:effectLst/>
                          <a:latin typeface="+mn-lt"/>
                          <a:ea typeface="Calibri" panose="020F0502020204030204" pitchFamily="34" charset="0"/>
                        </a:rPr>
                        <a:t>12,9</a:t>
                      </a:r>
                      <a:r>
                        <a:rPr lang="en-US" sz="2400" dirty="0" smtClean="0">
                          <a:solidFill>
                            <a:srgbClr val="FF0000"/>
                          </a:solidFill>
                          <a:effectLst/>
                          <a:latin typeface="+mn-lt"/>
                          <a:ea typeface="Calibri" panose="020F0502020204030204" pitchFamily="34" charset="0"/>
                        </a:rPr>
                        <a:t>2 </a:t>
                      </a:r>
                      <a:r>
                        <a:rPr lang="en-GB" sz="2400" dirty="0">
                          <a:solidFill>
                            <a:srgbClr val="FF0000"/>
                          </a:solidFill>
                          <a:effectLst/>
                          <a:latin typeface="+mn-lt"/>
                          <a:ea typeface="Calibri" panose="020F0502020204030204" pitchFamily="34" charset="0"/>
                        </a:rPr>
                        <a:t>± </a:t>
                      </a:r>
                      <a:r>
                        <a:rPr lang="vi-VN" sz="2400" dirty="0">
                          <a:solidFill>
                            <a:srgbClr val="FF0000"/>
                          </a:solidFill>
                          <a:effectLst/>
                          <a:latin typeface="+mn-lt"/>
                          <a:ea typeface="Calibri" panose="020F0502020204030204" pitchFamily="34" charset="0"/>
                        </a:rPr>
                        <a:t>0.7</a:t>
                      </a:r>
                      <a:r>
                        <a:rPr lang="en-US" sz="2400" dirty="0">
                          <a:solidFill>
                            <a:srgbClr val="FF0000"/>
                          </a:solidFill>
                          <a:effectLst/>
                          <a:latin typeface="+mn-lt"/>
                          <a:ea typeface="Calibri" panose="020F0502020204030204" pitchFamily="34" charset="0"/>
                        </a:rPr>
                        <a:t>9</a:t>
                      </a:r>
                    </a:p>
                  </a:txBody>
                  <a:tcPr marL="68580" marR="68580" marT="0" marB="0" anchor="ctr"/>
                </a:tc>
                <a:extLst>
                  <a:ext uri="{0D108BD9-81ED-4DB2-BD59-A6C34878D82A}">
                    <a16:rowId xmlns:a16="http://schemas.microsoft.com/office/drawing/2014/main" xmlns="" val="3351189061"/>
                  </a:ext>
                </a:extLst>
              </a:tr>
              <a:tr h="931652">
                <a:tc>
                  <a:txBody>
                    <a:bodyPr/>
                    <a:lstStyle/>
                    <a:p>
                      <a:r>
                        <a:rPr lang="en-US" sz="2400" dirty="0" err="1" smtClean="0"/>
                        <a:t>Nguyễn</a:t>
                      </a:r>
                      <a:r>
                        <a:rPr lang="en-US" sz="2400" dirty="0" smtClean="0"/>
                        <a:t> </a:t>
                      </a:r>
                      <a:r>
                        <a:rPr lang="en-US" sz="2400" dirty="0" err="1" smtClean="0"/>
                        <a:t>Đức</a:t>
                      </a:r>
                      <a:r>
                        <a:rPr lang="en-US" sz="2400" dirty="0" smtClean="0"/>
                        <a:t> Minh </a:t>
                      </a:r>
                      <a:r>
                        <a:rPr lang="en-US" sz="2400" dirty="0" err="1" smtClean="0"/>
                        <a:t>và</a:t>
                      </a:r>
                      <a:r>
                        <a:rPr lang="en-US" sz="2400" dirty="0" smtClean="0"/>
                        <a:t> </a:t>
                      </a:r>
                      <a:r>
                        <a:rPr lang="en-US" sz="2400" dirty="0" err="1" smtClean="0"/>
                        <a:t>Nguyễn</a:t>
                      </a:r>
                      <a:r>
                        <a:rPr lang="en-US" sz="2400" dirty="0" smtClean="0"/>
                        <a:t> </a:t>
                      </a:r>
                      <a:r>
                        <a:rPr lang="en-US" sz="2400" dirty="0" err="1" smtClean="0"/>
                        <a:t>Vinh</a:t>
                      </a:r>
                      <a:r>
                        <a:rPr lang="en-US" sz="2400" dirty="0" smtClean="0"/>
                        <a:t> </a:t>
                      </a:r>
                      <a:r>
                        <a:rPr lang="en-US" sz="2400" dirty="0" err="1" smtClean="0"/>
                        <a:t>Quốc</a:t>
                      </a:r>
                      <a:r>
                        <a:rPr lang="en-US" sz="2400" dirty="0" smtClean="0"/>
                        <a:t> (2018)</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mn-lt"/>
                        </a:rPr>
                        <a:t>12,34 </a:t>
                      </a:r>
                      <a:r>
                        <a:rPr lang="en-GB" sz="2400" dirty="0">
                          <a:effectLst/>
                          <a:latin typeface="+mn-lt"/>
                          <a:ea typeface="Calibri" panose="020F0502020204030204" pitchFamily="34" charset="0"/>
                        </a:rPr>
                        <a:t>± </a:t>
                      </a:r>
                      <a:r>
                        <a:rPr lang="en-US" sz="2400" dirty="0">
                          <a:latin typeface="+mn-lt"/>
                        </a:rPr>
                        <a:t> 0,68</a:t>
                      </a:r>
                      <a:endParaRPr lang="en-US" sz="2400" dirty="0">
                        <a:latin typeface="+mn-lt"/>
                        <a:cs typeface="Arial" panose="020B0604020202020204" pitchFamily="34" charset="0"/>
                      </a:endParaRPr>
                    </a:p>
                  </a:txBody>
                  <a:tcPr anchor="ctr"/>
                </a:tc>
                <a:tc>
                  <a:txBody>
                    <a:bodyPr/>
                    <a:lstStyle/>
                    <a:p>
                      <a:pPr algn="ctr"/>
                      <a:r>
                        <a:rPr lang="en-US" sz="2400" dirty="0" smtClean="0">
                          <a:latin typeface="+mn-lt"/>
                        </a:rPr>
                        <a:t>1</a:t>
                      </a:r>
                      <a:r>
                        <a:rPr lang="vi-VN" sz="2400" dirty="0" smtClean="0">
                          <a:latin typeface="+mn-lt"/>
                        </a:rPr>
                        <a:t>3</a:t>
                      </a:r>
                      <a:r>
                        <a:rPr lang="en-US" sz="2400" dirty="0" smtClean="0">
                          <a:latin typeface="+mn-lt"/>
                        </a:rPr>
                        <a:t>,24 </a:t>
                      </a:r>
                      <a:r>
                        <a:rPr lang="en-GB" sz="2400" dirty="0">
                          <a:effectLst/>
                          <a:latin typeface="+mn-lt"/>
                          <a:ea typeface="Calibri" panose="020F0502020204030204" pitchFamily="34" charset="0"/>
                        </a:rPr>
                        <a:t>± </a:t>
                      </a:r>
                      <a:r>
                        <a:rPr lang="en-US" sz="2400" dirty="0">
                          <a:latin typeface="+mn-lt"/>
                        </a:rPr>
                        <a:t> 0.52</a:t>
                      </a:r>
                      <a:endParaRPr lang="en-US" sz="2400" dirty="0">
                        <a:latin typeface="+mn-lt"/>
                        <a:cs typeface="Arial" panose="020B0604020202020204" pitchFamily="34" charset="0"/>
                      </a:endParaRPr>
                    </a:p>
                  </a:txBody>
                  <a:tcPr anchor="ctr"/>
                </a:tc>
                <a:extLst>
                  <a:ext uri="{0D108BD9-81ED-4DB2-BD59-A6C34878D82A}">
                    <a16:rowId xmlns:a16="http://schemas.microsoft.com/office/drawing/2014/main" xmlns="" val="468051419"/>
                  </a:ext>
                </a:extLst>
              </a:tr>
            </a:tbl>
          </a:graphicData>
        </a:graphic>
      </p:graphicFrame>
      <p:sp>
        <p:nvSpPr>
          <p:cNvPr id="6" name="TextBox 5">
            <a:extLst>
              <a:ext uri="{FF2B5EF4-FFF2-40B4-BE49-F238E27FC236}">
                <a16:creationId xmlns:a16="http://schemas.microsoft.com/office/drawing/2014/main" xmlns="" id="{A5FBDB26-B1FC-3E46-BAC3-FAFD30CE879F}"/>
              </a:ext>
            </a:extLst>
          </p:cNvPr>
          <p:cNvSpPr txBox="1"/>
          <p:nvPr/>
        </p:nvSpPr>
        <p:spPr>
          <a:xfrm>
            <a:off x="760815" y="1673043"/>
            <a:ext cx="4461479" cy="461665"/>
          </a:xfrm>
          <a:prstGeom prst="rect">
            <a:avLst/>
          </a:prstGeom>
          <a:noFill/>
        </p:spPr>
        <p:txBody>
          <a:bodyPr wrap="none" rtlCol="0">
            <a:spAutoFit/>
          </a:bodyPr>
          <a:lstStyle/>
          <a:p>
            <a:pPr algn="ctr"/>
            <a:r>
              <a:rPr lang="en-US" sz="2400" dirty="0" err="1">
                <a:cs typeface="Arial" panose="020B0604020202020204" pitchFamily="34" charset="0"/>
              </a:rPr>
              <a:t>Kết</a:t>
            </a:r>
            <a:r>
              <a:rPr lang="en-US" sz="2400" dirty="0">
                <a:cs typeface="Arial" panose="020B0604020202020204" pitchFamily="34" charset="0"/>
              </a:rPr>
              <a:t> </a:t>
            </a:r>
            <a:r>
              <a:rPr lang="en-US" sz="2400" dirty="0" err="1">
                <a:cs typeface="Arial" panose="020B0604020202020204" pitchFamily="34" charset="0"/>
              </a:rPr>
              <a:t>quả</a:t>
            </a:r>
            <a:r>
              <a:rPr lang="en-US" sz="2400" dirty="0">
                <a:cs typeface="Arial" panose="020B0604020202020204" pitchFamily="34" charset="0"/>
              </a:rPr>
              <a:t> </a:t>
            </a:r>
            <a:r>
              <a:rPr lang="en-US" sz="2400" dirty="0" err="1">
                <a:cs typeface="Arial" panose="020B0604020202020204" pitchFamily="34" charset="0"/>
              </a:rPr>
              <a:t>điều</a:t>
            </a:r>
            <a:r>
              <a:rPr lang="en-US" sz="2400" dirty="0">
                <a:cs typeface="Arial" panose="020B0604020202020204" pitchFamily="34" charset="0"/>
              </a:rPr>
              <a:t> </a:t>
            </a:r>
            <a:r>
              <a:rPr lang="en-US" sz="2400" dirty="0" err="1">
                <a:cs typeface="Arial" panose="020B0604020202020204" pitchFamily="34" charset="0"/>
              </a:rPr>
              <a:t>trị</a:t>
            </a:r>
            <a:r>
              <a:rPr lang="en-US" sz="2400" dirty="0">
                <a:cs typeface="Arial" panose="020B0604020202020204" pitchFamily="34" charset="0"/>
              </a:rPr>
              <a:t> </a:t>
            </a:r>
            <a:r>
              <a:rPr lang="en-US" sz="2400" dirty="0" err="1">
                <a:cs typeface="Arial" panose="020B0604020202020204" pitchFamily="34" charset="0"/>
              </a:rPr>
              <a:t>tăng</a:t>
            </a:r>
            <a:r>
              <a:rPr lang="en-US" sz="2400" dirty="0">
                <a:cs typeface="Arial" panose="020B0604020202020204" pitchFamily="34" charset="0"/>
              </a:rPr>
              <a:t> </a:t>
            </a:r>
            <a:r>
              <a:rPr lang="en-US" sz="2400" dirty="0" err="1">
                <a:cs typeface="Arial" panose="020B0604020202020204" pitchFamily="34" charset="0"/>
              </a:rPr>
              <a:t>tầm</a:t>
            </a:r>
            <a:r>
              <a:rPr lang="en-US" sz="2400" dirty="0">
                <a:cs typeface="Arial" panose="020B0604020202020204" pitchFamily="34" charset="0"/>
              </a:rPr>
              <a:t> </a:t>
            </a:r>
            <a:r>
              <a:rPr lang="en-US" sz="2400" dirty="0" err="1">
                <a:cs typeface="Arial" panose="020B0604020202020204" pitchFamily="34" charset="0"/>
              </a:rPr>
              <a:t>vận</a:t>
            </a:r>
            <a:r>
              <a:rPr lang="en-US" sz="2400" dirty="0">
                <a:cs typeface="Arial" panose="020B0604020202020204" pitchFamily="34" charset="0"/>
              </a:rPr>
              <a:t> </a:t>
            </a:r>
            <a:r>
              <a:rPr lang="en-US" sz="2400" dirty="0" err="1">
                <a:cs typeface="Arial" panose="020B0604020202020204" pitchFamily="34" charset="0"/>
              </a:rPr>
              <a:t>động</a:t>
            </a:r>
            <a:endParaRPr lang="en-US" sz="2400" dirty="0">
              <a:cs typeface="Arial" panose="020B0604020202020204" pitchFamily="34" charset="0"/>
            </a:endParaRPr>
          </a:p>
        </p:txBody>
      </p:sp>
      <p:pic>
        <p:nvPicPr>
          <p:cNvPr id="2" name="Picture 1">
            <a:extLst>
              <a:ext uri="{FF2B5EF4-FFF2-40B4-BE49-F238E27FC236}">
                <a16:creationId xmlns:a16="http://schemas.microsoft.com/office/drawing/2014/main" xmlns="" id="{CE3CD4DF-097C-E45E-0679-90A0438AA7A6}"/>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922BBCEB-2014-0AD3-D419-9ECD459B3A90}"/>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400673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3" name="Rectangle 2"/>
          <p:cNvSpPr/>
          <p:nvPr/>
        </p:nvSpPr>
        <p:spPr>
          <a:xfrm>
            <a:off x="271174" y="1114078"/>
            <a:ext cx="3060453" cy="507831"/>
          </a:xfrm>
          <a:prstGeom prst="rect">
            <a:avLst/>
          </a:prstGeom>
        </p:spPr>
        <p:txBody>
          <a:bodyPr wrap="none">
            <a:spAutoFit/>
          </a:bodyPr>
          <a:lstStyle/>
          <a:p>
            <a:r>
              <a:rPr lang="en-US" sz="2700" b="1" dirty="0"/>
              <a:t>3.2 </a:t>
            </a:r>
            <a:r>
              <a:rPr lang="en-GB" sz="2700" b="1" dirty="0" err="1"/>
              <a:t>Kết</a:t>
            </a:r>
            <a:r>
              <a:rPr lang="en-GB" sz="2700" b="1" dirty="0"/>
              <a:t> </a:t>
            </a:r>
            <a:r>
              <a:rPr lang="en-GB" sz="2700" b="1" dirty="0" err="1"/>
              <a:t>quả</a:t>
            </a:r>
            <a:r>
              <a:rPr lang="en-GB" sz="2700" b="1" dirty="0"/>
              <a:t> </a:t>
            </a:r>
            <a:r>
              <a:rPr lang="en-GB" sz="2700" b="1" dirty="0" err="1"/>
              <a:t>điều</a:t>
            </a:r>
            <a:r>
              <a:rPr lang="en-GB" sz="2700" b="1" dirty="0"/>
              <a:t> </a:t>
            </a:r>
            <a:r>
              <a:rPr lang="en-GB" sz="2700" b="1" dirty="0" err="1"/>
              <a:t>trị</a:t>
            </a:r>
            <a:endParaRPr lang="en-US" sz="2700" b="1" dirty="0"/>
          </a:p>
        </p:txBody>
      </p:sp>
      <p:graphicFrame>
        <p:nvGraphicFramePr>
          <p:cNvPr id="4" name="Table 3"/>
          <p:cNvGraphicFramePr>
            <a:graphicFrameLocks noGrp="1"/>
          </p:cNvGraphicFramePr>
          <p:nvPr>
            <p:extLst>
              <p:ext uri="{D42A27DB-BD31-4B8C-83A1-F6EECF244321}">
                <p14:modId xmlns:p14="http://schemas.microsoft.com/office/powerpoint/2010/main" val="761491577"/>
              </p:ext>
            </p:extLst>
          </p:nvPr>
        </p:nvGraphicFramePr>
        <p:xfrm>
          <a:off x="984114" y="1762487"/>
          <a:ext cx="9694048" cy="4248110"/>
        </p:xfrm>
        <a:graphic>
          <a:graphicData uri="http://schemas.openxmlformats.org/drawingml/2006/table">
            <a:tbl>
              <a:tblPr firstRow="1" firstCol="1" bandRow="1">
                <a:tableStyleId>{BC89EF96-8CEA-46FF-86C4-4CE0E7609802}</a:tableStyleId>
              </a:tblPr>
              <a:tblGrid>
                <a:gridCol w="2769056">
                  <a:extLst>
                    <a:ext uri="{9D8B030D-6E8A-4147-A177-3AD203B41FA5}">
                      <a16:colId xmlns:a16="http://schemas.microsoft.com/office/drawing/2014/main" xmlns="" val="1974936373"/>
                    </a:ext>
                  </a:extLst>
                </a:gridCol>
                <a:gridCol w="2769056">
                  <a:extLst>
                    <a:ext uri="{9D8B030D-6E8A-4147-A177-3AD203B41FA5}">
                      <a16:colId xmlns:a16="http://schemas.microsoft.com/office/drawing/2014/main" xmlns="" val="1778600124"/>
                    </a:ext>
                  </a:extLst>
                </a:gridCol>
                <a:gridCol w="1096184">
                  <a:extLst>
                    <a:ext uri="{9D8B030D-6E8A-4147-A177-3AD203B41FA5}">
                      <a16:colId xmlns:a16="http://schemas.microsoft.com/office/drawing/2014/main" xmlns="" val="2774221243"/>
                    </a:ext>
                  </a:extLst>
                </a:gridCol>
                <a:gridCol w="1031367">
                  <a:extLst>
                    <a:ext uri="{9D8B030D-6E8A-4147-A177-3AD203B41FA5}">
                      <a16:colId xmlns:a16="http://schemas.microsoft.com/office/drawing/2014/main" xmlns="" val="1757311467"/>
                    </a:ext>
                  </a:extLst>
                </a:gridCol>
                <a:gridCol w="1031367">
                  <a:extLst>
                    <a:ext uri="{9D8B030D-6E8A-4147-A177-3AD203B41FA5}">
                      <a16:colId xmlns:a16="http://schemas.microsoft.com/office/drawing/2014/main" xmlns="" val="3757198695"/>
                    </a:ext>
                  </a:extLst>
                </a:gridCol>
                <a:gridCol w="997018">
                  <a:extLst>
                    <a:ext uri="{9D8B030D-6E8A-4147-A177-3AD203B41FA5}">
                      <a16:colId xmlns:a16="http://schemas.microsoft.com/office/drawing/2014/main" xmlns="" val="95886018"/>
                    </a:ext>
                  </a:extLst>
                </a:gridCol>
              </a:tblGrid>
              <a:tr h="478027">
                <a:tc gridSpan="2">
                  <a:txBody>
                    <a:bodyPr/>
                    <a:lstStyle/>
                    <a:p>
                      <a:pPr algn="ctr">
                        <a:lnSpc>
                          <a:spcPct val="150000"/>
                        </a:lnSpc>
                        <a:spcAft>
                          <a:spcPts val="0"/>
                        </a:spcAft>
                      </a:pPr>
                      <a:r>
                        <a:rPr lang="en-GB" sz="1800" dirty="0">
                          <a:effectLst/>
                        </a:rPr>
                        <a:t> </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endParaRPr lang="en-US"/>
                    </a:p>
                  </a:txBody>
                  <a:tcPr/>
                </a:tc>
                <a:tc gridSpan="2">
                  <a:txBody>
                    <a:bodyPr/>
                    <a:lstStyle/>
                    <a:p>
                      <a:pPr algn="ctr">
                        <a:lnSpc>
                          <a:spcPct val="150000"/>
                        </a:lnSpc>
                        <a:spcAft>
                          <a:spcPts val="0"/>
                        </a:spcAft>
                      </a:pPr>
                      <a:r>
                        <a:rPr lang="en-GB" sz="1800">
                          <a:effectLst/>
                        </a:rPr>
                        <a:t>Trước</a:t>
                      </a:r>
                      <a:r>
                        <a:rPr lang="vi-VN" sz="1800">
                          <a:effectLst/>
                        </a:rPr>
                        <a:t> điều trị</a:t>
                      </a:r>
                      <a:endParaRPr lang="en-US" sz="180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endParaRPr lang="en-US"/>
                    </a:p>
                  </a:txBody>
                  <a:tcPr/>
                </a:tc>
                <a:tc gridSpan="2">
                  <a:txBody>
                    <a:bodyPr/>
                    <a:lstStyle/>
                    <a:p>
                      <a:pPr algn="ctr">
                        <a:lnSpc>
                          <a:spcPct val="150000"/>
                        </a:lnSpc>
                        <a:spcAft>
                          <a:spcPts val="0"/>
                        </a:spcAft>
                      </a:pPr>
                      <a:r>
                        <a:rPr lang="en-GB" sz="1800" dirty="0" err="1">
                          <a:effectLst/>
                        </a:rPr>
                        <a:t>Sau</a:t>
                      </a:r>
                      <a:r>
                        <a:rPr lang="en-GB" sz="1800" dirty="0">
                          <a:effectLst/>
                        </a:rPr>
                        <a:t> </a:t>
                      </a:r>
                      <a:r>
                        <a:rPr lang="vi-VN" sz="1800" dirty="0">
                          <a:effectLst/>
                        </a:rPr>
                        <a:t>điều trị</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endParaRPr lang="en-US"/>
                    </a:p>
                  </a:txBody>
                  <a:tcPr/>
                </a:tc>
                <a:extLst>
                  <a:ext uri="{0D108BD9-81ED-4DB2-BD59-A6C34878D82A}">
                    <a16:rowId xmlns:a16="http://schemas.microsoft.com/office/drawing/2014/main" xmlns="" val="2762101682"/>
                  </a:ext>
                </a:extLst>
              </a:tr>
              <a:tr h="429015">
                <a:tc gridSpan="2">
                  <a:txBody>
                    <a:bodyPr/>
                    <a:lstStyle/>
                    <a:p>
                      <a:pPr algn="ctr">
                        <a:lnSpc>
                          <a:spcPct val="150000"/>
                        </a:lnSpc>
                        <a:spcAft>
                          <a:spcPts val="0"/>
                        </a:spcAft>
                      </a:pPr>
                      <a:r>
                        <a:rPr lang="en-GB" sz="1800">
                          <a:effectLst/>
                        </a:rPr>
                        <a:t>Đặc điểm</a:t>
                      </a:r>
                      <a:endParaRPr lang="en-US" sz="180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endParaRPr lang="en-US"/>
                    </a:p>
                  </a:txBody>
                  <a:tcPr/>
                </a:tc>
                <a:tc>
                  <a:txBody>
                    <a:bodyPr/>
                    <a:lstStyle/>
                    <a:p>
                      <a:pPr algn="ctr">
                        <a:lnSpc>
                          <a:spcPct val="150000"/>
                        </a:lnSpc>
                        <a:spcAft>
                          <a:spcPts val="0"/>
                        </a:spcAft>
                      </a:pPr>
                      <a:r>
                        <a:rPr lang="en-GB" sz="1800">
                          <a:effectLst/>
                        </a:rPr>
                        <a:t>Tần số</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a:effectLst/>
                        </a:rPr>
                        <a:t>Tỉ lệ</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a:effectLst/>
                        </a:rPr>
                        <a:t>Tần số</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a:effectLst/>
                        </a:rPr>
                        <a:t>Tỉ lệ</a:t>
                      </a:r>
                      <a:endParaRPr lang="en-US" sz="180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1697402668"/>
                  </a:ext>
                </a:extLst>
              </a:tr>
              <a:tr h="854677">
                <a:tc rowSpan="4">
                  <a:txBody>
                    <a:bodyPr/>
                    <a:lstStyle/>
                    <a:p>
                      <a:pPr algn="ctr">
                        <a:lnSpc>
                          <a:spcPct val="150000"/>
                        </a:lnSpc>
                        <a:spcAft>
                          <a:spcPts val="0"/>
                        </a:spcAft>
                      </a:pPr>
                      <a:r>
                        <a:rPr lang="en-GB" sz="1800">
                          <a:effectLst/>
                        </a:rPr>
                        <a:t>Hội chứng Cột sống thắt lưng</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err="1">
                          <a:effectLst/>
                        </a:rPr>
                        <a:t>Đau</a:t>
                      </a:r>
                      <a:r>
                        <a:rPr lang="en-GB" sz="1800" dirty="0">
                          <a:effectLst/>
                        </a:rPr>
                        <a:t> CSTL</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a:effectLst/>
                        </a:rPr>
                        <a:t>74</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b="1" dirty="0">
                          <a:effectLst/>
                        </a:rPr>
                        <a:t>100%</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a:effectLst/>
                        </a:rPr>
                        <a:t>28</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a:solidFill>
                            <a:srgbClr val="FF0000"/>
                          </a:solidFill>
                          <a:effectLst/>
                        </a:rPr>
                        <a:t>37,8%</a:t>
                      </a:r>
                      <a:endParaRPr lang="en-US" sz="1800" b="1" dirty="0">
                        <a:solidFill>
                          <a:srgbClr val="FF0000"/>
                        </a:solidFill>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541320256"/>
                  </a:ext>
                </a:extLst>
              </a:tr>
              <a:tr h="854677">
                <a:tc vMerge="1">
                  <a:txBody>
                    <a:bodyPr/>
                    <a:lstStyle/>
                    <a:p>
                      <a:endParaRPr lang="en-US"/>
                    </a:p>
                  </a:txBody>
                  <a:tcPr/>
                </a:tc>
                <a:tc>
                  <a:txBody>
                    <a:bodyPr/>
                    <a:lstStyle/>
                    <a:p>
                      <a:pPr algn="ctr">
                        <a:lnSpc>
                          <a:spcPct val="150000"/>
                        </a:lnSpc>
                        <a:spcAft>
                          <a:spcPts val="0"/>
                        </a:spcAft>
                      </a:pPr>
                      <a:r>
                        <a:rPr lang="en-GB" sz="1800" dirty="0" err="1">
                          <a:effectLst/>
                        </a:rPr>
                        <a:t>Đau</a:t>
                      </a:r>
                      <a:r>
                        <a:rPr lang="en-GB" sz="1800" dirty="0">
                          <a:effectLst/>
                        </a:rPr>
                        <a:t> </a:t>
                      </a:r>
                      <a:r>
                        <a:rPr lang="en-GB" sz="1800" dirty="0" err="1">
                          <a:effectLst/>
                        </a:rPr>
                        <a:t>và</a:t>
                      </a:r>
                      <a:r>
                        <a:rPr lang="en-GB" sz="1800" dirty="0">
                          <a:effectLst/>
                        </a:rPr>
                        <a:t> co </a:t>
                      </a:r>
                      <a:r>
                        <a:rPr lang="en-GB" sz="1800" dirty="0" err="1">
                          <a:effectLst/>
                        </a:rPr>
                        <a:t>cứng</a:t>
                      </a:r>
                      <a:r>
                        <a:rPr lang="en-GB" sz="1800" dirty="0">
                          <a:effectLst/>
                        </a:rPr>
                        <a:t> </a:t>
                      </a:r>
                      <a:r>
                        <a:rPr lang="en-GB" sz="1800" dirty="0" err="1">
                          <a:effectLst/>
                        </a:rPr>
                        <a:t>cơ</a:t>
                      </a:r>
                      <a:r>
                        <a:rPr lang="en-GB" sz="1800" dirty="0">
                          <a:effectLst/>
                        </a:rPr>
                        <a:t> </a:t>
                      </a:r>
                      <a:r>
                        <a:rPr lang="en-GB" sz="1800" dirty="0" err="1">
                          <a:effectLst/>
                        </a:rPr>
                        <a:t>cạnh</a:t>
                      </a:r>
                      <a:r>
                        <a:rPr lang="en-GB" sz="1800" dirty="0">
                          <a:effectLst/>
                        </a:rPr>
                        <a:t> </a:t>
                      </a:r>
                      <a:r>
                        <a:rPr lang="en-GB" sz="1800" dirty="0" err="1">
                          <a:effectLst/>
                        </a:rPr>
                        <a:t>cột</a:t>
                      </a:r>
                      <a:r>
                        <a:rPr lang="en-GB" sz="1800" dirty="0">
                          <a:effectLst/>
                        </a:rPr>
                        <a:t> </a:t>
                      </a:r>
                      <a:r>
                        <a:rPr lang="en-GB" sz="1800" dirty="0" err="1">
                          <a:effectLst/>
                        </a:rPr>
                        <a:t>sống</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71</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b="1" dirty="0">
                          <a:effectLst/>
                        </a:rPr>
                        <a:t>95,9%</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dirty="0">
                          <a:effectLst/>
                        </a:rPr>
                        <a:t>5</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a:solidFill>
                            <a:srgbClr val="FF0000"/>
                          </a:solidFill>
                          <a:effectLst/>
                        </a:rPr>
                        <a:t>6,8%</a:t>
                      </a:r>
                      <a:endParaRPr lang="en-US" sz="1800" b="1" dirty="0">
                        <a:solidFill>
                          <a:srgbClr val="FF0000"/>
                        </a:solidFill>
                        <a:effectLst/>
                        <a:latin typeface="Times New Roman" panose="02020603050405020304" pitchFamily="18" charset="0"/>
                        <a:ea typeface="Calibri" panose="020F0502020204030204" pitchFamily="34" charset="0"/>
                      </a:endParaRPr>
                    </a:p>
                  </a:txBody>
                  <a:tcPr marL="62162" marR="62162" marT="0" marB="0" anchor="ctr"/>
                </a:tc>
              </a:tr>
              <a:tr h="858030">
                <a:tc vMerge="1">
                  <a:txBody>
                    <a:bodyPr/>
                    <a:lstStyle/>
                    <a:p>
                      <a:endParaRPr lang="en-US"/>
                    </a:p>
                  </a:txBody>
                  <a:tcPr/>
                </a:tc>
                <a:tc>
                  <a:txBody>
                    <a:bodyPr/>
                    <a:lstStyle/>
                    <a:p>
                      <a:pPr algn="ctr">
                        <a:lnSpc>
                          <a:spcPct val="150000"/>
                        </a:lnSpc>
                        <a:spcAft>
                          <a:spcPts val="0"/>
                        </a:spcAft>
                      </a:pPr>
                      <a:r>
                        <a:rPr lang="en-GB" sz="1800" dirty="0" err="1">
                          <a:effectLst/>
                        </a:rPr>
                        <a:t>Đau</a:t>
                      </a:r>
                      <a:r>
                        <a:rPr lang="en-GB" sz="1800" dirty="0">
                          <a:effectLst/>
                        </a:rPr>
                        <a:t> </a:t>
                      </a:r>
                      <a:r>
                        <a:rPr lang="en-GB" sz="1800" dirty="0" err="1">
                          <a:effectLst/>
                        </a:rPr>
                        <a:t>tăng</a:t>
                      </a:r>
                      <a:r>
                        <a:rPr lang="en-GB" sz="1800" dirty="0">
                          <a:effectLst/>
                        </a:rPr>
                        <a:t> </a:t>
                      </a:r>
                      <a:r>
                        <a:rPr lang="en-GB" sz="1800" dirty="0" err="1">
                          <a:effectLst/>
                        </a:rPr>
                        <a:t>khi</a:t>
                      </a:r>
                      <a:r>
                        <a:rPr lang="en-GB" sz="1800" dirty="0">
                          <a:effectLst/>
                        </a:rPr>
                        <a:t> </a:t>
                      </a:r>
                      <a:r>
                        <a:rPr lang="en-GB" sz="1800" dirty="0" err="1">
                          <a:effectLst/>
                        </a:rPr>
                        <a:t>vận</a:t>
                      </a:r>
                      <a:r>
                        <a:rPr lang="en-GB" sz="1800" dirty="0">
                          <a:effectLst/>
                        </a:rPr>
                        <a:t> </a:t>
                      </a:r>
                      <a:r>
                        <a:rPr lang="en-GB" sz="1800" dirty="0" err="1">
                          <a:effectLst/>
                        </a:rPr>
                        <a:t>động</a:t>
                      </a:r>
                      <a:r>
                        <a:rPr lang="en-GB" sz="1800" dirty="0">
                          <a:effectLst/>
                        </a:rPr>
                        <a:t>, </a:t>
                      </a:r>
                      <a:r>
                        <a:rPr lang="en-GB" sz="1800" dirty="0" err="1">
                          <a:effectLst/>
                        </a:rPr>
                        <a:t>ho</a:t>
                      </a:r>
                      <a:r>
                        <a:rPr lang="en-GB" sz="1800" dirty="0">
                          <a:effectLst/>
                        </a:rPr>
                        <a:t>, </a:t>
                      </a:r>
                      <a:r>
                        <a:rPr lang="en-GB" sz="1800" dirty="0" err="1">
                          <a:effectLst/>
                        </a:rPr>
                        <a:t>thay</a:t>
                      </a:r>
                      <a:r>
                        <a:rPr lang="en-GB" sz="1800" dirty="0">
                          <a:effectLst/>
                        </a:rPr>
                        <a:t> </a:t>
                      </a:r>
                      <a:r>
                        <a:rPr lang="en-GB" sz="1800" dirty="0" err="1">
                          <a:effectLst/>
                        </a:rPr>
                        <a:t>đổi</a:t>
                      </a:r>
                      <a:r>
                        <a:rPr lang="en-GB" sz="1800" dirty="0">
                          <a:effectLst/>
                        </a:rPr>
                        <a:t> </a:t>
                      </a:r>
                      <a:r>
                        <a:rPr lang="en-GB" sz="1800" dirty="0" err="1">
                          <a:effectLst/>
                        </a:rPr>
                        <a:t>thời</a:t>
                      </a:r>
                      <a:r>
                        <a:rPr lang="en-GB" sz="1800" dirty="0">
                          <a:effectLst/>
                        </a:rPr>
                        <a:t> </a:t>
                      </a:r>
                      <a:r>
                        <a:rPr lang="en-GB" sz="1800" dirty="0" err="1">
                          <a:effectLst/>
                        </a:rPr>
                        <a:t>tiết</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55</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74,3%</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dirty="0">
                          <a:effectLst/>
                        </a:rPr>
                        <a:t>10</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a:solidFill>
                            <a:srgbClr val="FF0000"/>
                          </a:solidFill>
                          <a:effectLst/>
                        </a:rPr>
                        <a:t>13,5%</a:t>
                      </a:r>
                      <a:endParaRPr lang="en-US" sz="1800" b="1" dirty="0">
                        <a:solidFill>
                          <a:srgbClr val="FF0000"/>
                        </a:solidFill>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1726839231"/>
                  </a:ext>
                </a:extLst>
              </a:tr>
              <a:tr h="429015">
                <a:tc vMerge="1">
                  <a:txBody>
                    <a:bodyPr/>
                    <a:lstStyle/>
                    <a:p>
                      <a:endParaRPr lang="en-US"/>
                    </a:p>
                  </a:txBody>
                  <a:tcPr/>
                </a:tc>
                <a:tc>
                  <a:txBody>
                    <a:bodyPr/>
                    <a:lstStyle/>
                    <a:p>
                      <a:pPr algn="ctr">
                        <a:lnSpc>
                          <a:spcPct val="150000"/>
                        </a:lnSpc>
                        <a:spcAft>
                          <a:spcPts val="0"/>
                        </a:spcAft>
                      </a:pPr>
                      <a:r>
                        <a:rPr lang="vi-VN" sz="1800" dirty="0" smtClean="0">
                          <a:effectLst/>
                          <a:latin typeface="+mn-lt"/>
                          <a:ea typeface="+mn-ea"/>
                        </a:rPr>
                        <a:t>Biến dạng, thay đổi đường cong sinh lý cột sống</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36</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48,6%</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US" sz="1800" dirty="0" smtClean="0">
                          <a:effectLst/>
                        </a:rPr>
                        <a:t>2</a:t>
                      </a:r>
                      <a:r>
                        <a:rPr lang="vi-VN" sz="1800" dirty="0" smtClean="0">
                          <a:effectLst/>
                        </a:rPr>
                        <a:t>0</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US" sz="1800" dirty="0" smtClean="0">
                          <a:effectLst/>
                        </a:rPr>
                        <a:t>27</a:t>
                      </a:r>
                      <a:r>
                        <a:rPr lang="vi-VN" sz="1800" dirty="0">
                          <a:effectLst/>
                        </a:rPr>
                        <a:t>%</a:t>
                      </a:r>
                      <a:endParaRPr lang="en-US" sz="1800"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3530971534"/>
                  </a:ext>
                </a:extLst>
              </a:tr>
            </a:tbl>
          </a:graphicData>
        </a:graphic>
      </p:graphicFrame>
      <p:pic>
        <p:nvPicPr>
          <p:cNvPr id="6" name="Picture 5">
            <a:extLst>
              <a:ext uri="{FF2B5EF4-FFF2-40B4-BE49-F238E27FC236}">
                <a16:creationId xmlns:a16="http://schemas.microsoft.com/office/drawing/2014/main" xmlns="" id="{470E1086-28FF-3324-1087-005097879D86}"/>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301BB2A1-16BD-3548-0E7F-706F5CF24275}"/>
              </a:ext>
            </a:extLst>
          </p:cNvPr>
          <p:cNvPicPr>
            <a:picLocks noChangeAspect="1"/>
          </p:cNvPicPr>
          <p:nvPr/>
        </p:nvPicPr>
        <p:blipFill>
          <a:blip r:embed="rId4"/>
          <a:stretch>
            <a:fillRect/>
          </a:stretch>
        </p:blipFill>
        <p:spPr>
          <a:xfrm>
            <a:off x="10962746" y="2540"/>
            <a:ext cx="1204017" cy="899553"/>
          </a:xfrm>
          <a:prstGeom prst="rect">
            <a:avLst/>
          </a:prstGeom>
        </p:spPr>
      </p:pic>
      <p:sp>
        <p:nvSpPr>
          <p:cNvPr id="8" name="Oval 7"/>
          <p:cNvSpPr/>
          <p:nvPr/>
        </p:nvSpPr>
        <p:spPr>
          <a:xfrm>
            <a:off x="6827520" y="2712720"/>
            <a:ext cx="4135226"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26026" y="3647440"/>
            <a:ext cx="4236720" cy="751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61866" y="4399280"/>
            <a:ext cx="4500880" cy="721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06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3" name="Rectangle 2"/>
          <p:cNvSpPr/>
          <p:nvPr/>
        </p:nvSpPr>
        <p:spPr>
          <a:xfrm>
            <a:off x="1622454" y="729070"/>
            <a:ext cx="3060453" cy="507831"/>
          </a:xfrm>
          <a:prstGeom prst="rect">
            <a:avLst/>
          </a:prstGeom>
        </p:spPr>
        <p:txBody>
          <a:bodyPr wrap="none">
            <a:spAutoFit/>
          </a:bodyPr>
          <a:lstStyle/>
          <a:p>
            <a:r>
              <a:rPr lang="en-US" sz="2700" b="1" dirty="0"/>
              <a:t>3.2 </a:t>
            </a:r>
            <a:r>
              <a:rPr lang="en-GB" sz="2700" b="1" dirty="0" err="1"/>
              <a:t>Kết</a:t>
            </a:r>
            <a:r>
              <a:rPr lang="en-GB" sz="2700" b="1" dirty="0"/>
              <a:t> </a:t>
            </a:r>
            <a:r>
              <a:rPr lang="en-GB" sz="2700" b="1" dirty="0" err="1"/>
              <a:t>quả</a:t>
            </a:r>
            <a:r>
              <a:rPr lang="en-GB" sz="2700" b="1" dirty="0"/>
              <a:t> </a:t>
            </a:r>
            <a:r>
              <a:rPr lang="en-GB" sz="2700" b="1" dirty="0" err="1"/>
              <a:t>điều</a:t>
            </a:r>
            <a:r>
              <a:rPr lang="en-GB" sz="2700" b="1" dirty="0"/>
              <a:t> </a:t>
            </a:r>
            <a:r>
              <a:rPr lang="en-GB" sz="2700" b="1" dirty="0" err="1" smtClean="0"/>
              <a:t>trị</a:t>
            </a:r>
            <a:endParaRPr lang="en-GB" sz="27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3639080915"/>
              </p:ext>
            </p:extLst>
          </p:nvPr>
        </p:nvGraphicFramePr>
        <p:xfrm>
          <a:off x="220374" y="1833607"/>
          <a:ext cx="5865465" cy="4295358"/>
        </p:xfrm>
        <a:graphic>
          <a:graphicData uri="http://schemas.openxmlformats.org/drawingml/2006/table">
            <a:tbl>
              <a:tblPr firstRow="1" firstCol="1" bandRow="1">
                <a:tableStyleId>{BC89EF96-8CEA-46FF-86C4-4CE0E7609802}</a:tableStyleId>
              </a:tblPr>
              <a:tblGrid>
                <a:gridCol w="2538240">
                  <a:extLst>
                    <a:ext uri="{9D8B030D-6E8A-4147-A177-3AD203B41FA5}">
                      <a16:colId xmlns:a16="http://schemas.microsoft.com/office/drawing/2014/main" xmlns="" val="1778600124"/>
                    </a:ext>
                  </a:extLst>
                </a:gridCol>
                <a:gridCol w="843672">
                  <a:extLst>
                    <a:ext uri="{9D8B030D-6E8A-4147-A177-3AD203B41FA5}">
                      <a16:colId xmlns:a16="http://schemas.microsoft.com/office/drawing/2014/main" xmlns="" val="2774221243"/>
                    </a:ext>
                  </a:extLst>
                </a:gridCol>
                <a:gridCol w="793785">
                  <a:extLst>
                    <a:ext uri="{9D8B030D-6E8A-4147-A177-3AD203B41FA5}">
                      <a16:colId xmlns:a16="http://schemas.microsoft.com/office/drawing/2014/main" xmlns="" val="1757311467"/>
                    </a:ext>
                  </a:extLst>
                </a:gridCol>
                <a:gridCol w="793785">
                  <a:extLst>
                    <a:ext uri="{9D8B030D-6E8A-4147-A177-3AD203B41FA5}">
                      <a16:colId xmlns:a16="http://schemas.microsoft.com/office/drawing/2014/main" xmlns="" val="3757198695"/>
                    </a:ext>
                  </a:extLst>
                </a:gridCol>
                <a:gridCol w="895983">
                  <a:extLst>
                    <a:ext uri="{9D8B030D-6E8A-4147-A177-3AD203B41FA5}">
                      <a16:colId xmlns:a16="http://schemas.microsoft.com/office/drawing/2014/main" xmlns="" val="95886018"/>
                    </a:ext>
                  </a:extLst>
                </a:gridCol>
              </a:tblGrid>
              <a:tr h="296019">
                <a:tc row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Đặc điểm</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grid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Trước điều trị</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pPr algn="ctr">
                        <a:lnSpc>
                          <a:spcPct val="150000"/>
                        </a:lnSpc>
                        <a:spcAft>
                          <a:spcPts val="0"/>
                        </a:spcAft>
                      </a:pPr>
                      <a:endParaRPr lang="en-US" sz="1800" b="0" dirty="0">
                        <a:effectLst/>
                        <a:latin typeface="Times New Roman" panose="02020603050405020304" pitchFamily="18" charset="0"/>
                        <a:ea typeface="Calibri" panose="020F0502020204030204" pitchFamily="34" charset="0"/>
                      </a:endParaRPr>
                    </a:p>
                  </a:txBody>
                  <a:tcPr marL="62162" marR="62162" marT="0" marB="0" anchor="ctr"/>
                </a:tc>
                <a:tc grid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Sau điều trị</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pPr algn="ctr">
                        <a:lnSpc>
                          <a:spcPct val="150000"/>
                        </a:lnSpc>
                        <a:spcAft>
                          <a:spcPts val="0"/>
                        </a:spcAft>
                      </a:pPr>
                      <a:endParaRPr lang="en-US" sz="1800" b="0" dirty="0">
                        <a:effectLst/>
                        <a:latin typeface="Times New Roman" panose="02020603050405020304" pitchFamily="18" charset="0"/>
                        <a:ea typeface="Calibri" panose="020F0502020204030204" pitchFamily="34" charset="0"/>
                      </a:endParaRPr>
                    </a:p>
                  </a:txBody>
                  <a:tcPr marL="62162" marR="62162" marT="0" marB="0" anchor="ctr"/>
                </a:tc>
              </a:tr>
              <a:tr h="296019">
                <a:tc vMerge="1">
                  <a:txBody>
                    <a:bodyPr/>
                    <a:lstStyle/>
                    <a:p>
                      <a:pPr algn="ctr">
                        <a:lnSpc>
                          <a:spcPct val="150000"/>
                        </a:lnSpc>
                        <a:spcAft>
                          <a:spcPts val="0"/>
                        </a:spcAft>
                      </a:pP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Tần số</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Tỷ lệ</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Tần số</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Tỷ lệ</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r>
              <a:tr h="296019">
                <a:tc>
                  <a:txBody>
                    <a:bodyPr/>
                    <a:lstStyle/>
                    <a:p>
                      <a:pPr algn="ctr">
                        <a:lnSpc>
                          <a:spcPct val="150000"/>
                        </a:lnSpc>
                        <a:spcAft>
                          <a:spcPts val="0"/>
                        </a:spcAft>
                      </a:pPr>
                      <a:r>
                        <a:rPr lang="en-GB" sz="1800" dirty="0" err="1">
                          <a:effectLst/>
                        </a:rPr>
                        <a:t>Dấu</a:t>
                      </a:r>
                      <a:r>
                        <a:rPr lang="en-GB" sz="1800" dirty="0">
                          <a:effectLst/>
                        </a:rPr>
                        <a:t> </a:t>
                      </a:r>
                      <a:r>
                        <a:rPr lang="en-GB" sz="1800" dirty="0" err="1">
                          <a:effectLst/>
                        </a:rPr>
                        <a:t>hiệu</a:t>
                      </a:r>
                      <a:r>
                        <a:rPr lang="en-GB" sz="1800" dirty="0">
                          <a:effectLst/>
                        </a:rPr>
                        <a:t> </a:t>
                      </a:r>
                      <a:r>
                        <a:rPr lang="en-GB" sz="1800" dirty="0" err="1">
                          <a:effectLst/>
                        </a:rPr>
                        <a:t>lasegue</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b="0" dirty="0">
                          <a:effectLst/>
                        </a:rPr>
                        <a:t>28</a:t>
                      </a:r>
                      <a:endParaRPr lang="en-US" sz="1800" b="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b="0" dirty="0">
                          <a:effectLst/>
                        </a:rPr>
                        <a:t>37,8%</a:t>
                      </a:r>
                      <a:endParaRPr lang="en-US" sz="1800" b="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0" dirty="0">
                          <a:effectLst/>
                        </a:rPr>
                        <a:t>4</a:t>
                      </a:r>
                      <a:endParaRPr lang="en-US" sz="1800" b="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0" dirty="0">
                          <a:effectLst/>
                        </a:rPr>
                        <a:t>5,4%</a:t>
                      </a:r>
                      <a:endParaRPr lang="en-US" sz="1800" b="0"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2917221650"/>
                  </a:ext>
                </a:extLst>
              </a:tr>
              <a:tr h="592038">
                <a:tc>
                  <a:txBody>
                    <a:bodyPr/>
                    <a:lstStyle/>
                    <a:p>
                      <a:pPr algn="ctr">
                        <a:lnSpc>
                          <a:spcPct val="150000"/>
                        </a:lnSpc>
                        <a:spcAft>
                          <a:spcPts val="0"/>
                        </a:spcAft>
                      </a:pPr>
                      <a:r>
                        <a:rPr lang="en-GB" sz="1800" dirty="0" err="1">
                          <a:effectLst/>
                        </a:rPr>
                        <a:t>Dấu</a:t>
                      </a:r>
                      <a:r>
                        <a:rPr lang="en-GB" sz="1800" dirty="0">
                          <a:effectLst/>
                        </a:rPr>
                        <a:t> </a:t>
                      </a:r>
                      <a:r>
                        <a:rPr lang="en-GB" sz="1800" dirty="0" err="1">
                          <a:effectLst/>
                        </a:rPr>
                        <a:t>hiệu</a:t>
                      </a:r>
                      <a:r>
                        <a:rPr lang="en-GB" sz="1800" dirty="0">
                          <a:effectLst/>
                        </a:rPr>
                        <a:t> </a:t>
                      </a:r>
                      <a:r>
                        <a:rPr lang="en-GB" sz="1800" dirty="0" err="1">
                          <a:effectLst/>
                        </a:rPr>
                        <a:t>bấm</a:t>
                      </a:r>
                      <a:r>
                        <a:rPr lang="en-GB" sz="1800" dirty="0">
                          <a:effectLst/>
                        </a:rPr>
                        <a:t> </a:t>
                      </a:r>
                      <a:r>
                        <a:rPr lang="en-GB" sz="1800" dirty="0" err="1">
                          <a:effectLst/>
                        </a:rPr>
                        <a:t>chuông</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39</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a:effectLst/>
                        </a:rPr>
                        <a:t>52,7%</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a:effectLst/>
                        </a:rPr>
                        <a:t>8</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dirty="0">
                          <a:effectLst/>
                        </a:rPr>
                        <a:t>10,8%</a:t>
                      </a:r>
                      <a:endParaRPr lang="en-US" sz="1800"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1143127871"/>
                  </a:ext>
                </a:extLst>
              </a:tr>
              <a:tr h="406455">
                <a:tc>
                  <a:txBody>
                    <a:bodyPr/>
                    <a:lstStyle/>
                    <a:p>
                      <a:pPr algn="ctr">
                        <a:lnSpc>
                          <a:spcPct val="150000"/>
                        </a:lnSpc>
                        <a:spcAft>
                          <a:spcPts val="0"/>
                        </a:spcAft>
                      </a:pPr>
                      <a:r>
                        <a:rPr lang="en-GB" sz="1800">
                          <a:effectLst/>
                        </a:rPr>
                        <a:t>Điểm đau valleix</a:t>
                      </a:r>
                      <a:endParaRPr lang="en-US" sz="180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35</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en-GB" sz="1800" dirty="0">
                          <a:effectLst/>
                        </a:rPr>
                        <a:t>47,3%</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dirty="0">
                          <a:effectLst/>
                        </a:rPr>
                        <a:t>2</a:t>
                      </a: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dirty="0">
                          <a:effectLst/>
                        </a:rPr>
                        <a:t>2,7%</a:t>
                      </a:r>
                      <a:endParaRPr lang="en-US" sz="1800"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3603673020"/>
                  </a:ext>
                </a:extLst>
              </a:tr>
              <a:tr h="296019">
                <a:tc>
                  <a:txBody>
                    <a:bodyPr/>
                    <a:lstStyle/>
                    <a:p>
                      <a:pPr algn="ctr">
                        <a:lnSpc>
                          <a:spcPct val="150000"/>
                        </a:lnSpc>
                        <a:spcAft>
                          <a:spcPts val="0"/>
                        </a:spcAft>
                      </a:pPr>
                      <a:r>
                        <a:rPr lang="en-GB" sz="1800" dirty="0" err="1">
                          <a:effectLst/>
                        </a:rPr>
                        <a:t>Giảm</a:t>
                      </a:r>
                      <a:r>
                        <a:rPr lang="en-GB" sz="1800" dirty="0">
                          <a:effectLst/>
                        </a:rPr>
                        <a:t> </a:t>
                      </a:r>
                      <a:r>
                        <a:rPr lang="en-GB" sz="1800" dirty="0" err="1">
                          <a:effectLst/>
                        </a:rPr>
                        <a:t>cảm</a:t>
                      </a:r>
                      <a:r>
                        <a:rPr lang="en-GB" sz="1800" dirty="0">
                          <a:effectLst/>
                        </a:rPr>
                        <a:t> </a:t>
                      </a:r>
                      <a:r>
                        <a:rPr lang="en-GB" sz="1800" dirty="0" err="1">
                          <a:effectLst/>
                        </a:rPr>
                        <a:t>giác</a:t>
                      </a:r>
                      <a:r>
                        <a:rPr lang="en-GB" sz="1800" dirty="0">
                          <a:effectLst/>
                        </a:rPr>
                        <a:t> </a:t>
                      </a:r>
                      <a:r>
                        <a:rPr lang="en-GB" sz="1800" dirty="0" err="1">
                          <a:effectLst/>
                        </a:rPr>
                        <a:t>mặt</a:t>
                      </a:r>
                      <a:r>
                        <a:rPr lang="en-GB" sz="1800" dirty="0">
                          <a:effectLst/>
                        </a:rPr>
                        <a:t> </a:t>
                      </a:r>
                      <a:r>
                        <a:rPr lang="en-GB" sz="1800" dirty="0" err="1">
                          <a:effectLst/>
                        </a:rPr>
                        <a:t>trước</a:t>
                      </a:r>
                      <a:r>
                        <a:rPr lang="en-GB" sz="1800" dirty="0">
                          <a:effectLst/>
                        </a:rPr>
                        <a:t> </a:t>
                      </a:r>
                      <a:r>
                        <a:rPr lang="en-GB" sz="1800" dirty="0" err="1">
                          <a:effectLst/>
                        </a:rPr>
                        <a:t>đùi</a:t>
                      </a:r>
                      <a:r>
                        <a:rPr lang="en-GB" sz="1800" dirty="0">
                          <a:effectLst/>
                        </a:rPr>
                        <a:t>, </a:t>
                      </a:r>
                      <a:r>
                        <a:rPr lang="en-GB" sz="1800" dirty="0" err="1">
                          <a:effectLst/>
                        </a:rPr>
                        <a:t>mặt</a:t>
                      </a:r>
                      <a:r>
                        <a:rPr lang="en-GB" sz="1800" dirty="0">
                          <a:effectLst/>
                        </a:rPr>
                        <a:t> </a:t>
                      </a:r>
                      <a:r>
                        <a:rPr lang="en-GB" sz="1800" dirty="0" err="1">
                          <a:effectLst/>
                        </a:rPr>
                        <a:t>trước</a:t>
                      </a:r>
                      <a:r>
                        <a:rPr lang="en-GB" sz="1800" dirty="0">
                          <a:effectLst/>
                        </a:rPr>
                        <a:t> </a:t>
                      </a:r>
                      <a:r>
                        <a:rPr lang="en-GB" sz="1800" dirty="0" err="1">
                          <a:effectLst/>
                        </a:rPr>
                        <a:t>ngoài</a:t>
                      </a:r>
                      <a:r>
                        <a:rPr lang="en-GB" sz="1800" dirty="0">
                          <a:effectLst/>
                        </a:rPr>
                        <a:t> </a:t>
                      </a:r>
                      <a:r>
                        <a:rPr lang="en-GB" sz="1800" dirty="0" err="1">
                          <a:effectLst/>
                        </a:rPr>
                        <a:t>cẳng</a:t>
                      </a:r>
                      <a:r>
                        <a:rPr lang="en-GB" sz="1800" dirty="0">
                          <a:effectLst/>
                        </a:rPr>
                        <a:t> </a:t>
                      </a:r>
                      <a:r>
                        <a:rPr lang="en-GB" sz="1800" dirty="0" err="1">
                          <a:effectLst/>
                        </a:rPr>
                        <a:t>chân</a:t>
                      </a:r>
                      <a:r>
                        <a:rPr lang="en-GB" sz="1800" dirty="0">
                          <a:effectLst/>
                        </a:rPr>
                        <a:t>, mu </a:t>
                      </a:r>
                      <a:r>
                        <a:rPr lang="en-GB" sz="1800" dirty="0" err="1">
                          <a:effectLst/>
                        </a:rPr>
                        <a:t>chân</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dirty="0">
                          <a:effectLst/>
                        </a:rPr>
                        <a:t>27</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36,5%</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6</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8,1%</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r>
              <a:tr h="296019">
                <a:tc>
                  <a:txBody>
                    <a:bodyPr/>
                    <a:lstStyle/>
                    <a:p>
                      <a:pPr algn="ctr">
                        <a:lnSpc>
                          <a:spcPct val="150000"/>
                        </a:lnSpc>
                        <a:spcAft>
                          <a:spcPts val="0"/>
                        </a:spcAft>
                      </a:pPr>
                      <a:r>
                        <a:rPr lang="en-GB" sz="1800" dirty="0" err="1">
                          <a:effectLst/>
                        </a:rPr>
                        <a:t>Dị</a:t>
                      </a:r>
                      <a:r>
                        <a:rPr lang="en-GB" sz="1800" dirty="0">
                          <a:effectLst/>
                        </a:rPr>
                        <a:t> </a:t>
                      </a:r>
                      <a:r>
                        <a:rPr lang="en-GB" sz="1800" dirty="0" err="1">
                          <a:effectLst/>
                        </a:rPr>
                        <a:t>cảm</a:t>
                      </a:r>
                      <a:r>
                        <a:rPr lang="en-GB" sz="1800" dirty="0">
                          <a:effectLst/>
                        </a:rPr>
                        <a:t> (</a:t>
                      </a:r>
                      <a:r>
                        <a:rPr lang="en-GB" sz="1800" dirty="0" err="1">
                          <a:effectLst/>
                        </a:rPr>
                        <a:t>Tê</a:t>
                      </a:r>
                      <a:r>
                        <a:rPr lang="en-GB" sz="1800" dirty="0">
                          <a:effectLst/>
                        </a:rPr>
                        <a:t> </a:t>
                      </a:r>
                      <a:r>
                        <a:rPr lang="en-GB" sz="1800" dirty="0" err="1">
                          <a:effectLst/>
                        </a:rPr>
                        <a:t>bì</a:t>
                      </a:r>
                      <a:r>
                        <a:rPr lang="en-GB" sz="1800" dirty="0">
                          <a:effectLst/>
                        </a:rPr>
                        <a:t>)</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24</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dirty="0">
                          <a:effectLst/>
                        </a:rPr>
                        <a:t>32,4%</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10</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13,5%</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1892052"/>
              </p:ext>
            </p:extLst>
          </p:nvPr>
        </p:nvGraphicFramePr>
        <p:xfrm>
          <a:off x="6419386" y="1960880"/>
          <a:ext cx="5437333" cy="3912053"/>
        </p:xfrm>
        <a:graphic>
          <a:graphicData uri="http://schemas.openxmlformats.org/drawingml/2006/table">
            <a:tbl>
              <a:tblPr firstRow="1" firstCol="1" bandRow="1">
                <a:tableStyleId>{BC89EF96-8CEA-46FF-86C4-4CE0E7609802}</a:tableStyleId>
              </a:tblPr>
              <a:tblGrid>
                <a:gridCol w="2262959">
                  <a:extLst>
                    <a:ext uri="{9D8B030D-6E8A-4147-A177-3AD203B41FA5}">
                      <a16:colId xmlns:a16="http://schemas.microsoft.com/office/drawing/2014/main" xmlns="" val="81564633"/>
                    </a:ext>
                  </a:extLst>
                </a:gridCol>
                <a:gridCol w="796935">
                  <a:extLst>
                    <a:ext uri="{9D8B030D-6E8A-4147-A177-3AD203B41FA5}">
                      <a16:colId xmlns:a16="http://schemas.microsoft.com/office/drawing/2014/main" xmlns="" val="902542950"/>
                    </a:ext>
                  </a:extLst>
                </a:gridCol>
                <a:gridCol w="833120">
                  <a:extLst>
                    <a:ext uri="{9D8B030D-6E8A-4147-A177-3AD203B41FA5}">
                      <a16:colId xmlns:a16="http://schemas.microsoft.com/office/drawing/2014/main" xmlns="" val="3123684541"/>
                    </a:ext>
                  </a:extLst>
                </a:gridCol>
                <a:gridCol w="846345">
                  <a:extLst>
                    <a:ext uri="{9D8B030D-6E8A-4147-A177-3AD203B41FA5}">
                      <a16:colId xmlns:a16="http://schemas.microsoft.com/office/drawing/2014/main" xmlns="" val="3112414854"/>
                    </a:ext>
                  </a:extLst>
                </a:gridCol>
                <a:gridCol w="697974">
                  <a:extLst>
                    <a:ext uri="{9D8B030D-6E8A-4147-A177-3AD203B41FA5}">
                      <a16:colId xmlns:a16="http://schemas.microsoft.com/office/drawing/2014/main" xmlns="" val="1800961598"/>
                    </a:ext>
                  </a:extLst>
                </a:gridCol>
              </a:tblGrid>
              <a:tr h="673029">
                <a:tc row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Đặc điểm</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grid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Trước điều trị</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pPr algn="ctr">
                        <a:lnSpc>
                          <a:spcPct val="150000"/>
                        </a:lnSpc>
                        <a:spcAft>
                          <a:spcPts val="0"/>
                        </a:spcAft>
                      </a:pPr>
                      <a:endParaRPr lang="en-US" sz="1800" b="0" dirty="0">
                        <a:effectLst/>
                        <a:latin typeface="Times New Roman" panose="02020603050405020304" pitchFamily="18" charset="0"/>
                        <a:ea typeface="Calibri" panose="020F0502020204030204" pitchFamily="34" charset="0"/>
                      </a:endParaRPr>
                    </a:p>
                  </a:txBody>
                  <a:tcPr marL="62162" marR="62162" marT="0" marB="0" anchor="ctr"/>
                </a:tc>
                <a:tc gridSpan="2">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Sau điều trị</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hMerge="1">
                  <a:txBody>
                    <a:bodyPr/>
                    <a:lstStyle/>
                    <a:p>
                      <a:pPr algn="ctr">
                        <a:lnSpc>
                          <a:spcPct val="150000"/>
                        </a:lnSpc>
                        <a:spcAft>
                          <a:spcPts val="0"/>
                        </a:spcAft>
                      </a:pPr>
                      <a:endParaRPr lang="en-US" sz="1800" b="0"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1520336858"/>
                  </a:ext>
                </a:extLst>
              </a:tr>
              <a:tr h="925435">
                <a:tc vMerge="1">
                  <a:txBody>
                    <a:bodyPr/>
                    <a:lstStyle/>
                    <a:p>
                      <a:pPr algn="ctr">
                        <a:lnSpc>
                          <a:spcPct val="150000"/>
                        </a:lnSpc>
                        <a:spcAft>
                          <a:spcPts val="0"/>
                        </a:spcAft>
                      </a:pPr>
                      <a:endParaRPr lang="en-US" sz="1800"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Tần số</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Tỷ lệ</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Tần số</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tc>
                  <a:txBody>
                    <a:bodyPr/>
                    <a:lstStyle/>
                    <a:p>
                      <a:pPr algn="ctr">
                        <a:lnSpc>
                          <a:spcPct val="150000"/>
                        </a:lnSpc>
                        <a:spcAft>
                          <a:spcPts val="0"/>
                        </a:spcAft>
                      </a:pPr>
                      <a:r>
                        <a:rPr lang="vi-VN" sz="1800" b="1" dirty="0" smtClean="0">
                          <a:effectLst/>
                          <a:latin typeface="Times New Roman" panose="02020603050405020304" pitchFamily="18" charset="0"/>
                          <a:ea typeface="Calibri" panose="020F0502020204030204" pitchFamily="34" charset="0"/>
                        </a:rPr>
                        <a:t>Tỷ lệ</a:t>
                      </a:r>
                      <a:endParaRPr lang="en-US" sz="1800" b="1" dirty="0">
                        <a:effectLst/>
                        <a:latin typeface="Times New Roman" panose="02020603050405020304" pitchFamily="18" charset="0"/>
                        <a:ea typeface="Calibri" panose="020F0502020204030204" pitchFamily="34" charset="0"/>
                      </a:endParaRPr>
                    </a:p>
                  </a:txBody>
                  <a:tcPr marL="62162" marR="62162" marT="0" marB="0" anchor="ctr"/>
                </a:tc>
                <a:extLst>
                  <a:ext uri="{0D108BD9-81ED-4DB2-BD59-A6C34878D82A}">
                    <a16:rowId xmlns:a16="http://schemas.microsoft.com/office/drawing/2014/main" xmlns="" val="1586390667"/>
                  </a:ext>
                </a:extLst>
              </a:tr>
              <a:tr h="925435">
                <a:tc>
                  <a:txBody>
                    <a:bodyPr/>
                    <a:lstStyle/>
                    <a:p>
                      <a:pPr algn="ctr">
                        <a:lnSpc>
                          <a:spcPct val="150000"/>
                        </a:lnSpc>
                        <a:spcAft>
                          <a:spcPts val="0"/>
                        </a:spcAft>
                      </a:pPr>
                      <a:r>
                        <a:rPr lang="en-GB" sz="1800" dirty="0" err="1">
                          <a:effectLst/>
                        </a:rPr>
                        <a:t>Giảm</a:t>
                      </a:r>
                      <a:r>
                        <a:rPr lang="en-GB" sz="1800" dirty="0">
                          <a:effectLst/>
                        </a:rPr>
                        <a:t>/</a:t>
                      </a:r>
                      <a:r>
                        <a:rPr lang="en-GB" sz="1800" dirty="0" err="1">
                          <a:effectLst/>
                        </a:rPr>
                        <a:t>mất</a:t>
                      </a:r>
                      <a:r>
                        <a:rPr lang="en-GB" sz="1800" dirty="0">
                          <a:effectLst/>
                        </a:rPr>
                        <a:t> </a:t>
                      </a:r>
                      <a:r>
                        <a:rPr lang="en-GB" sz="1800" dirty="0" err="1">
                          <a:effectLst/>
                        </a:rPr>
                        <a:t>phản</a:t>
                      </a:r>
                      <a:r>
                        <a:rPr lang="en-GB" sz="1800" dirty="0">
                          <a:effectLst/>
                        </a:rPr>
                        <a:t> </a:t>
                      </a:r>
                      <a:r>
                        <a:rPr lang="en-GB" sz="1800" dirty="0" err="1">
                          <a:effectLst/>
                        </a:rPr>
                        <a:t>xạ</a:t>
                      </a:r>
                      <a:r>
                        <a:rPr lang="en-GB" sz="1800" dirty="0">
                          <a:effectLst/>
                        </a:rPr>
                        <a:t> </a:t>
                      </a:r>
                      <a:r>
                        <a:rPr lang="en-GB" sz="1800" dirty="0" err="1">
                          <a:effectLst/>
                        </a:rPr>
                        <a:t>gân</a:t>
                      </a:r>
                      <a:r>
                        <a:rPr lang="en-GB" sz="1800" dirty="0">
                          <a:effectLst/>
                        </a:rPr>
                        <a:t> </a:t>
                      </a:r>
                      <a:r>
                        <a:rPr lang="en-GB" sz="1800" dirty="0" err="1">
                          <a:effectLst/>
                        </a:rPr>
                        <a:t>gót</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dirty="0">
                          <a:effectLst/>
                        </a:rPr>
                        <a:t>9</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12,2%</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2</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2,7%</a:t>
                      </a:r>
                      <a:endParaRPr lang="en-US" sz="1800">
                        <a:effectLst/>
                        <a:latin typeface="Times New Roman" panose="02020603050405020304" pitchFamily="18" charset="0"/>
                        <a:ea typeface="Calibri" panose="020F0502020204030204" pitchFamily="34" charset="0"/>
                      </a:endParaRPr>
                    </a:p>
                  </a:txBody>
                  <a:tcPr marL="66602" marR="66602" marT="0" marB="0" anchor="ctr"/>
                </a:tc>
                <a:extLst>
                  <a:ext uri="{0D108BD9-81ED-4DB2-BD59-A6C34878D82A}">
                    <a16:rowId xmlns:a16="http://schemas.microsoft.com/office/drawing/2014/main" xmlns="" val="1513618937"/>
                  </a:ext>
                </a:extLst>
              </a:tr>
              <a:tr h="462718">
                <a:tc>
                  <a:txBody>
                    <a:bodyPr/>
                    <a:lstStyle/>
                    <a:p>
                      <a:pPr algn="ctr">
                        <a:lnSpc>
                          <a:spcPct val="150000"/>
                        </a:lnSpc>
                        <a:spcAft>
                          <a:spcPts val="0"/>
                        </a:spcAft>
                      </a:pPr>
                      <a:r>
                        <a:rPr lang="en-GB" sz="1800" dirty="0" err="1">
                          <a:effectLst/>
                        </a:rPr>
                        <a:t>Yếu</a:t>
                      </a:r>
                      <a:r>
                        <a:rPr lang="en-GB" sz="1800" dirty="0">
                          <a:effectLst/>
                        </a:rPr>
                        <a:t> </a:t>
                      </a:r>
                      <a:r>
                        <a:rPr lang="en-GB" sz="1800" dirty="0" err="1">
                          <a:effectLst/>
                        </a:rPr>
                        <a:t>gấp</a:t>
                      </a:r>
                      <a:r>
                        <a:rPr lang="en-GB" sz="1800" dirty="0">
                          <a:effectLst/>
                        </a:rPr>
                        <a:t> mu </a:t>
                      </a:r>
                      <a:r>
                        <a:rPr lang="en-GB" sz="1800" dirty="0" err="1">
                          <a:effectLst/>
                        </a:rPr>
                        <a:t>chân</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dirty="0">
                          <a:effectLst/>
                        </a:rPr>
                        <a:t>7</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9,5%</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2</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a:effectLst/>
                        </a:rPr>
                        <a:t>2,7%</a:t>
                      </a:r>
                      <a:endParaRPr lang="en-US" sz="1800">
                        <a:effectLst/>
                        <a:latin typeface="Times New Roman" panose="02020603050405020304" pitchFamily="18" charset="0"/>
                        <a:ea typeface="Calibri" panose="020F0502020204030204" pitchFamily="34" charset="0"/>
                      </a:endParaRPr>
                    </a:p>
                  </a:txBody>
                  <a:tcPr marL="66602" marR="66602" marT="0" marB="0" anchor="ctr"/>
                </a:tc>
                <a:extLst>
                  <a:ext uri="{0D108BD9-81ED-4DB2-BD59-A6C34878D82A}">
                    <a16:rowId xmlns:a16="http://schemas.microsoft.com/office/drawing/2014/main" xmlns="" val="4066332142"/>
                  </a:ext>
                </a:extLst>
              </a:tr>
              <a:tr h="462718">
                <a:tc>
                  <a:txBody>
                    <a:bodyPr/>
                    <a:lstStyle/>
                    <a:p>
                      <a:pPr algn="ctr">
                        <a:lnSpc>
                          <a:spcPct val="150000"/>
                        </a:lnSpc>
                        <a:spcAft>
                          <a:spcPts val="0"/>
                        </a:spcAft>
                      </a:pPr>
                      <a:r>
                        <a:rPr lang="en-GB" sz="1800">
                          <a:effectLst/>
                        </a:rPr>
                        <a:t>Yếu gấp gan chân</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3</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4,1%</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0</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0%</a:t>
                      </a:r>
                      <a:endParaRPr lang="en-US" sz="1800" dirty="0">
                        <a:effectLst/>
                        <a:latin typeface="Times New Roman" panose="02020603050405020304" pitchFamily="18" charset="0"/>
                        <a:ea typeface="Calibri" panose="020F0502020204030204" pitchFamily="34" charset="0"/>
                      </a:endParaRPr>
                    </a:p>
                  </a:txBody>
                  <a:tcPr marL="66602" marR="66602" marT="0" marB="0" anchor="ctr"/>
                </a:tc>
                <a:extLst>
                  <a:ext uri="{0D108BD9-81ED-4DB2-BD59-A6C34878D82A}">
                    <a16:rowId xmlns:a16="http://schemas.microsoft.com/office/drawing/2014/main" xmlns="" val="3501512950"/>
                  </a:ext>
                </a:extLst>
              </a:tr>
              <a:tr h="462718">
                <a:tc>
                  <a:txBody>
                    <a:bodyPr/>
                    <a:lstStyle/>
                    <a:p>
                      <a:pPr algn="ctr">
                        <a:lnSpc>
                          <a:spcPct val="150000"/>
                        </a:lnSpc>
                        <a:spcAft>
                          <a:spcPts val="0"/>
                        </a:spcAft>
                      </a:pPr>
                      <a:r>
                        <a:rPr lang="en-GB" sz="1800" dirty="0" err="1">
                          <a:effectLst/>
                        </a:rPr>
                        <a:t>Teo</a:t>
                      </a:r>
                      <a:r>
                        <a:rPr lang="en-GB" sz="1800" dirty="0">
                          <a:effectLst/>
                        </a:rPr>
                        <a:t> </a:t>
                      </a:r>
                      <a:r>
                        <a:rPr lang="en-GB" sz="1800" dirty="0" err="1">
                          <a:effectLst/>
                        </a:rPr>
                        <a:t>cơ</a:t>
                      </a:r>
                      <a:r>
                        <a:rPr lang="en-GB" sz="1800" dirty="0">
                          <a:effectLst/>
                        </a:rPr>
                        <a:t> </a:t>
                      </a:r>
                      <a:r>
                        <a:rPr lang="en-GB" sz="1800" dirty="0" err="1">
                          <a:effectLst/>
                        </a:rPr>
                        <a:t>dép</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a:effectLst/>
                        </a:rPr>
                        <a:t>4</a:t>
                      </a:r>
                      <a:endParaRPr lang="en-US" sz="180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en-GB" sz="1800" dirty="0">
                          <a:effectLst/>
                        </a:rPr>
                        <a:t>5,4%</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4</a:t>
                      </a:r>
                      <a:endParaRPr lang="en-US" sz="1800" dirty="0">
                        <a:effectLst/>
                        <a:latin typeface="Times New Roman" panose="02020603050405020304" pitchFamily="18" charset="0"/>
                        <a:ea typeface="Calibri" panose="020F0502020204030204" pitchFamily="34" charset="0"/>
                      </a:endParaRPr>
                    </a:p>
                  </a:txBody>
                  <a:tcPr marL="66602" marR="66602" marT="0" marB="0" anchor="ctr"/>
                </a:tc>
                <a:tc>
                  <a:txBody>
                    <a:bodyPr/>
                    <a:lstStyle/>
                    <a:p>
                      <a:pPr algn="ctr">
                        <a:lnSpc>
                          <a:spcPct val="150000"/>
                        </a:lnSpc>
                        <a:spcAft>
                          <a:spcPts val="0"/>
                        </a:spcAft>
                      </a:pPr>
                      <a:r>
                        <a:rPr lang="vi-VN" sz="1800" dirty="0">
                          <a:effectLst/>
                        </a:rPr>
                        <a:t>5.4%</a:t>
                      </a:r>
                      <a:endParaRPr lang="en-US" sz="1800" dirty="0">
                        <a:effectLst/>
                        <a:latin typeface="Times New Roman" panose="02020603050405020304" pitchFamily="18" charset="0"/>
                        <a:ea typeface="Calibri" panose="020F0502020204030204" pitchFamily="34" charset="0"/>
                      </a:endParaRPr>
                    </a:p>
                  </a:txBody>
                  <a:tcPr marL="66602" marR="66602" marT="0" marB="0" anchor="ctr"/>
                </a:tc>
                <a:extLst>
                  <a:ext uri="{0D108BD9-81ED-4DB2-BD59-A6C34878D82A}">
                    <a16:rowId xmlns:a16="http://schemas.microsoft.com/office/drawing/2014/main" xmlns="" val="4263370087"/>
                  </a:ext>
                </a:extLst>
              </a:tr>
            </a:tbl>
          </a:graphicData>
        </a:graphic>
      </p:graphicFrame>
      <p:pic>
        <p:nvPicPr>
          <p:cNvPr id="6" name="Picture 5">
            <a:extLst>
              <a:ext uri="{FF2B5EF4-FFF2-40B4-BE49-F238E27FC236}">
                <a16:creationId xmlns:a16="http://schemas.microsoft.com/office/drawing/2014/main" xmlns="" id="{470E1086-28FF-3324-1087-005097879D86}"/>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301BB2A1-16BD-3548-0E7F-706F5CF24275}"/>
              </a:ext>
            </a:extLst>
          </p:cNvPr>
          <p:cNvPicPr>
            <a:picLocks noChangeAspect="1"/>
          </p:cNvPicPr>
          <p:nvPr/>
        </p:nvPicPr>
        <p:blipFill>
          <a:blip r:embed="rId4"/>
          <a:stretch>
            <a:fillRect/>
          </a:stretch>
        </p:blipFill>
        <p:spPr>
          <a:xfrm>
            <a:off x="10962746" y="2540"/>
            <a:ext cx="1204017" cy="899553"/>
          </a:xfrm>
          <a:prstGeom prst="rect">
            <a:avLst/>
          </a:prstGeom>
        </p:spPr>
      </p:pic>
      <p:sp>
        <p:nvSpPr>
          <p:cNvPr id="8" name="Rectangle 7"/>
          <p:cNvSpPr/>
          <p:nvPr/>
        </p:nvSpPr>
        <p:spPr>
          <a:xfrm>
            <a:off x="545344" y="1334254"/>
            <a:ext cx="2607336" cy="369332"/>
          </a:xfrm>
          <a:prstGeom prst="rect">
            <a:avLst/>
          </a:prstGeom>
        </p:spPr>
        <p:txBody>
          <a:bodyPr wrap="square">
            <a:spAutoFit/>
          </a:bodyPr>
          <a:lstStyle/>
          <a:p>
            <a:r>
              <a:rPr lang="en-GB" dirty="0" err="1"/>
              <a:t>Hội</a:t>
            </a:r>
            <a:r>
              <a:rPr lang="en-GB" dirty="0"/>
              <a:t> </a:t>
            </a:r>
            <a:r>
              <a:rPr lang="en-GB" dirty="0" err="1"/>
              <a:t>chứng</a:t>
            </a:r>
            <a:r>
              <a:rPr lang="en-GB" dirty="0"/>
              <a:t> </a:t>
            </a:r>
            <a:r>
              <a:rPr lang="en-GB" dirty="0" err="1"/>
              <a:t>rễ</a:t>
            </a:r>
            <a:r>
              <a:rPr lang="en-GB" dirty="0"/>
              <a:t> </a:t>
            </a:r>
            <a:r>
              <a:rPr lang="en-GB" dirty="0" err="1"/>
              <a:t>thần</a:t>
            </a:r>
            <a:r>
              <a:rPr lang="en-GB" dirty="0"/>
              <a:t> </a:t>
            </a:r>
            <a:r>
              <a:rPr lang="en-GB" dirty="0" err="1"/>
              <a:t>kinh</a:t>
            </a:r>
            <a:endParaRPr lang="en-U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7302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3" name="Rectangle 2"/>
          <p:cNvSpPr/>
          <p:nvPr/>
        </p:nvSpPr>
        <p:spPr>
          <a:xfrm>
            <a:off x="190964" y="1146162"/>
            <a:ext cx="7491153" cy="507831"/>
          </a:xfrm>
          <a:prstGeom prst="rect">
            <a:avLst/>
          </a:prstGeom>
        </p:spPr>
        <p:txBody>
          <a:bodyPr wrap="none">
            <a:spAutoFit/>
          </a:bodyPr>
          <a:lstStyle/>
          <a:p>
            <a:r>
              <a:rPr lang="en-US" sz="2700" b="1" dirty="0"/>
              <a:t>3.3 </a:t>
            </a:r>
            <a:r>
              <a:rPr lang="en-GB" sz="2700" b="1" dirty="0" err="1"/>
              <a:t>Một</a:t>
            </a:r>
            <a:r>
              <a:rPr lang="en-GB" sz="2700" b="1" dirty="0"/>
              <a:t> </a:t>
            </a:r>
            <a:r>
              <a:rPr lang="en-GB" sz="2700" b="1" dirty="0" err="1"/>
              <a:t>số</a:t>
            </a:r>
            <a:r>
              <a:rPr lang="en-GB" sz="2700" b="1" dirty="0"/>
              <a:t> </a:t>
            </a:r>
            <a:r>
              <a:rPr lang="en-GB" sz="2700" b="1" dirty="0" err="1"/>
              <a:t>yếu</a:t>
            </a:r>
            <a:r>
              <a:rPr lang="vi-VN" sz="2700" b="1" dirty="0"/>
              <a:t> tố</a:t>
            </a:r>
            <a:r>
              <a:rPr lang="en-GB" sz="2700" b="1" dirty="0"/>
              <a:t> </a:t>
            </a:r>
            <a:r>
              <a:rPr lang="en-GB" sz="2700" b="1" dirty="0" err="1"/>
              <a:t>tương</a:t>
            </a:r>
            <a:r>
              <a:rPr lang="en-GB" sz="2700" b="1" dirty="0"/>
              <a:t> </a:t>
            </a:r>
            <a:r>
              <a:rPr lang="en-GB" sz="2700" b="1" dirty="0" err="1"/>
              <a:t>quan</a:t>
            </a:r>
            <a:r>
              <a:rPr lang="en-GB" sz="2700" b="1" dirty="0"/>
              <a:t> </a:t>
            </a:r>
            <a:r>
              <a:rPr lang="en-GB" sz="2700" b="1" dirty="0" err="1"/>
              <a:t>đến</a:t>
            </a:r>
            <a:r>
              <a:rPr lang="en-GB" sz="2700" b="1" dirty="0"/>
              <a:t> </a:t>
            </a:r>
            <a:r>
              <a:rPr lang="en-GB" sz="2700" b="1" dirty="0" err="1"/>
              <a:t>kết</a:t>
            </a:r>
            <a:r>
              <a:rPr lang="vi-VN" sz="2700" b="1" dirty="0"/>
              <a:t> quả điều trị</a:t>
            </a:r>
            <a:endParaRPr lang="en-US" sz="2700" b="1" dirty="0"/>
          </a:p>
        </p:txBody>
      </p:sp>
      <p:graphicFrame>
        <p:nvGraphicFramePr>
          <p:cNvPr id="4" name="Table 3"/>
          <p:cNvGraphicFramePr>
            <a:graphicFrameLocks noGrp="1"/>
          </p:cNvGraphicFramePr>
          <p:nvPr>
            <p:extLst>
              <p:ext uri="{D42A27DB-BD31-4B8C-83A1-F6EECF244321}">
                <p14:modId xmlns:p14="http://schemas.microsoft.com/office/powerpoint/2010/main" val="999930913"/>
              </p:ext>
            </p:extLst>
          </p:nvPr>
        </p:nvGraphicFramePr>
        <p:xfrm>
          <a:off x="1219200" y="1761830"/>
          <a:ext cx="9215120" cy="3484252"/>
        </p:xfrm>
        <a:graphic>
          <a:graphicData uri="http://schemas.openxmlformats.org/drawingml/2006/table">
            <a:tbl>
              <a:tblPr firstRow="1" firstCol="1" bandRow="1">
                <a:tableStyleId>{BC89EF96-8CEA-46FF-86C4-4CE0E7609802}</a:tableStyleId>
              </a:tblPr>
              <a:tblGrid>
                <a:gridCol w="1022226">
                  <a:extLst>
                    <a:ext uri="{9D8B030D-6E8A-4147-A177-3AD203B41FA5}">
                      <a16:colId xmlns:a16="http://schemas.microsoft.com/office/drawing/2014/main" xmlns="" val="3931145067"/>
                    </a:ext>
                  </a:extLst>
                </a:gridCol>
                <a:gridCol w="1022226">
                  <a:extLst>
                    <a:ext uri="{9D8B030D-6E8A-4147-A177-3AD203B41FA5}">
                      <a16:colId xmlns:a16="http://schemas.microsoft.com/office/drawing/2014/main" xmlns="" val="715503486"/>
                    </a:ext>
                  </a:extLst>
                </a:gridCol>
                <a:gridCol w="888409">
                  <a:extLst>
                    <a:ext uri="{9D8B030D-6E8A-4147-A177-3AD203B41FA5}">
                      <a16:colId xmlns:a16="http://schemas.microsoft.com/office/drawing/2014/main" xmlns="" val="2247969979"/>
                    </a:ext>
                  </a:extLst>
                </a:gridCol>
                <a:gridCol w="888409">
                  <a:extLst>
                    <a:ext uri="{9D8B030D-6E8A-4147-A177-3AD203B41FA5}">
                      <a16:colId xmlns:a16="http://schemas.microsoft.com/office/drawing/2014/main" xmlns="" val="3738726775"/>
                    </a:ext>
                  </a:extLst>
                </a:gridCol>
                <a:gridCol w="989023">
                  <a:extLst>
                    <a:ext uri="{9D8B030D-6E8A-4147-A177-3AD203B41FA5}">
                      <a16:colId xmlns:a16="http://schemas.microsoft.com/office/drawing/2014/main" xmlns="" val="1037950930"/>
                    </a:ext>
                  </a:extLst>
                </a:gridCol>
                <a:gridCol w="989023">
                  <a:extLst>
                    <a:ext uri="{9D8B030D-6E8A-4147-A177-3AD203B41FA5}">
                      <a16:colId xmlns:a16="http://schemas.microsoft.com/office/drawing/2014/main" xmlns="" val="2713212307"/>
                    </a:ext>
                  </a:extLst>
                </a:gridCol>
                <a:gridCol w="850179">
                  <a:extLst>
                    <a:ext uri="{9D8B030D-6E8A-4147-A177-3AD203B41FA5}">
                      <a16:colId xmlns:a16="http://schemas.microsoft.com/office/drawing/2014/main" xmlns="" val="1146977628"/>
                    </a:ext>
                  </a:extLst>
                </a:gridCol>
                <a:gridCol w="856214">
                  <a:extLst>
                    <a:ext uri="{9D8B030D-6E8A-4147-A177-3AD203B41FA5}">
                      <a16:colId xmlns:a16="http://schemas.microsoft.com/office/drawing/2014/main" xmlns="" val="3068270759"/>
                    </a:ext>
                  </a:extLst>
                </a:gridCol>
                <a:gridCol w="856214">
                  <a:extLst>
                    <a:ext uri="{9D8B030D-6E8A-4147-A177-3AD203B41FA5}">
                      <a16:colId xmlns:a16="http://schemas.microsoft.com/office/drawing/2014/main" xmlns="" val="1570802675"/>
                    </a:ext>
                  </a:extLst>
                </a:gridCol>
                <a:gridCol w="853197">
                  <a:extLst>
                    <a:ext uri="{9D8B030D-6E8A-4147-A177-3AD203B41FA5}">
                      <a16:colId xmlns:a16="http://schemas.microsoft.com/office/drawing/2014/main" xmlns="" val="734123411"/>
                    </a:ext>
                  </a:extLst>
                </a:gridCol>
              </a:tblGrid>
              <a:tr h="343819">
                <a:tc rowSpan="2" gridSpan="2">
                  <a:txBody>
                    <a:bodyPr/>
                    <a:lstStyle/>
                    <a:p>
                      <a:pPr algn="ctr">
                        <a:lnSpc>
                          <a:spcPct val="150000"/>
                        </a:lnSpc>
                        <a:spcAft>
                          <a:spcPts val="0"/>
                        </a:spcAft>
                      </a:pPr>
                      <a:r>
                        <a:rPr lang="en-US" sz="18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rowSpan="2" hMerge="1">
                  <a:txBody>
                    <a:bodyPr/>
                    <a:lstStyle/>
                    <a:p>
                      <a:endParaRPr lang="en-US"/>
                    </a:p>
                  </a:txBody>
                  <a:tcPr/>
                </a:tc>
                <a:tc gridSpan="3">
                  <a:txBody>
                    <a:bodyPr/>
                    <a:lstStyle/>
                    <a:p>
                      <a:pPr algn="ctr">
                        <a:lnSpc>
                          <a:spcPct val="150000"/>
                        </a:lnSpc>
                        <a:spcAft>
                          <a:spcPts val="0"/>
                        </a:spcAft>
                      </a:pPr>
                      <a:r>
                        <a:rPr lang="en-US" sz="1800" dirty="0">
                          <a:effectLst/>
                        </a:rPr>
                        <a:t>VAS </a:t>
                      </a:r>
                      <a:r>
                        <a:rPr lang="en-US" sz="1800" dirty="0" err="1">
                          <a:effectLst/>
                        </a:rPr>
                        <a:t>trước</a:t>
                      </a:r>
                      <a:r>
                        <a:rPr lang="en-US" sz="1800" dirty="0">
                          <a:effectLst/>
                        </a:rPr>
                        <a:t> </a:t>
                      </a:r>
                      <a:r>
                        <a:rPr lang="en-US" sz="1800" dirty="0" err="1">
                          <a:effectLst/>
                        </a:rPr>
                        <a:t>tập</a:t>
                      </a:r>
                      <a:endParaRPr lang="en-US" sz="16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50000"/>
                        </a:lnSpc>
                        <a:spcAft>
                          <a:spcPts val="0"/>
                        </a:spcAft>
                      </a:pPr>
                      <a:r>
                        <a:rPr lang="en-US" sz="18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ctr">
                        <a:lnSpc>
                          <a:spcPct val="150000"/>
                        </a:lnSpc>
                        <a:spcAft>
                          <a:spcPts val="0"/>
                        </a:spcAft>
                      </a:pPr>
                      <a:r>
                        <a:rPr lang="en-US" sz="1800">
                          <a:effectLst/>
                        </a:rPr>
                        <a:t>VAS sau tập</a:t>
                      </a:r>
                      <a:endParaRPr lang="en-US" sz="16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50000"/>
                        </a:lnSpc>
                        <a:spcAft>
                          <a:spcPts val="0"/>
                        </a:spcAft>
                      </a:pPr>
                      <a:r>
                        <a:rPr lang="en-US" sz="18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35043944"/>
                  </a:ext>
                </a:extLst>
              </a:tr>
              <a:tr h="734362">
                <a:tc gridSpan="2" vMerge="1">
                  <a:txBody>
                    <a:bodyPr/>
                    <a:lstStyle/>
                    <a:p>
                      <a:endParaRPr lang="en-US"/>
                    </a:p>
                  </a:txBody>
                  <a:tcPr/>
                </a:tc>
                <a:tc hMerge="1" vMerge="1">
                  <a:txBody>
                    <a:bodyPr/>
                    <a:lstStyle/>
                    <a:p>
                      <a:endParaRPr lang="en-US"/>
                    </a:p>
                  </a:txBody>
                  <a:tcPr/>
                </a:tc>
                <a:tc>
                  <a:txBody>
                    <a:bodyPr/>
                    <a:lstStyle/>
                    <a:p>
                      <a:pPr algn="ctr">
                        <a:lnSpc>
                          <a:spcPct val="150000"/>
                        </a:lnSpc>
                        <a:spcAft>
                          <a:spcPts val="0"/>
                        </a:spcAft>
                      </a:pPr>
                      <a:r>
                        <a:rPr lang="en-US" sz="1800">
                          <a:effectLst/>
                        </a:rPr>
                        <a:t>Đau ít</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Đau vừa</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Đau nhiều</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p</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Đau ít</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dirty="0" err="1">
                          <a:effectLst/>
                        </a:rPr>
                        <a:t>Đau</a:t>
                      </a:r>
                      <a:r>
                        <a:rPr lang="en-US" sz="1800" dirty="0">
                          <a:effectLst/>
                        </a:rPr>
                        <a:t> </a:t>
                      </a:r>
                      <a:r>
                        <a:rPr lang="en-US" sz="1800" dirty="0" err="1">
                          <a:effectLst/>
                        </a:rPr>
                        <a:t>vừa</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Đau nhiều</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p</a:t>
                      </a:r>
                      <a:endParaRPr lang="en-US"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902632226"/>
                  </a:ext>
                </a:extLst>
              </a:tr>
              <a:tr h="1124906">
                <a:tc rowSpan="2">
                  <a:txBody>
                    <a:bodyPr/>
                    <a:lstStyle/>
                    <a:p>
                      <a:pPr algn="ctr">
                        <a:lnSpc>
                          <a:spcPct val="150000"/>
                        </a:lnSpc>
                        <a:spcAft>
                          <a:spcPts val="0"/>
                        </a:spcAft>
                      </a:pPr>
                      <a:r>
                        <a:rPr lang="en-US" sz="1800">
                          <a:effectLst/>
                        </a:rPr>
                        <a:t>Tập luyện bài tập tại nhà</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Có</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0 (0.0)</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dirty="0">
                          <a:effectLst/>
                        </a:rPr>
                        <a:t>39 (76,4)</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12 (23,5)</a:t>
                      </a:r>
                      <a:endParaRPr lang="en-US" sz="1600">
                        <a:effectLst/>
                        <a:latin typeface="Times New Roman" panose="02020603050405020304" pitchFamily="18" charset="0"/>
                        <a:ea typeface="Calibri" panose="020F0502020204030204" pitchFamily="34" charset="0"/>
                      </a:endParaRPr>
                    </a:p>
                  </a:txBody>
                  <a:tcPr marL="68580" marR="68580" marT="0" marB="0"/>
                </a:tc>
                <a:tc rowSpan="2">
                  <a:txBody>
                    <a:bodyPr/>
                    <a:lstStyle/>
                    <a:p>
                      <a:pPr algn="ctr">
                        <a:lnSpc>
                          <a:spcPct val="150000"/>
                        </a:lnSpc>
                        <a:spcAft>
                          <a:spcPts val="0"/>
                        </a:spcAft>
                      </a:pPr>
                      <a:r>
                        <a:rPr lang="en-US" sz="1800">
                          <a:effectLst/>
                        </a:rPr>
                        <a:t>0,201</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6 (11,8)</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45 (88,2)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0 (0.0)</a:t>
                      </a:r>
                      <a:endParaRPr lang="en-US" sz="1600">
                        <a:effectLst/>
                        <a:latin typeface="Times New Roman" panose="02020603050405020304" pitchFamily="18" charset="0"/>
                        <a:ea typeface="Calibri" panose="020F0502020204030204" pitchFamily="34" charset="0"/>
                      </a:endParaRPr>
                    </a:p>
                  </a:txBody>
                  <a:tcPr marL="68580" marR="68580" marT="0" marB="0"/>
                </a:tc>
                <a:tc rowSpan="2">
                  <a:txBody>
                    <a:bodyPr/>
                    <a:lstStyle/>
                    <a:p>
                      <a:pPr algn="ctr">
                        <a:lnSpc>
                          <a:spcPct val="150000"/>
                        </a:lnSpc>
                        <a:spcAft>
                          <a:spcPts val="0"/>
                        </a:spcAft>
                      </a:pPr>
                      <a:r>
                        <a:rPr lang="en-US" sz="1800" b="1" dirty="0">
                          <a:effectLst/>
                        </a:rPr>
                        <a:t>0,011</a:t>
                      </a:r>
                      <a:endParaRPr lang="en-US" sz="1600" b="1"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357187449"/>
                  </a:ext>
                </a:extLst>
              </a:tr>
              <a:tr h="1124906">
                <a:tc vMerge="1">
                  <a:txBody>
                    <a:bodyPr/>
                    <a:lstStyle/>
                    <a:p>
                      <a:endParaRPr lang="en-US"/>
                    </a:p>
                  </a:txBody>
                  <a:tcPr/>
                </a:tc>
                <a:tc>
                  <a:txBody>
                    <a:bodyPr/>
                    <a:lstStyle/>
                    <a:p>
                      <a:pPr algn="ctr">
                        <a:lnSpc>
                          <a:spcPct val="150000"/>
                        </a:lnSpc>
                        <a:spcAft>
                          <a:spcPts val="0"/>
                        </a:spcAft>
                      </a:pPr>
                      <a:r>
                        <a:rPr lang="en-US" sz="1800">
                          <a:effectLst/>
                        </a:rPr>
                        <a:t>Không</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a:effectLst/>
                        </a:rPr>
                        <a:t>0 (0.0)</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21 (91,3)</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2 (8,6)</a:t>
                      </a:r>
                      <a:endParaRPr lang="en-US" sz="1600">
                        <a:effectLst/>
                        <a:latin typeface="Times New Roman" panose="02020603050405020304" pitchFamily="18" charset="0"/>
                        <a:ea typeface="Calibri" panose="020F0502020204030204" pitchFamily="34" charset="0"/>
                      </a:endParaRPr>
                    </a:p>
                  </a:txBody>
                  <a:tcPr marL="68580" marR="68580" marT="0" marB="0"/>
                </a:tc>
                <a:tc vMerge="1">
                  <a:txBody>
                    <a:bodyPr/>
                    <a:lstStyle/>
                    <a:p>
                      <a:endParaRPr lang="en-US"/>
                    </a:p>
                  </a:txBody>
                  <a:tcPr/>
                </a:tc>
                <a:tc>
                  <a:txBody>
                    <a:bodyPr/>
                    <a:lstStyle/>
                    <a:p>
                      <a:pPr algn="ctr">
                        <a:lnSpc>
                          <a:spcPct val="150000"/>
                        </a:lnSpc>
                        <a:spcAft>
                          <a:spcPts val="0"/>
                        </a:spcAft>
                      </a:pPr>
                      <a:r>
                        <a:rPr lang="en-GB" sz="1800">
                          <a:effectLst/>
                        </a:rPr>
                        <a:t>9 (39,1)</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800">
                          <a:effectLst/>
                        </a:rPr>
                        <a:t>14 (60,9)</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1800" dirty="0">
                          <a:effectLst/>
                        </a:rPr>
                        <a:t>0 (0.0)</a:t>
                      </a:r>
                      <a:endParaRPr lang="en-US" sz="1600" dirty="0">
                        <a:effectLst/>
                        <a:latin typeface="Times New Roman" panose="02020603050405020304" pitchFamily="18" charset="0"/>
                        <a:ea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xmlns="" val="4015966327"/>
                  </a:ext>
                </a:extLst>
              </a:tr>
            </a:tbl>
          </a:graphicData>
        </a:graphic>
      </p:graphicFrame>
      <p:sp>
        <p:nvSpPr>
          <p:cNvPr id="6" name="Rectangle 5"/>
          <p:cNvSpPr/>
          <p:nvPr/>
        </p:nvSpPr>
        <p:spPr>
          <a:xfrm>
            <a:off x="48934" y="5448577"/>
            <a:ext cx="11972260" cy="830997"/>
          </a:xfrm>
          <a:prstGeom prst="rect">
            <a:avLst/>
          </a:prstGeom>
        </p:spPr>
        <p:txBody>
          <a:bodyPr wrap="square">
            <a:spAutoFit/>
          </a:bodyPr>
          <a:lstStyle/>
          <a:p>
            <a:pPr marL="228600" indent="228600" algn="ctr">
              <a:spcAft>
                <a:spcPts val="0"/>
              </a:spcAft>
            </a:pPr>
            <a:r>
              <a:rPr lang="en-GB" sz="2400" dirty="0" err="1">
                <a:solidFill>
                  <a:srgbClr val="000000"/>
                </a:solidFill>
                <a:latin typeface="Times New Roman" panose="02020603050405020304" pitchFamily="18" charset="0"/>
                <a:ea typeface="Calibri" panose="020F0502020204030204" pitchFamily="34" charset="0"/>
              </a:rPr>
              <a:t>Kết</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quả</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cho</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thấy</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có</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sự</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tương</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quan</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giữa</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tập</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luyện</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bài</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tập</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tại</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nhà</a:t>
            </a:r>
            <a:r>
              <a:rPr lang="en-GB" sz="2400" dirty="0">
                <a:solidFill>
                  <a:srgbClr val="000000"/>
                </a:solidFill>
                <a:latin typeface="Times New Roman" panose="02020603050405020304" pitchFamily="18" charset="0"/>
                <a:ea typeface="Calibri" panose="020F0502020204030204" pitchFamily="34" charset="0"/>
              </a:rPr>
              <a:t> </a:t>
            </a:r>
          </a:p>
          <a:p>
            <a:pPr marL="228600" indent="228600" algn="ctr">
              <a:spcAft>
                <a:spcPts val="0"/>
              </a:spcAft>
            </a:pPr>
            <a:r>
              <a:rPr lang="en-GB" sz="2400" dirty="0" err="1">
                <a:solidFill>
                  <a:srgbClr val="000000"/>
                </a:solidFill>
                <a:latin typeface="Times New Roman" panose="02020603050405020304" pitchFamily="18" charset="0"/>
                <a:ea typeface="Calibri" panose="020F0502020204030204" pitchFamily="34" charset="0"/>
              </a:rPr>
              <a:t>với</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mức</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độ</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đau</a:t>
            </a:r>
            <a:r>
              <a:rPr lang="en-GB" sz="2400" dirty="0">
                <a:solidFill>
                  <a:srgbClr val="000000"/>
                </a:solidFill>
                <a:latin typeface="Times New Roman" panose="02020603050405020304" pitchFamily="18" charset="0"/>
                <a:ea typeface="Calibri" panose="020F0502020204030204" pitchFamily="34" charset="0"/>
              </a:rPr>
              <a:t> (VAS) </a:t>
            </a:r>
            <a:r>
              <a:rPr lang="en-GB" sz="2400" dirty="0" err="1">
                <a:solidFill>
                  <a:srgbClr val="000000"/>
                </a:solidFill>
                <a:latin typeface="Times New Roman" panose="02020603050405020304" pitchFamily="18" charset="0"/>
                <a:ea typeface="Calibri" panose="020F0502020204030204" pitchFamily="34" charset="0"/>
              </a:rPr>
              <a:t>sau</a:t>
            </a:r>
            <a:r>
              <a:rPr lang="en-GB" sz="2400" dirty="0">
                <a:solidFill>
                  <a:srgbClr val="000000"/>
                </a:solidFill>
                <a:latin typeface="Times New Roman" panose="02020603050405020304" pitchFamily="18" charset="0"/>
                <a:ea typeface="Calibri" panose="020F0502020204030204" pitchFamily="34" charset="0"/>
              </a:rPr>
              <a:t> </a:t>
            </a:r>
            <a:r>
              <a:rPr lang="en-GB" sz="2400" dirty="0" err="1">
                <a:solidFill>
                  <a:srgbClr val="000000"/>
                </a:solidFill>
                <a:latin typeface="Times New Roman" panose="02020603050405020304" pitchFamily="18" charset="0"/>
                <a:ea typeface="Calibri" panose="020F0502020204030204" pitchFamily="34" charset="0"/>
              </a:rPr>
              <a:t>tập</a:t>
            </a:r>
            <a:r>
              <a:rPr lang="en-GB" sz="2400" dirty="0">
                <a:solidFill>
                  <a:srgbClr val="000000"/>
                </a:solidFill>
                <a:latin typeface="Times New Roman" panose="02020603050405020304" pitchFamily="18" charset="0"/>
                <a:ea typeface="Calibri" panose="020F0502020204030204" pitchFamily="34" charset="0"/>
              </a:rPr>
              <a:t> (P &lt;0,05).</a:t>
            </a:r>
            <a:endParaRPr lang="en-US" sz="2400" dirty="0">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xmlns="" id="{C45237DE-D22E-789B-47F2-304DB3C04001}"/>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98AD8C64-E5BA-C1C1-B135-401CCDC6AF47}"/>
              </a:ext>
            </a:extLst>
          </p:cNvPr>
          <p:cNvPicPr>
            <a:picLocks noChangeAspect="1"/>
          </p:cNvPicPr>
          <p:nvPr/>
        </p:nvPicPr>
        <p:blipFill>
          <a:blip r:embed="rId4"/>
          <a:stretch>
            <a:fillRect/>
          </a:stretch>
        </p:blipFill>
        <p:spPr>
          <a:xfrm>
            <a:off x="10962746" y="2540"/>
            <a:ext cx="1204017" cy="899553"/>
          </a:xfrm>
          <a:prstGeom prst="rect">
            <a:avLst/>
          </a:prstGeom>
        </p:spPr>
      </p:pic>
      <p:sp>
        <p:nvSpPr>
          <p:cNvPr id="8" name="Oval 7"/>
          <p:cNvSpPr/>
          <p:nvPr/>
        </p:nvSpPr>
        <p:spPr>
          <a:xfrm>
            <a:off x="9540240" y="2987040"/>
            <a:ext cx="1026160" cy="568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0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3" name="Rectangle 2"/>
          <p:cNvSpPr/>
          <p:nvPr/>
        </p:nvSpPr>
        <p:spPr>
          <a:xfrm>
            <a:off x="2416004" y="787660"/>
            <a:ext cx="7148111" cy="507831"/>
          </a:xfrm>
          <a:prstGeom prst="rect">
            <a:avLst/>
          </a:prstGeom>
        </p:spPr>
        <p:txBody>
          <a:bodyPr wrap="none">
            <a:spAutoFit/>
          </a:bodyPr>
          <a:lstStyle/>
          <a:p>
            <a:r>
              <a:rPr lang="en-US" sz="2700" b="1" dirty="0"/>
              <a:t>3.3 </a:t>
            </a:r>
            <a:r>
              <a:rPr lang="en-GB" sz="2700" b="1" dirty="0" err="1"/>
              <a:t>Một</a:t>
            </a:r>
            <a:r>
              <a:rPr lang="en-GB" sz="2700" b="1" dirty="0"/>
              <a:t> </a:t>
            </a:r>
            <a:r>
              <a:rPr lang="en-GB" sz="2700" b="1" dirty="0" err="1"/>
              <a:t>số</a:t>
            </a:r>
            <a:r>
              <a:rPr lang="en-GB" sz="2700" b="1" dirty="0"/>
              <a:t> </a:t>
            </a:r>
            <a:r>
              <a:rPr lang="en-GB" sz="2700" b="1" dirty="0" err="1"/>
              <a:t>yếu</a:t>
            </a:r>
            <a:r>
              <a:rPr lang="vi-VN" sz="2700" b="1" dirty="0"/>
              <a:t> tố</a:t>
            </a:r>
            <a:r>
              <a:rPr lang="en-GB" sz="2700" b="1" dirty="0"/>
              <a:t> </a:t>
            </a:r>
            <a:r>
              <a:rPr lang="en-GB" sz="2700" b="1" dirty="0" err="1"/>
              <a:t>liên</a:t>
            </a:r>
            <a:r>
              <a:rPr lang="en-GB" sz="2700" b="1" dirty="0"/>
              <a:t> </a:t>
            </a:r>
            <a:r>
              <a:rPr lang="en-GB" sz="2700" b="1" dirty="0" err="1"/>
              <a:t>quan</a:t>
            </a:r>
            <a:r>
              <a:rPr lang="en-GB" sz="2700" b="1" dirty="0"/>
              <a:t> </a:t>
            </a:r>
            <a:r>
              <a:rPr lang="en-GB" sz="2700" b="1" dirty="0" err="1"/>
              <a:t>đến</a:t>
            </a:r>
            <a:r>
              <a:rPr lang="en-GB" sz="2700" b="1" dirty="0"/>
              <a:t> </a:t>
            </a:r>
            <a:r>
              <a:rPr lang="en-GB" sz="2700" b="1" dirty="0" err="1"/>
              <a:t>kết</a:t>
            </a:r>
            <a:r>
              <a:rPr lang="vi-VN" sz="2700" b="1" dirty="0"/>
              <a:t> quả điều trị</a:t>
            </a:r>
            <a:endParaRPr lang="en-US" sz="2700" b="1" dirty="0"/>
          </a:p>
        </p:txBody>
      </p:sp>
      <p:graphicFrame>
        <p:nvGraphicFramePr>
          <p:cNvPr id="4" name="Table 3"/>
          <p:cNvGraphicFramePr>
            <a:graphicFrameLocks noGrp="1"/>
          </p:cNvGraphicFramePr>
          <p:nvPr>
            <p:extLst>
              <p:ext uri="{D42A27DB-BD31-4B8C-83A1-F6EECF244321}">
                <p14:modId xmlns:p14="http://schemas.microsoft.com/office/powerpoint/2010/main" val="577376913"/>
              </p:ext>
            </p:extLst>
          </p:nvPr>
        </p:nvGraphicFramePr>
        <p:xfrm>
          <a:off x="150324" y="1295491"/>
          <a:ext cx="6514637" cy="4462861"/>
        </p:xfrm>
        <a:graphic>
          <a:graphicData uri="http://schemas.openxmlformats.org/drawingml/2006/table">
            <a:tbl>
              <a:tblPr firstRow="1" firstCol="1" bandRow="1">
                <a:tableStyleId>{BC89EF96-8CEA-46FF-86C4-4CE0E7609802}</a:tableStyleId>
              </a:tblPr>
              <a:tblGrid>
                <a:gridCol w="2531916">
                  <a:extLst>
                    <a:ext uri="{9D8B030D-6E8A-4147-A177-3AD203B41FA5}">
                      <a16:colId xmlns:a16="http://schemas.microsoft.com/office/drawing/2014/main" xmlns="" val="339315560"/>
                    </a:ext>
                  </a:extLst>
                </a:gridCol>
                <a:gridCol w="447040">
                  <a:extLst>
                    <a:ext uri="{9D8B030D-6E8A-4147-A177-3AD203B41FA5}">
                      <a16:colId xmlns:a16="http://schemas.microsoft.com/office/drawing/2014/main" xmlns="" val="3407917245"/>
                    </a:ext>
                  </a:extLst>
                </a:gridCol>
                <a:gridCol w="1686560">
                  <a:extLst>
                    <a:ext uri="{9D8B030D-6E8A-4147-A177-3AD203B41FA5}">
                      <a16:colId xmlns:a16="http://schemas.microsoft.com/office/drawing/2014/main" xmlns="" val="744159469"/>
                    </a:ext>
                  </a:extLst>
                </a:gridCol>
                <a:gridCol w="1849121">
                  <a:extLst>
                    <a:ext uri="{9D8B030D-6E8A-4147-A177-3AD203B41FA5}">
                      <a16:colId xmlns:a16="http://schemas.microsoft.com/office/drawing/2014/main" xmlns="" val="2972447208"/>
                    </a:ext>
                  </a:extLst>
                </a:gridCol>
              </a:tblGrid>
              <a:tr h="805261">
                <a:tc gridSpan="2">
                  <a:txBody>
                    <a:bodyPr/>
                    <a:lstStyle/>
                    <a:p>
                      <a:pPr algn="ctr">
                        <a:lnSpc>
                          <a:spcPct val="150000"/>
                        </a:lnSpc>
                        <a:spcAft>
                          <a:spcPts val="0"/>
                        </a:spcAft>
                      </a:pPr>
                      <a:r>
                        <a:rPr lang="vi-VN" sz="1300" dirty="0">
                          <a:effectLst/>
                        </a:rPr>
                        <a:t>Yếu tố</a:t>
                      </a:r>
                      <a:endParaRPr lang="en-US" sz="1300" dirty="0">
                        <a:effectLst/>
                        <a:latin typeface="Times New Roman" panose="02020603050405020304" pitchFamily="18" charset="0"/>
                        <a:ea typeface="Calibri" panose="020F0502020204030204" pitchFamily="34" charset="0"/>
                      </a:endParaRPr>
                    </a:p>
                  </a:txBody>
                  <a:tcPr marL="54849" marR="54849" marT="0" marB="0" anchor="ctr"/>
                </a:tc>
                <a:tc hMerge="1">
                  <a:txBody>
                    <a:bodyPr/>
                    <a:lstStyle/>
                    <a:p>
                      <a:endParaRPr lang="en-US"/>
                    </a:p>
                  </a:txBody>
                  <a:tcPr/>
                </a:tc>
                <a:tc>
                  <a:txBody>
                    <a:bodyPr/>
                    <a:lstStyle/>
                    <a:p>
                      <a:pPr algn="ctr">
                        <a:lnSpc>
                          <a:spcPct val="150000"/>
                        </a:lnSpc>
                        <a:spcAft>
                          <a:spcPts val="0"/>
                        </a:spcAft>
                      </a:pPr>
                      <a:r>
                        <a:rPr lang="vi-VN" sz="1300">
                          <a:effectLst/>
                        </a:rPr>
                        <a:t>Sự thay đổi mức độ đau (VAS)</a:t>
                      </a:r>
                      <a:endParaRPr lang="en-US" sz="130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ctr">
                        <a:lnSpc>
                          <a:spcPct val="150000"/>
                        </a:lnSpc>
                        <a:spcAft>
                          <a:spcPts val="0"/>
                        </a:spcAft>
                      </a:pPr>
                      <a:r>
                        <a:rPr lang="vi-VN" sz="1300">
                          <a:effectLst/>
                        </a:rPr>
                        <a:t>Sự thay đổi tầm vận động (Schoberg)</a:t>
                      </a:r>
                      <a:endParaRPr lang="en-US" sz="1300">
                        <a:effectLst/>
                        <a:latin typeface="Times New Roman" panose="02020603050405020304" pitchFamily="18" charset="0"/>
                        <a:ea typeface="Calibri" panose="020F0502020204030204" pitchFamily="34" charset="0"/>
                      </a:endParaRPr>
                    </a:p>
                  </a:txBody>
                  <a:tcPr marL="54849" marR="54849" marT="0" marB="0" anchor="ctr"/>
                </a:tc>
                <a:extLst>
                  <a:ext uri="{0D108BD9-81ED-4DB2-BD59-A6C34878D82A}">
                    <a16:rowId xmlns:a16="http://schemas.microsoft.com/office/drawing/2014/main" xmlns="" val="961223421"/>
                  </a:ext>
                </a:extLst>
              </a:tr>
              <a:tr h="255961">
                <a:tc rowSpan="2">
                  <a:txBody>
                    <a:bodyPr/>
                    <a:lstStyle/>
                    <a:p>
                      <a:pPr algn="ctr">
                        <a:lnSpc>
                          <a:spcPct val="150000"/>
                        </a:lnSpc>
                        <a:spcAft>
                          <a:spcPts val="0"/>
                        </a:spcAft>
                      </a:pPr>
                      <a:r>
                        <a:rPr lang="vi-VN" sz="1600" dirty="0">
                          <a:effectLst/>
                        </a:rPr>
                        <a:t>Tuổi</a:t>
                      </a:r>
                      <a:endParaRPr lang="en-US" sz="1600" dirty="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just">
                        <a:lnSpc>
                          <a:spcPct val="150000"/>
                        </a:lnSpc>
                        <a:spcAft>
                          <a:spcPts val="0"/>
                        </a:spcAft>
                      </a:pPr>
                      <a:r>
                        <a:rPr lang="vi-VN" sz="1600">
                          <a:effectLst/>
                        </a:rPr>
                        <a:t>r</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vi-VN" sz="1600">
                          <a:effectLst/>
                        </a:rPr>
                        <a:t>-0,</a:t>
                      </a:r>
                      <a:r>
                        <a:rPr lang="en-US" sz="1600">
                          <a:effectLst/>
                        </a:rPr>
                        <a:t>32</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a:t>
                      </a:r>
                      <a:r>
                        <a:rPr lang="vi-VN" sz="1600">
                          <a:effectLst/>
                        </a:rPr>
                        <a:t>0,</a:t>
                      </a:r>
                      <a:r>
                        <a:rPr lang="en-US" sz="1600">
                          <a:effectLst/>
                        </a:rPr>
                        <a:t>163</a:t>
                      </a:r>
                      <a:endParaRPr lang="en-US" sz="1600">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2474388952"/>
                  </a:ext>
                </a:extLst>
              </a:tr>
              <a:tr h="255961">
                <a:tc vMerge="1">
                  <a:txBody>
                    <a:bodyPr/>
                    <a:lstStyle/>
                    <a:p>
                      <a:endParaRPr lang="en-US"/>
                    </a:p>
                  </a:txBody>
                  <a:tcPr/>
                </a:tc>
                <a:tc>
                  <a:txBody>
                    <a:bodyPr/>
                    <a:lstStyle/>
                    <a:p>
                      <a:pPr algn="just">
                        <a:lnSpc>
                          <a:spcPct val="150000"/>
                        </a:lnSpc>
                        <a:spcAft>
                          <a:spcPts val="0"/>
                        </a:spcAft>
                      </a:pPr>
                      <a:r>
                        <a:rPr lang="vi-VN" sz="1600">
                          <a:effectLst/>
                        </a:rPr>
                        <a:t>p</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vi-VN" sz="1600">
                          <a:effectLst/>
                        </a:rPr>
                        <a:t>0,</a:t>
                      </a:r>
                      <a:r>
                        <a:rPr lang="en-US" sz="1600">
                          <a:effectLst/>
                        </a:rPr>
                        <a:t>789</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vi-VN" sz="1600" dirty="0">
                          <a:effectLst/>
                        </a:rPr>
                        <a:t>0,</a:t>
                      </a:r>
                      <a:r>
                        <a:rPr lang="en-US" sz="1600" dirty="0">
                          <a:effectLst/>
                        </a:rPr>
                        <a:t>166</a:t>
                      </a:r>
                      <a:endParaRPr lang="en-US" sz="1600" dirty="0">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3414444212"/>
                  </a:ext>
                </a:extLst>
              </a:tr>
              <a:tr h="255961">
                <a:tc rowSpan="2">
                  <a:txBody>
                    <a:bodyPr/>
                    <a:lstStyle/>
                    <a:p>
                      <a:pPr algn="ctr">
                        <a:lnSpc>
                          <a:spcPct val="150000"/>
                        </a:lnSpc>
                        <a:spcAft>
                          <a:spcPts val="0"/>
                        </a:spcAft>
                      </a:pPr>
                      <a:r>
                        <a:rPr lang="en-US" sz="1600">
                          <a:effectLst/>
                        </a:rPr>
                        <a:t>BMI trước</a:t>
                      </a:r>
                      <a:endParaRPr lang="en-US" sz="160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just">
                        <a:lnSpc>
                          <a:spcPct val="150000"/>
                        </a:lnSpc>
                        <a:spcAft>
                          <a:spcPts val="0"/>
                        </a:spcAft>
                      </a:pPr>
                      <a:r>
                        <a:rPr lang="vi-VN" sz="1600">
                          <a:effectLst/>
                        </a:rPr>
                        <a:t>r</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-0,05</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a:effectLst/>
                        </a:rPr>
                        <a:t>-0,279</a:t>
                      </a:r>
                      <a:endParaRPr lang="en-US" sz="1600" b="1">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2978611627"/>
                  </a:ext>
                </a:extLst>
              </a:tr>
              <a:tr h="255961">
                <a:tc vMerge="1">
                  <a:txBody>
                    <a:bodyPr/>
                    <a:lstStyle/>
                    <a:p>
                      <a:endParaRPr lang="en-US"/>
                    </a:p>
                  </a:txBody>
                  <a:tcPr/>
                </a:tc>
                <a:tc>
                  <a:txBody>
                    <a:bodyPr/>
                    <a:lstStyle/>
                    <a:p>
                      <a:pPr algn="just">
                        <a:lnSpc>
                          <a:spcPct val="150000"/>
                        </a:lnSpc>
                        <a:spcAft>
                          <a:spcPts val="0"/>
                        </a:spcAft>
                      </a:pPr>
                      <a:r>
                        <a:rPr lang="vi-VN" sz="1600">
                          <a:effectLst/>
                        </a:rPr>
                        <a:t>p</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dirty="0">
                          <a:effectLst/>
                        </a:rPr>
                        <a:t>0,67</a:t>
                      </a:r>
                      <a:endParaRPr lang="en-US" sz="1600" dirty="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dirty="0">
                          <a:solidFill>
                            <a:srgbClr val="FF0000"/>
                          </a:solidFill>
                          <a:effectLst/>
                        </a:rPr>
                        <a:t>0,016</a:t>
                      </a:r>
                      <a:endParaRPr lang="en-US" sz="1600" b="1" dirty="0">
                        <a:solidFill>
                          <a:srgbClr val="FF0000"/>
                        </a:solidFill>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1507484910"/>
                  </a:ext>
                </a:extLst>
              </a:tr>
              <a:tr h="255961">
                <a:tc rowSpan="2">
                  <a:txBody>
                    <a:bodyPr/>
                    <a:lstStyle/>
                    <a:p>
                      <a:pPr algn="ctr">
                        <a:lnSpc>
                          <a:spcPct val="150000"/>
                        </a:lnSpc>
                        <a:spcAft>
                          <a:spcPts val="0"/>
                        </a:spcAft>
                      </a:pPr>
                      <a:r>
                        <a:rPr lang="en-US" sz="1600" dirty="0">
                          <a:effectLst/>
                        </a:rPr>
                        <a:t>BMI </a:t>
                      </a:r>
                      <a:r>
                        <a:rPr lang="en-US" sz="1600" dirty="0" err="1">
                          <a:effectLst/>
                        </a:rPr>
                        <a:t>sau</a:t>
                      </a:r>
                      <a:endParaRPr lang="en-US" sz="1600" dirty="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just">
                        <a:lnSpc>
                          <a:spcPct val="150000"/>
                        </a:lnSpc>
                        <a:spcAft>
                          <a:spcPts val="0"/>
                        </a:spcAft>
                      </a:pPr>
                      <a:r>
                        <a:rPr lang="vi-VN" sz="1600">
                          <a:effectLst/>
                        </a:rPr>
                        <a:t>r</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-0,077</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dirty="0">
                          <a:effectLst/>
                        </a:rPr>
                        <a:t>-0,238</a:t>
                      </a:r>
                      <a:endParaRPr lang="en-US" sz="1600" b="1" dirty="0">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912560057"/>
                  </a:ext>
                </a:extLst>
              </a:tr>
              <a:tr h="255961">
                <a:tc vMerge="1">
                  <a:txBody>
                    <a:bodyPr/>
                    <a:lstStyle/>
                    <a:p>
                      <a:endParaRPr lang="en-US"/>
                    </a:p>
                  </a:txBody>
                  <a:tcPr/>
                </a:tc>
                <a:tc>
                  <a:txBody>
                    <a:bodyPr/>
                    <a:lstStyle/>
                    <a:p>
                      <a:pPr algn="just">
                        <a:lnSpc>
                          <a:spcPct val="150000"/>
                        </a:lnSpc>
                        <a:spcAft>
                          <a:spcPts val="0"/>
                        </a:spcAft>
                      </a:pPr>
                      <a:r>
                        <a:rPr lang="vi-VN" sz="1600">
                          <a:effectLst/>
                        </a:rPr>
                        <a:t>p</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0,513</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dirty="0">
                          <a:solidFill>
                            <a:srgbClr val="FF0000"/>
                          </a:solidFill>
                          <a:effectLst/>
                        </a:rPr>
                        <a:t>0,042</a:t>
                      </a:r>
                      <a:endParaRPr lang="en-US" sz="1600" b="1" dirty="0">
                        <a:solidFill>
                          <a:srgbClr val="FF0000"/>
                        </a:solidFill>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3569962509"/>
                  </a:ext>
                </a:extLst>
              </a:tr>
              <a:tr h="255961">
                <a:tc rowSpan="2">
                  <a:txBody>
                    <a:bodyPr/>
                    <a:lstStyle/>
                    <a:p>
                      <a:pPr algn="ctr">
                        <a:lnSpc>
                          <a:spcPct val="150000"/>
                        </a:lnSpc>
                        <a:spcAft>
                          <a:spcPts val="0"/>
                        </a:spcAft>
                      </a:pPr>
                      <a:r>
                        <a:rPr lang="vi-VN" sz="1600" dirty="0">
                          <a:effectLst/>
                        </a:rPr>
                        <a:t>Sự thay đổi của vòng eo</a:t>
                      </a:r>
                      <a:endParaRPr lang="en-US" sz="1600" dirty="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just">
                        <a:lnSpc>
                          <a:spcPct val="150000"/>
                        </a:lnSpc>
                        <a:spcAft>
                          <a:spcPts val="0"/>
                        </a:spcAft>
                      </a:pPr>
                      <a:r>
                        <a:rPr lang="vi-VN" sz="1600">
                          <a:effectLst/>
                        </a:rPr>
                        <a:t>r</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dirty="0">
                          <a:effectLst/>
                        </a:rPr>
                        <a:t>-0,094</a:t>
                      </a:r>
                      <a:endParaRPr lang="en-US" sz="1600" dirty="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a:effectLst/>
                        </a:rPr>
                        <a:t>0,288</a:t>
                      </a:r>
                      <a:endParaRPr lang="en-US" sz="1600" b="1">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58247671"/>
                  </a:ext>
                </a:extLst>
              </a:tr>
              <a:tr h="255961">
                <a:tc vMerge="1">
                  <a:txBody>
                    <a:bodyPr/>
                    <a:lstStyle/>
                    <a:p>
                      <a:endParaRPr lang="en-US"/>
                    </a:p>
                  </a:txBody>
                  <a:tcPr/>
                </a:tc>
                <a:tc>
                  <a:txBody>
                    <a:bodyPr/>
                    <a:lstStyle/>
                    <a:p>
                      <a:pPr algn="just">
                        <a:lnSpc>
                          <a:spcPct val="150000"/>
                        </a:lnSpc>
                        <a:spcAft>
                          <a:spcPts val="0"/>
                        </a:spcAft>
                      </a:pPr>
                      <a:r>
                        <a:rPr lang="vi-VN" sz="1600">
                          <a:effectLst/>
                        </a:rPr>
                        <a:t>p</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dirty="0">
                          <a:effectLst/>
                        </a:rPr>
                        <a:t>0,425</a:t>
                      </a:r>
                      <a:endParaRPr lang="en-US" sz="1600" dirty="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b="1" dirty="0">
                          <a:solidFill>
                            <a:srgbClr val="FF0000"/>
                          </a:solidFill>
                          <a:effectLst/>
                        </a:rPr>
                        <a:t>0,013</a:t>
                      </a:r>
                      <a:endParaRPr lang="en-US" sz="1600" b="1" dirty="0">
                        <a:solidFill>
                          <a:srgbClr val="FF0000"/>
                        </a:solidFill>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2656961852"/>
                  </a:ext>
                </a:extLst>
              </a:tr>
              <a:tr h="255961">
                <a:tc rowSpan="2">
                  <a:txBody>
                    <a:bodyPr/>
                    <a:lstStyle/>
                    <a:p>
                      <a:pPr algn="ctr">
                        <a:lnSpc>
                          <a:spcPct val="150000"/>
                        </a:lnSpc>
                        <a:spcAft>
                          <a:spcPts val="0"/>
                        </a:spcAft>
                      </a:pPr>
                      <a:r>
                        <a:rPr lang="en-US" sz="1600">
                          <a:effectLst/>
                        </a:rPr>
                        <a:t>Mức độ thoát vị đĩa đệm </a:t>
                      </a:r>
                      <a:endParaRPr lang="en-US" sz="1600">
                        <a:effectLst/>
                        <a:latin typeface="Times New Roman" panose="02020603050405020304" pitchFamily="18" charset="0"/>
                        <a:ea typeface="Calibri" panose="020F0502020204030204" pitchFamily="34" charset="0"/>
                      </a:endParaRPr>
                    </a:p>
                  </a:txBody>
                  <a:tcPr marL="54849" marR="54849" marT="0" marB="0" anchor="ctr"/>
                </a:tc>
                <a:tc>
                  <a:txBody>
                    <a:bodyPr/>
                    <a:lstStyle/>
                    <a:p>
                      <a:pPr algn="just">
                        <a:lnSpc>
                          <a:spcPct val="150000"/>
                        </a:lnSpc>
                        <a:spcAft>
                          <a:spcPts val="0"/>
                        </a:spcAft>
                      </a:pPr>
                      <a:r>
                        <a:rPr lang="vi-VN" sz="1600">
                          <a:effectLst/>
                        </a:rPr>
                        <a:t>r</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dirty="0">
                          <a:effectLst/>
                        </a:rPr>
                        <a:t>0,048</a:t>
                      </a:r>
                      <a:endParaRPr lang="en-US" sz="1600" dirty="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-0,179</a:t>
                      </a:r>
                      <a:endParaRPr lang="en-US" sz="1600">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3631642469"/>
                  </a:ext>
                </a:extLst>
              </a:tr>
              <a:tr h="255961">
                <a:tc vMerge="1">
                  <a:txBody>
                    <a:bodyPr/>
                    <a:lstStyle/>
                    <a:p>
                      <a:endParaRPr lang="en-US"/>
                    </a:p>
                  </a:txBody>
                  <a:tcPr/>
                </a:tc>
                <a:tc>
                  <a:txBody>
                    <a:bodyPr/>
                    <a:lstStyle/>
                    <a:p>
                      <a:pPr algn="just">
                        <a:lnSpc>
                          <a:spcPct val="150000"/>
                        </a:lnSpc>
                        <a:spcAft>
                          <a:spcPts val="0"/>
                        </a:spcAft>
                      </a:pPr>
                      <a:r>
                        <a:rPr lang="vi-VN" sz="1600">
                          <a:effectLst/>
                        </a:rPr>
                        <a:t>p</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a:effectLst/>
                        </a:rPr>
                        <a:t>0,685</a:t>
                      </a:r>
                      <a:endParaRPr lang="en-US" sz="1600">
                        <a:effectLst/>
                        <a:latin typeface="Times New Roman" panose="02020603050405020304" pitchFamily="18" charset="0"/>
                        <a:ea typeface="Calibri" panose="020F0502020204030204" pitchFamily="34" charset="0"/>
                      </a:endParaRPr>
                    </a:p>
                  </a:txBody>
                  <a:tcPr marL="54849" marR="54849" marT="0" marB="0"/>
                </a:tc>
                <a:tc>
                  <a:txBody>
                    <a:bodyPr/>
                    <a:lstStyle/>
                    <a:p>
                      <a:pPr algn="ctr">
                        <a:lnSpc>
                          <a:spcPct val="150000"/>
                        </a:lnSpc>
                        <a:spcAft>
                          <a:spcPts val="0"/>
                        </a:spcAft>
                      </a:pPr>
                      <a:r>
                        <a:rPr lang="en-US" sz="1600" dirty="0">
                          <a:effectLst/>
                        </a:rPr>
                        <a:t>0,126</a:t>
                      </a:r>
                      <a:endParaRPr lang="en-US" sz="1600" dirty="0">
                        <a:effectLst/>
                        <a:latin typeface="Times New Roman" panose="02020603050405020304" pitchFamily="18" charset="0"/>
                        <a:ea typeface="Calibri" panose="020F0502020204030204" pitchFamily="34" charset="0"/>
                      </a:endParaRPr>
                    </a:p>
                  </a:txBody>
                  <a:tcPr marL="54849" marR="54849" marT="0" marB="0"/>
                </a:tc>
                <a:extLst>
                  <a:ext uri="{0D108BD9-81ED-4DB2-BD59-A6C34878D82A}">
                    <a16:rowId xmlns:a16="http://schemas.microsoft.com/office/drawing/2014/main" xmlns="" val="3028076868"/>
                  </a:ext>
                </a:extLst>
              </a:tr>
            </a:tbl>
          </a:graphicData>
        </a:graphic>
      </p:graphicFrame>
      <p:sp>
        <p:nvSpPr>
          <p:cNvPr id="5" name="Rectangle 4"/>
          <p:cNvSpPr/>
          <p:nvPr/>
        </p:nvSpPr>
        <p:spPr>
          <a:xfrm>
            <a:off x="7000239" y="2274838"/>
            <a:ext cx="4859777" cy="2862322"/>
          </a:xfrm>
          <a:prstGeom prst="rect">
            <a:avLst/>
          </a:prstGeom>
        </p:spPr>
        <p:txBody>
          <a:bodyPr wrap="square">
            <a:spAutoFit/>
          </a:bodyPr>
          <a:lstStyle/>
          <a:p>
            <a:pPr algn="just">
              <a:lnSpc>
                <a:spcPct val="150000"/>
              </a:lnSpc>
            </a:pPr>
            <a:r>
              <a:rPr lang="en-US" sz="2000" dirty="0">
                <a:ea typeface="Calibri" panose="020F0502020204030204" pitchFamily="34" charset="0"/>
              </a:rPr>
              <a:t>BMI </a:t>
            </a:r>
            <a:r>
              <a:rPr lang="en-US" sz="2000" dirty="0" err="1">
                <a:ea typeface="Calibri" panose="020F0502020204030204" pitchFamily="34" charset="0"/>
              </a:rPr>
              <a:t>trước</a:t>
            </a:r>
            <a:r>
              <a:rPr lang="en-US" sz="2000" dirty="0">
                <a:ea typeface="Calibri" panose="020F0502020204030204" pitchFamily="34" charset="0"/>
              </a:rPr>
              <a:t> </a:t>
            </a:r>
            <a:r>
              <a:rPr lang="en-US" sz="2000" dirty="0" err="1">
                <a:ea typeface="Calibri" panose="020F0502020204030204" pitchFamily="34" charset="0"/>
              </a:rPr>
              <a:t>tập</a:t>
            </a:r>
            <a:r>
              <a:rPr lang="en-US" sz="2000" dirty="0">
                <a:ea typeface="Calibri" panose="020F0502020204030204" pitchFamily="34" charset="0"/>
              </a:rPr>
              <a:t> PHCN </a:t>
            </a:r>
            <a:r>
              <a:rPr lang="en-US" sz="2000" dirty="0" err="1">
                <a:ea typeface="Calibri" panose="020F0502020204030204" pitchFamily="34" charset="0"/>
              </a:rPr>
              <a:t>có</a:t>
            </a:r>
            <a:r>
              <a:rPr lang="en-US" sz="2000" dirty="0">
                <a:ea typeface="Calibri" panose="020F0502020204030204" pitchFamily="34" charset="0"/>
              </a:rPr>
              <a:t> </a:t>
            </a:r>
            <a:r>
              <a:rPr lang="en-US" sz="2000" dirty="0" err="1">
                <a:ea typeface="Calibri" panose="020F0502020204030204" pitchFamily="34" charset="0"/>
              </a:rPr>
              <a:t>tương</a:t>
            </a:r>
            <a:r>
              <a:rPr lang="en-US" sz="2000" dirty="0">
                <a:ea typeface="Calibri" panose="020F0502020204030204" pitchFamily="34" charset="0"/>
              </a:rPr>
              <a:t> </a:t>
            </a:r>
            <a:r>
              <a:rPr lang="en-US" sz="2000" dirty="0" err="1">
                <a:ea typeface="Calibri" panose="020F0502020204030204" pitchFamily="34" charset="0"/>
              </a:rPr>
              <a:t>quan</a:t>
            </a:r>
            <a:r>
              <a:rPr lang="en-US" sz="2000" dirty="0">
                <a:ea typeface="Calibri" panose="020F0502020204030204" pitchFamily="34" charset="0"/>
              </a:rPr>
              <a:t> </a:t>
            </a:r>
            <a:r>
              <a:rPr lang="en-US" sz="2000" dirty="0" err="1">
                <a:ea typeface="Calibri" panose="020F0502020204030204" pitchFamily="34" charset="0"/>
              </a:rPr>
              <a:t>với</a:t>
            </a:r>
            <a:r>
              <a:rPr lang="en-US" sz="2000" dirty="0">
                <a:ea typeface="Calibri" panose="020F0502020204030204" pitchFamily="34" charset="0"/>
              </a:rPr>
              <a:t> </a:t>
            </a:r>
            <a:r>
              <a:rPr lang="en-US" sz="2000" dirty="0" err="1">
                <a:ea typeface="Calibri" panose="020F0502020204030204" pitchFamily="34" charset="0"/>
              </a:rPr>
              <a:t>sự</a:t>
            </a:r>
            <a:r>
              <a:rPr lang="en-US" sz="2000" dirty="0">
                <a:ea typeface="Calibri" panose="020F0502020204030204" pitchFamily="34" charset="0"/>
              </a:rPr>
              <a:t> </a:t>
            </a:r>
            <a:r>
              <a:rPr lang="en-US" sz="2000" dirty="0" err="1">
                <a:ea typeface="Calibri" panose="020F0502020204030204" pitchFamily="34" charset="0"/>
              </a:rPr>
              <a:t>thay</a:t>
            </a:r>
            <a:r>
              <a:rPr lang="en-US" sz="2000" dirty="0">
                <a:ea typeface="Calibri" panose="020F0502020204030204" pitchFamily="34" charset="0"/>
              </a:rPr>
              <a:t> </a:t>
            </a:r>
            <a:r>
              <a:rPr lang="en-US" sz="2000" dirty="0" err="1">
                <a:ea typeface="Calibri" panose="020F0502020204030204" pitchFamily="34" charset="0"/>
              </a:rPr>
              <a:t>đổi</a:t>
            </a:r>
            <a:r>
              <a:rPr lang="en-US" sz="2000" dirty="0">
                <a:ea typeface="Calibri" panose="020F0502020204030204" pitchFamily="34" charset="0"/>
              </a:rPr>
              <a:t> </a:t>
            </a:r>
            <a:r>
              <a:rPr lang="en-US" sz="2000" dirty="0" err="1">
                <a:ea typeface="Calibri" panose="020F0502020204030204" pitchFamily="34" charset="0"/>
              </a:rPr>
              <a:t>tầm</a:t>
            </a:r>
            <a:r>
              <a:rPr lang="en-US" sz="2000" dirty="0">
                <a:ea typeface="Calibri" panose="020F0502020204030204" pitchFamily="34" charset="0"/>
              </a:rPr>
              <a:t> </a:t>
            </a:r>
            <a:r>
              <a:rPr lang="en-US" sz="2000" dirty="0" err="1">
                <a:ea typeface="Calibri" panose="020F0502020204030204" pitchFamily="34" charset="0"/>
              </a:rPr>
              <a:t>vận</a:t>
            </a:r>
            <a:r>
              <a:rPr lang="en-US" sz="2000" dirty="0">
                <a:ea typeface="Calibri" panose="020F0502020204030204" pitchFamily="34" charset="0"/>
              </a:rPr>
              <a:t> </a:t>
            </a:r>
            <a:r>
              <a:rPr lang="en-US" sz="2000" dirty="0" err="1">
                <a:ea typeface="Calibri" panose="020F0502020204030204" pitchFamily="34" charset="0"/>
              </a:rPr>
              <a:t>động</a:t>
            </a:r>
            <a:r>
              <a:rPr lang="en-US" sz="2000" dirty="0">
                <a:ea typeface="Calibri" panose="020F0502020204030204" pitchFamily="34" charset="0"/>
              </a:rPr>
              <a:t> </a:t>
            </a:r>
            <a:r>
              <a:rPr lang="vi-VN" sz="2000" b="1" dirty="0">
                <a:ea typeface="Calibri" panose="020F0502020204030204" pitchFamily="34" charset="0"/>
              </a:rPr>
              <a:t>(</a:t>
            </a:r>
            <a:r>
              <a:rPr lang="vi-VN" sz="2000" dirty="0">
                <a:ea typeface="Calibri" panose="020F0502020204030204" pitchFamily="34" charset="0"/>
              </a:rPr>
              <a:t>Schoberg)</a:t>
            </a:r>
            <a:r>
              <a:rPr lang="en-US" sz="2000" b="1" dirty="0">
                <a:ea typeface="Calibri" panose="020F0502020204030204" pitchFamily="34" charset="0"/>
              </a:rPr>
              <a:t> (</a:t>
            </a:r>
            <a:r>
              <a:rPr lang="en-US" sz="2000" b="1" dirty="0" smtClean="0">
                <a:ea typeface="Calibri" panose="020F0502020204030204" pitchFamily="34" charset="0"/>
              </a:rPr>
              <a:t>p</a:t>
            </a:r>
            <a:r>
              <a:rPr lang="vi-VN" sz="2000" b="1" dirty="0" smtClean="0">
                <a:ea typeface="Calibri" panose="020F0502020204030204" pitchFamily="34" charset="0"/>
              </a:rPr>
              <a:t>&lt;0.05</a:t>
            </a:r>
            <a:r>
              <a:rPr lang="en-US" sz="2000" b="1" dirty="0" smtClean="0">
                <a:ea typeface="Calibri" panose="020F0502020204030204" pitchFamily="34" charset="0"/>
              </a:rPr>
              <a:t>), </a:t>
            </a:r>
            <a:r>
              <a:rPr lang="en-US" sz="2000" dirty="0">
                <a:ea typeface="Calibri" panose="020F0502020204030204" pitchFamily="34" charset="0"/>
              </a:rPr>
              <a:t>BMI</a:t>
            </a:r>
            <a:r>
              <a:rPr lang="en-US" sz="2000" b="1" dirty="0">
                <a:ea typeface="Calibri" panose="020F0502020204030204" pitchFamily="34" charset="0"/>
              </a:rPr>
              <a:t> </a:t>
            </a:r>
            <a:r>
              <a:rPr lang="en-US" sz="2000" dirty="0" err="1">
                <a:ea typeface="Calibri" panose="020F0502020204030204" pitchFamily="34" charset="0"/>
              </a:rPr>
              <a:t>sau</a:t>
            </a:r>
            <a:r>
              <a:rPr lang="en-US" sz="2000" dirty="0">
                <a:ea typeface="Calibri" panose="020F0502020204030204" pitchFamily="34" charset="0"/>
              </a:rPr>
              <a:t> </a:t>
            </a:r>
            <a:r>
              <a:rPr lang="en-US" sz="2000" dirty="0" err="1">
                <a:ea typeface="Calibri" panose="020F0502020204030204" pitchFamily="34" charset="0"/>
              </a:rPr>
              <a:t>có</a:t>
            </a:r>
            <a:r>
              <a:rPr lang="en-US" sz="2000" dirty="0">
                <a:ea typeface="Calibri" panose="020F0502020204030204" pitchFamily="34" charset="0"/>
              </a:rPr>
              <a:t> </a:t>
            </a:r>
            <a:r>
              <a:rPr lang="en-US" sz="2000" dirty="0" err="1">
                <a:ea typeface="Calibri" panose="020F0502020204030204" pitchFamily="34" charset="0"/>
              </a:rPr>
              <a:t>tương</a:t>
            </a:r>
            <a:r>
              <a:rPr lang="en-US" sz="2000" dirty="0">
                <a:ea typeface="Calibri" panose="020F0502020204030204" pitchFamily="34" charset="0"/>
              </a:rPr>
              <a:t> </a:t>
            </a:r>
            <a:r>
              <a:rPr lang="en-US" sz="2000" dirty="0" err="1">
                <a:ea typeface="Calibri" panose="020F0502020204030204" pitchFamily="34" charset="0"/>
              </a:rPr>
              <a:t>quan</a:t>
            </a:r>
            <a:r>
              <a:rPr lang="en-US" sz="2000" dirty="0">
                <a:ea typeface="Calibri" panose="020F0502020204030204" pitchFamily="34" charset="0"/>
              </a:rPr>
              <a:t> </a:t>
            </a:r>
            <a:r>
              <a:rPr lang="en-US" sz="2000" dirty="0" err="1">
                <a:ea typeface="Calibri" panose="020F0502020204030204" pitchFamily="34" charset="0"/>
              </a:rPr>
              <a:t>với</a:t>
            </a:r>
            <a:r>
              <a:rPr lang="en-US" sz="2000" dirty="0">
                <a:ea typeface="Calibri" panose="020F0502020204030204" pitchFamily="34" charset="0"/>
              </a:rPr>
              <a:t> </a:t>
            </a:r>
            <a:r>
              <a:rPr lang="en-US" sz="2000" dirty="0" err="1">
                <a:ea typeface="Calibri" panose="020F0502020204030204" pitchFamily="34" charset="0"/>
              </a:rPr>
              <a:t>sự</a:t>
            </a:r>
            <a:r>
              <a:rPr lang="en-US" sz="2000" dirty="0">
                <a:ea typeface="Calibri" panose="020F0502020204030204" pitchFamily="34" charset="0"/>
              </a:rPr>
              <a:t> </a:t>
            </a:r>
            <a:r>
              <a:rPr lang="en-US" sz="2000" dirty="0" err="1">
                <a:ea typeface="Calibri" panose="020F0502020204030204" pitchFamily="34" charset="0"/>
              </a:rPr>
              <a:t>thay</a:t>
            </a:r>
            <a:r>
              <a:rPr lang="en-US" sz="2000" dirty="0">
                <a:ea typeface="Calibri" panose="020F0502020204030204" pitchFamily="34" charset="0"/>
              </a:rPr>
              <a:t> </a:t>
            </a:r>
            <a:r>
              <a:rPr lang="en-US" sz="2000" dirty="0" err="1">
                <a:ea typeface="Calibri" panose="020F0502020204030204" pitchFamily="34" charset="0"/>
              </a:rPr>
              <a:t>đổi</a:t>
            </a:r>
            <a:r>
              <a:rPr lang="en-US" sz="2000" dirty="0">
                <a:ea typeface="Calibri" panose="020F0502020204030204" pitchFamily="34" charset="0"/>
              </a:rPr>
              <a:t> </a:t>
            </a:r>
            <a:r>
              <a:rPr lang="en-US" sz="2000" dirty="0" err="1">
                <a:ea typeface="Calibri" panose="020F0502020204030204" pitchFamily="34" charset="0"/>
              </a:rPr>
              <a:t>tầm</a:t>
            </a:r>
            <a:r>
              <a:rPr lang="en-US" sz="2000" dirty="0">
                <a:ea typeface="Calibri" panose="020F0502020204030204" pitchFamily="34" charset="0"/>
              </a:rPr>
              <a:t> </a:t>
            </a:r>
            <a:r>
              <a:rPr lang="en-US" sz="2000" dirty="0" err="1">
                <a:ea typeface="Calibri" panose="020F0502020204030204" pitchFamily="34" charset="0"/>
              </a:rPr>
              <a:t>vận</a:t>
            </a:r>
            <a:r>
              <a:rPr lang="en-US" sz="2000" dirty="0">
                <a:ea typeface="Calibri" panose="020F0502020204030204" pitchFamily="34" charset="0"/>
              </a:rPr>
              <a:t> </a:t>
            </a:r>
            <a:r>
              <a:rPr lang="en-US" sz="2000" dirty="0" err="1">
                <a:ea typeface="Calibri" panose="020F0502020204030204" pitchFamily="34" charset="0"/>
              </a:rPr>
              <a:t>động</a:t>
            </a:r>
            <a:r>
              <a:rPr lang="en-US" sz="2000" dirty="0">
                <a:ea typeface="Calibri" panose="020F0502020204030204" pitchFamily="34" charset="0"/>
              </a:rPr>
              <a:t> </a:t>
            </a:r>
            <a:r>
              <a:rPr lang="vi-VN" sz="2000" dirty="0">
                <a:ea typeface="Calibri" panose="020F0502020204030204" pitchFamily="34" charset="0"/>
              </a:rPr>
              <a:t>(Schoberg)</a:t>
            </a:r>
            <a:r>
              <a:rPr lang="en-US" sz="2000" b="1" dirty="0">
                <a:ea typeface="Calibri" panose="020F0502020204030204" pitchFamily="34" charset="0"/>
              </a:rPr>
              <a:t> (</a:t>
            </a:r>
            <a:r>
              <a:rPr lang="en-US" sz="2000" b="1" dirty="0" smtClean="0">
                <a:ea typeface="Calibri" panose="020F0502020204030204" pitchFamily="34" charset="0"/>
              </a:rPr>
              <a:t>p</a:t>
            </a:r>
            <a:r>
              <a:rPr lang="vi-VN" sz="2000" b="1" dirty="0">
                <a:ea typeface="Calibri" panose="020F0502020204030204" pitchFamily="34" charset="0"/>
              </a:rPr>
              <a:t>&lt;</a:t>
            </a:r>
            <a:r>
              <a:rPr lang="vi-VN" sz="2000" b="1" dirty="0" smtClean="0">
                <a:ea typeface="Calibri" panose="020F0502020204030204" pitchFamily="34" charset="0"/>
              </a:rPr>
              <a:t>0.05</a:t>
            </a:r>
            <a:r>
              <a:rPr lang="en-US" sz="2000" b="1" dirty="0" smtClean="0">
                <a:ea typeface="Calibri" panose="020F0502020204030204" pitchFamily="34" charset="0"/>
              </a:rPr>
              <a:t>), </a:t>
            </a:r>
            <a:r>
              <a:rPr lang="en-US" sz="2000" dirty="0" err="1">
                <a:ea typeface="Calibri" panose="020F0502020204030204" pitchFamily="34" charset="0"/>
              </a:rPr>
              <a:t>sự</a:t>
            </a:r>
            <a:r>
              <a:rPr lang="en-US" sz="2000" dirty="0">
                <a:ea typeface="Calibri" panose="020F0502020204030204" pitchFamily="34" charset="0"/>
              </a:rPr>
              <a:t> </a:t>
            </a:r>
            <a:r>
              <a:rPr lang="en-US" sz="2000" dirty="0" err="1">
                <a:ea typeface="Calibri" panose="020F0502020204030204" pitchFamily="34" charset="0"/>
              </a:rPr>
              <a:t>thay</a:t>
            </a:r>
            <a:r>
              <a:rPr lang="en-US" sz="2000" dirty="0">
                <a:ea typeface="Calibri" panose="020F0502020204030204" pitchFamily="34" charset="0"/>
              </a:rPr>
              <a:t> </a:t>
            </a:r>
            <a:r>
              <a:rPr lang="en-US" sz="2000" dirty="0" err="1">
                <a:ea typeface="Calibri" panose="020F0502020204030204" pitchFamily="34" charset="0"/>
              </a:rPr>
              <a:t>đổi</a:t>
            </a:r>
            <a:r>
              <a:rPr lang="en-US" sz="2000" dirty="0">
                <a:ea typeface="Calibri" panose="020F0502020204030204" pitchFamily="34" charset="0"/>
              </a:rPr>
              <a:t> </a:t>
            </a:r>
            <a:r>
              <a:rPr lang="en-US" sz="2000" dirty="0" err="1">
                <a:ea typeface="Calibri" panose="020F0502020204030204" pitchFamily="34" charset="0"/>
              </a:rPr>
              <a:t>vòng</a:t>
            </a:r>
            <a:r>
              <a:rPr lang="en-US" sz="2000" dirty="0">
                <a:ea typeface="Calibri" panose="020F0502020204030204" pitchFamily="34" charset="0"/>
              </a:rPr>
              <a:t> </a:t>
            </a:r>
            <a:r>
              <a:rPr lang="en-US" sz="2000" dirty="0" err="1">
                <a:ea typeface="Calibri" panose="020F0502020204030204" pitchFamily="34" charset="0"/>
              </a:rPr>
              <a:t>eo</a:t>
            </a:r>
            <a:r>
              <a:rPr lang="en-US" sz="2000" b="1" dirty="0">
                <a:ea typeface="Calibri" panose="020F0502020204030204" pitchFamily="34" charset="0"/>
              </a:rPr>
              <a:t> </a:t>
            </a:r>
            <a:r>
              <a:rPr lang="en-US" sz="2000" dirty="0" err="1">
                <a:ea typeface="Calibri" panose="020F0502020204030204" pitchFamily="34" charset="0"/>
              </a:rPr>
              <a:t>tương</a:t>
            </a:r>
            <a:r>
              <a:rPr lang="en-US" sz="2000" dirty="0">
                <a:ea typeface="Calibri" panose="020F0502020204030204" pitchFamily="34" charset="0"/>
              </a:rPr>
              <a:t> </a:t>
            </a:r>
            <a:r>
              <a:rPr lang="en-US" sz="2000" dirty="0" err="1">
                <a:ea typeface="Calibri" panose="020F0502020204030204" pitchFamily="34" charset="0"/>
              </a:rPr>
              <a:t>quan</a:t>
            </a:r>
            <a:r>
              <a:rPr lang="en-US" sz="2000" dirty="0">
                <a:ea typeface="Calibri" panose="020F0502020204030204" pitchFamily="34" charset="0"/>
              </a:rPr>
              <a:t> </a:t>
            </a:r>
            <a:r>
              <a:rPr lang="en-US" sz="2000" dirty="0" err="1">
                <a:ea typeface="Calibri" panose="020F0502020204030204" pitchFamily="34" charset="0"/>
              </a:rPr>
              <a:t>với</a:t>
            </a:r>
            <a:r>
              <a:rPr lang="en-US" sz="2000" dirty="0">
                <a:ea typeface="Calibri" panose="020F0502020204030204" pitchFamily="34" charset="0"/>
              </a:rPr>
              <a:t> </a:t>
            </a:r>
            <a:r>
              <a:rPr lang="en-US" sz="2000" dirty="0" err="1">
                <a:ea typeface="Calibri" panose="020F0502020204030204" pitchFamily="34" charset="0"/>
              </a:rPr>
              <a:t>sự</a:t>
            </a:r>
            <a:r>
              <a:rPr lang="en-US" sz="2000" dirty="0">
                <a:ea typeface="Calibri" panose="020F0502020204030204" pitchFamily="34" charset="0"/>
              </a:rPr>
              <a:t> </a:t>
            </a:r>
            <a:r>
              <a:rPr lang="en-US" sz="2000" dirty="0" err="1">
                <a:ea typeface="Calibri" panose="020F0502020204030204" pitchFamily="34" charset="0"/>
              </a:rPr>
              <a:t>thay</a:t>
            </a:r>
            <a:r>
              <a:rPr lang="en-US" sz="2000" dirty="0">
                <a:ea typeface="Calibri" panose="020F0502020204030204" pitchFamily="34" charset="0"/>
              </a:rPr>
              <a:t> </a:t>
            </a:r>
            <a:r>
              <a:rPr lang="en-US" sz="2000" dirty="0" err="1">
                <a:ea typeface="Calibri" panose="020F0502020204030204" pitchFamily="34" charset="0"/>
              </a:rPr>
              <a:t>đổi</a:t>
            </a:r>
            <a:r>
              <a:rPr lang="en-US" sz="2000" dirty="0">
                <a:ea typeface="Calibri" panose="020F0502020204030204" pitchFamily="34" charset="0"/>
              </a:rPr>
              <a:t> </a:t>
            </a:r>
            <a:r>
              <a:rPr lang="en-US" sz="2000" dirty="0" err="1">
                <a:ea typeface="Calibri" panose="020F0502020204030204" pitchFamily="34" charset="0"/>
              </a:rPr>
              <a:t>tầm</a:t>
            </a:r>
            <a:r>
              <a:rPr lang="en-US" sz="2000" dirty="0">
                <a:ea typeface="Calibri" panose="020F0502020204030204" pitchFamily="34" charset="0"/>
              </a:rPr>
              <a:t> </a:t>
            </a:r>
            <a:r>
              <a:rPr lang="en-US" sz="2000" dirty="0" err="1">
                <a:ea typeface="Calibri" panose="020F0502020204030204" pitchFamily="34" charset="0"/>
              </a:rPr>
              <a:t>vận</a:t>
            </a:r>
            <a:r>
              <a:rPr lang="en-US" sz="2000" dirty="0">
                <a:ea typeface="Calibri" panose="020F0502020204030204" pitchFamily="34" charset="0"/>
              </a:rPr>
              <a:t> </a:t>
            </a:r>
            <a:r>
              <a:rPr lang="en-US" sz="2000" dirty="0" err="1">
                <a:ea typeface="Calibri" panose="020F0502020204030204" pitchFamily="34" charset="0"/>
              </a:rPr>
              <a:t>động</a:t>
            </a:r>
            <a:r>
              <a:rPr lang="en-US" sz="2000" dirty="0">
                <a:ea typeface="Calibri" panose="020F0502020204030204" pitchFamily="34" charset="0"/>
              </a:rPr>
              <a:t> </a:t>
            </a:r>
            <a:r>
              <a:rPr lang="vi-VN" sz="2000" dirty="0">
                <a:ea typeface="Calibri" panose="020F0502020204030204" pitchFamily="34" charset="0"/>
              </a:rPr>
              <a:t>(Schoberg)</a:t>
            </a:r>
            <a:r>
              <a:rPr lang="en-US" sz="2000" b="1" dirty="0">
                <a:ea typeface="Calibri" panose="020F0502020204030204" pitchFamily="34" charset="0"/>
              </a:rPr>
              <a:t> (</a:t>
            </a:r>
            <a:r>
              <a:rPr lang="en-US" sz="2000" b="1" dirty="0" smtClean="0">
                <a:ea typeface="Calibri" panose="020F0502020204030204" pitchFamily="34" charset="0"/>
              </a:rPr>
              <a:t>p</a:t>
            </a:r>
            <a:r>
              <a:rPr lang="vi-VN" sz="2000" b="1" dirty="0" smtClean="0">
                <a:ea typeface="Calibri" panose="020F0502020204030204" pitchFamily="34" charset="0"/>
              </a:rPr>
              <a:t>&lt;0.05</a:t>
            </a:r>
            <a:r>
              <a:rPr lang="en-US" sz="2000" b="1" dirty="0" smtClean="0">
                <a:ea typeface="Calibri" panose="020F0502020204030204" pitchFamily="34" charset="0"/>
              </a:rPr>
              <a:t>).</a:t>
            </a:r>
            <a:endParaRPr lang="en-US" sz="2000" dirty="0"/>
          </a:p>
        </p:txBody>
      </p:sp>
      <p:pic>
        <p:nvPicPr>
          <p:cNvPr id="6" name="Picture 5">
            <a:extLst>
              <a:ext uri="{FF2B5EF4-FFF2-40B4-BE49-F238E27FC236}">
                <a16:creationId xmlns:a16="http://schemas.microsoft.com/office/drawing/2014/main" xmlns="" id="{488AF0E8-07A1-8BC0-6D1B-3933B2361F6D}"/>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63901F7D-4DEB-81EA-5ACD-817BEF15A99C}"/>
              </a:ext>
            </a:extLst>
          </p:cNvPr>
          <p:cNvPicPr>
            <a:picLocks noChangeAspect="1"/>
          </p:cNvPicPr>
          <p:nvPr/>
        </p:nvPicPr>
        <p:blipFill>
          <a:blip r:embed="rId4"/>
          <a:stretch>
            <a:fillRect/>
          </a:stretch>
        </p:blipFill>
        <p:spPr>
          <a:xfrm>
            <a:off x="10962746" y="2540"/>
            <a:ext cx="1204017" cy="899553"/>
          </a:xfrm>
          <a:prstGeom prst="rect">
            <a:avLst/>
          </a:prstGeom>
        </p:spPr>
      </p:pic>
      <p:sp>
        <p:nvSpPr>
          <p:cNvPr id="8" name="Oval 7"/>
          <p:cNvSpPr/>
          <p:nvPr/>
        </p:nvSpPr>
        <p:spPr>
          <a:xfrm>
            <a:off x="5313680" y="3220720"/>
            <a:ext cx="985520"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13680" y="3942080"/>
            <a:ext cx="985520" cy="43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93494" y="4643120"/>
            <a:ext cx="1105706" cy="494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8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1954" y="208090"/>
            <a:ext cx="2721194" cy="584775"/>
          </a:xfrm>
          <a:prstGeom prst="rect">
            <a:avLst/>
          </a:prstGeom>
        </p:spPr>
        <p:txBody>
          <a:bodyPr wrap="none">
            <a:spAutoFit/>
          </a:bodyPr>
          <a:lstStyle/>
          <a:p>
            <a:pPr algn="ctr"/>
            <a:r>
              <a:rPr lang="en-US" sz="3200" b="1" dirty="0">
                <a:solidFill>
                  <a:srgbClr val="FF0000"/>
                </a:solidFill>
              </a:rPr>
              <a:t>4. KẾT LUẬN</a:t>
            </a:r>
            <a:endParaRPr lang="en-US" sz="3200" dirty="0"/>
          </a:p>
        </p:txBody>
      </p:sp>
      <p:sp>
        <p:nvSpPr>
          <p:cNvPr id="3" name="Rectangle 2"/>
          <p:cNvSpPr/>
          <p:nvPr/>
        </p:nvSpPr>
        <p:spPr>
          <a:xfrm>
            <a:off x="248374" y="1433324"/>
            <a:ext cx="11771452" cy="3970318"/>
          </a:xfrm>
          <a:prstGeom prst="rect">
            <a:avLst/>
          </a:prstGeom>
        </p:spPr>
        <p:txBody>
          <a:bodyPr wrap="square">
            <a:spAutoFit/>
          </a:bodyPr>
          <a:lstStyle/>
          <a:p>
            <a:pPr algn="just">
              <a:lnSpc>
                <a:spcPct val="150000"/>
              </a:lnSpc>
            </a:pPr>
            <a:r>
              <a:rPr lang="en-US" sz="2400" dirty="0" smtClean="0">
                <a:cs typeface="Arial" panose="020B0604020202020204" pitchFamily="34" charset="0"/>
              </a:rPr>
              <a:t>	1. </a:t>
            </a:r>
            <a:r>
              <a:rPr lang="en-US" sz="2400" dirty="0" err="1" smtClean="0">
                <a:cs typeface="Arial" panose="020B0604020202020204" pitchFamily="34" charset="0"/>
              </a:rPr>
              <a:t>Kết</a:t>
            </a:r>
            <a:r>
              <a:rPr lang="en-US" sz="2400" dirty="0" smtClean="0">
                <a:cs typeface="Arial" panose="020B0604020202020204" pitchFamily="34" charset="0"/>
              </a:rPr>
              <a:t> </a:t>
            </a:r>
            <a:r>
              <a:rPr lang="en-US" sz="2400" dirty="0" err="1">
                <a:cs typeface="Arial" panose="020B0604020202020204" pitchFamily="34" charset="0"/>
              </a:rPr>
              <a:t>quả</a:t>
            </a:r>
            <a:r>
              <a:rPr lang="en-US" sz="2400" dirty="0">
                <a:cs typeface="Arial" panose="020B0604020202020204" pitchFamily="34" charset="0"/>
              </a:rPr>
              <a:t> </a:t>
            </a:r>
            <a:r>
              <a:rPr lang="en-US" sz="2400" dirty="0" err="1">
                <a:cs typeface="Arial" panose="020B0604020202020204" pitchFamily="34" charset="0"/>
              </a:rPr>
              <a:t>nghiên</a:t>
            </a:r>
            <a:r>
              <a:rPr lang="en-US" sz="2400" dirty="0">
                <a:cs typeface="Arial" panose="020B0604020202020204" pitchFamily="34" charset="0"/>
              </a:rPr>
              <a:t> </a:t>
            </a:r>
            <a:r>
              <a:rPr lang="en-US" sz="2400" dirty="0" err="1">
                <a:cs typeface="Arial" panose="020B0604020202020204" pitchFamily="34" charset="0"/>
              </a:rPr>
              <a:t>cứu</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dirty="0" err="1">
                <a:cs typeface="Arial" panose="020B0604020202020204" pitchFamily="34" charset="0"/>
              </a:rPr>
              <a:t>thấy</a:t>
            </a:r>
            <a:r>
              <a:rPr lang="en-US" sz="2400" dirty="0">
                <a:cs typeface="Arial" panose="020B0604020202020204" pitchFamily="34" charset="0"/>
              </a:rPr>
              <a:t> </a:t>
            </a:r>
            <a:r>
              <a:rPr lang="en-US" sz="2400" dirty="0" err="1">
                <a:cs typeface="Arial" panose="020B0604020202020204" pitchFamily="34" charset="0"/>
              </a:rPr>
              <a:t>việc</a:t>
            </a:r>
            <a:r>
              <a:rPr lang="en-US" sz="2400" dirty="0">
                <a:cs typeface="Arial" panose="020B0604020202020204" pitchFamily="34" charset="0"/>
              </a:rPr>
              <a:t> </a:t>
            </a:r>
            <a:r>
              <a:rPr lang="vi-VN" sz="2400" dirty="0" smtClean="0">
                <a:cs typeface="Arial" panose="020B0604020202020204" pitchFamily="34" charset="0"/>
              </a:rPr>
              <a:t>điều trị</a:t>
            </a:r>
            <a:r>
              <a:rPr lang="en-US" sz="2400" dirty="0" smtClean="0">
                <a:cs typeface="Arial" panose="020B0604020202020204" pitchFamily="34" charset="0"/>
              </a:rPr>
              <a:t> </a:t>
            </a:r>
            <a:r>
              <a:rPr lang="en-US" sz="2400" dirty="0" err="1">
                <a:cs typeface="Arial" panose="020B0604020202020204" pitchFamily="34" charset="0"/>
              </a:rPr>
              <a:t>phục</a:t>
            </a:r>
            <a:r>
              <a:rPr lang="en-US" sz="2400" dirty="0">
                <a:cs typeface="Arial" panose="020B0604020202020204" pitchFamily="34" charset="0"/>
              </a:rPr>
              <a:t> </a:t>
            </a:r>
            <a:r>
              <a:rPr lang="en-US" sz="2400" dirty="0" err="1">
                <a:cs typeface="Arial" panose="020B0604020202020204" pitchFamily="34" charset="0"/>
              </a:rPr>
              <a:t>hồi</a:t>
            </a:r>
            <a:r>
              <a:rPr lang="en-US" sz="2400" dirty="0">
                <a:cs typeface="Arial" panose="020B0604020202020204" pitchFamily="34" charset="0"/>
              </a:rPr>
              <a:t> </a:t>
            </a:r>
            <a:r>
              <a:rPr lang="en-US" sz="2400" dirty="0" err="1">
                <a:cs typeface="Arial" panose="020B0604020202020204" pitchFamily="34" charset="0"/>
              </a:rPr>
              <a:t>chức</a:t>
            </a:r>
            <a:r>
              <a:rPr lang="en-US" sz="2400" dirty="0">
                <a:cs typeface="Arial" panose="020B0604020202020204" pitchFamily="34" charset="0"/>
              </a:rPr>
              <a:t> </a:t>
            </a:r>
            <a:r>
              <a:rPr lang="en-US" sz="2400" dirty="0" err="1">
                <a:cs typeface="Arial" panose="020B0604020202020204" pitchFamily="34" charset="0"/>
              </a:rPr>
              <a:t>năng</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b="1" dirty="0">
                <a:cs typeface="Arial" panose="020B0604020202020204" pitchFamily="34" charset="0"/>
              </a:rPr>
              <a:t>74</a:t>
            </a:r>
            <a:r>
              <a:rPr lang="en-US" sz="2400" dirty="0">
                <a:cs typeface="Arial" panose="020B0604020202020204" pitchFamily="34" charset="0"/>
              </a:rPr>
              <a:t> </a:t>
            </a:r>
            <a:r>
              <a:rPr lang="en-US" sz="2400" dirty="0" err="1">
                <a:cs typeface="Arial" panose="020B0604020202020204" pitchFamily="34" charset="0"/>
              </a:rPr>
              <a:t>bệnh</a:t>
            </a:r>
            <a:r>
              <a:rPr lang="en-US" sz="2400" dirty="0">
                <a:cs typeface="Arial" panose="020B0604020202020204" pitchFamily="34" charset="0"/>
              </a:rPr>
              <a:t> </a:t>
            </a:r>
            <a:r>
              <a:rPr lang="en-US" sz="2400" dirty="0" err="1">
                <a:cs typeface="Arial" panose="020B0604020202020204" pitchFamily="34" charset="0"/>
              </a:rPr>
              <a:t>nhân</a:t>
            </a:r>
            <a:r>
              <a:rPr lang="en-US" sz="2400" dirty="0">
                <a:cs typeface="Arial" panose="020B0604020202020204" pitchFamily="34" charset="0"/>
              </a:rPr>
              <a:t> </a:t>
            </a:r>
            <a:r>
              <a:rPr lang="en-US" sz="2400" dirty="0" err="1">
                <a:cs typeface="Arial" panose="020B0604020202020204" pitchFamily="34" charset="0"/>
              </a:rPr>
              <a:t>thoát</a:t>
            </a:r>
            <a:r>
              <a:rPr lang="en-US" sz="2400" dirty="0">
                <a:cs typeface="Arial" panose="020B0604020202020204" pitchFamily="34" charset="0"/>
              </a:rPr>
              <a:t> </a:t>
            </a:r>
            <a:r>
              <a:rPr lang="en-US" sz="2400" dirty="0" err="1">
                <a:cs typeface="Arial" panose="020B0604020202020204" pitchFamily="34" charset="0"/>
              </a:rPr>
              <a:t>vị</a:t>
            </a:r>
            <a:r>
              <a:rPr lang="en-US" sz="2400" dirty="0">
                <a:cs typeface="Arial" panose="020B0604020202020204" pitchFamily="34" charset="0"/>
              </a:rPr>
              <a:t> </a:t>
            </a:r>
            <a:r>
              <a:rPr lang="en-US" sz="2400" dirty="0" err="1">
                <a:cs typeface="Arial" panose="020B0604020202020204" pitchFamily="34" charset="0"/>
              </a:rPr>
              <a:t>đĩa</a:t>
            </a:r>
            <a:r>
              <a:rPr lang="en-US" sz="2400" dirty="0">
                <a:cs typeface="Arial" panose="020B0604020202020204" pitchFamily="34" charset="0"/>
              </a:rPr>
              <a:t> </a:t>
            </a:r>
            <a:r>
              <a:rPr lang="en-US" sz="2400" dirty="0" err="1">
                <a:cs typeface="Arial" panose="020B0604020202020204" pitchFamily="34" charset="0"/>
              </a:rPr>
              <a:t>đệm</a:t>
            </a:r>
            <a:r>
              <a:rPr lang="en-US" sz="2400" dirty="0">
                <a:cs typeface="Arial" panose="020B0604020202020204" pitchFamily="34" charset="0"/>
              </a:rPr>
              <a:t> </a:t>
            </a:r>
            <a:r>
              <a:rPr lang="en-US" sz="2400" dirty="0" err="1">
                <a:cs typeface="Arial" panose="020B0604020202020204" pitchFamily="34" charset="0"/>
              </a:rPr>
              <a:t>cột</a:t>
            </a:r>
            <a:r>
              <a:rPr lang="en-US" sz="2400" dirty="0">
                <a:cs typeface="Arial" panose="020B0604020202020204" pitchFamily="34" charset="0"/>
              </a:rPr>
              <a:t> </a:t>
            </a:r>
            <a:r>
              <a:rPr lang="en-US" sz="2400" dirty="0" err="1">
                <a:cs typeface="Arial" panose="020B0604020202020204" pitchFamily="34" charset="0"/>
              </a:rPr>
              <a:t>sống</a:t>
            </a:r>
            <a:r>
              <a:rPr lang="en-US" sz="2400" dirty="0">
                <a:cs typeface="Arial" panose="020B0604020202020204" pitchFamily="34" charset="0"/>
              </a:rPr>
              <a:t> </a:t>
            </a:r>
            <a:r>
              <a:rPr lang="en-US" sz="2400" dirty="0" err="1">
                <a:cs typeface="Arial" panose="020B0604020202020204" pitchFamily="34" charset="0"/>
              </a:rPr>
              <a:t>thắt</a:t>
            </a:r>
            <a:r>
              <a:rPr lang="en-US" sz="2400" dirty="0">
                <a:cs typeface="Arial" panose="020B0604020202020204" pitchFamily="34" charset="0"/>
              </a:rPr>
              <a:t> </a:t>
            </a:r>
            <a:r>
              <a:rPr lang="en-US" sz="2400" dirty="0" err="1">
                <a:cs typeface="Arial" panose="020B0604020202020204" pitchFamily="34" charset="0"/>
              </a:rPr>
              <a:t>lưng</a:t>
            </a:r>
            <a:r>
              <a:rPr lang="en-US" sz="2400" dirty="0">
                <a:cs typeface="Arial" panose="020B0604020202020204" pitchFamily="34" charset="0"/>
              </a:rPr>
              <a:t> </a:t>
            </a:r>
            <a:r>
              <a:rPr lang="en-US" sz="2400" dirty="0" err="1">
                <a:cs typeface="Arial" panose="020B0604020202020204" pitchFamily="34" charset="0"/>
              </a:rPr>
              <a:t>giúp</a:t>
            </a:r>
            <a:r>
              <a:rPr lang="en-US" sz="2400" dirty="0">
                <a:cs typeface="Arial" panose="020B0604020202020204" pitchFamily="34" charset="0"/>
              </a:rPr>
              <a:t> </a:t>
            </a:r>
            <a:r>
              <a:rPr lang="en-US" sz="2400" dirty="0" err="1">
                <a:cs typeface="Arial" panose="020B0604020202020204" pitchFamily="34" charset="0"/>
              </a:rPr>
              <a:t>giảm</a:t>
            </a:r>
            <a:r>
              <a:rPr lang="en-US" sz="2400" dirty="0">
                <a:cs typeface="Arial" panose="020B0604020202020204" pitchFamily="34" charset="0"/>
              </a:rPr>
              <a:t> </a:t>
            </a:r>
            <a:r>
              <a:rPr lang="en-US" sz="2400" dirty="0" err="1">
                <a:cs typeface="Arial" panose="020B0604020202020204" pitchFamily="34" charset="0"/>
              </a:rPr>
              <a:t>triệu</a:t>
            </a:r>
            <a:r>
              <a:rPr lang="en-US" sz="2400" dirty="0">
                <a:cs typeface="Arial" panose="020B0604020202020204" pitchFamily="34" charset="0"/>
              </a:rPr>
              <a:t> </a:t>
            </a:r>
            <a:r>
              <a:rPr lang="en-US" sz="2400" dirty="0" err="1">
                <a:cs typeface="Arial" panose="020B0604020202020204" pitchFamily="34" charset="0"/>
              </a:rPr>
              <a:t>chứng</a:t>
            </a:r>
            <a:r>
              <a:rPr lang="en-US" sz="2400" dirty="0">
                <a:cs typeface="Arial" panose="020B0604020202020204" pitchFamily="34" charset="0"/>
              </a:rPr>
              <a:t> </a:t>
            </a:r>
            <a:r>
              <a:rPr lang="en-US" sz="2400" dirty="0" err="1">
                <a:cs typeface="Arial" panose="020B0604020202020204" pitchFamily="34" charset="0"/>
              </a:rPr>
              <a:t>đau</a:t>
            </a:r>
            <a:r>
              <a:rPr lang="en-US" sz="2400" dirty="0">
                <a:cs typeface="Arial" panose="020B0604020202020204" pitchFamily="34" charset="0"/>
              </a:rPr>
              <a:t>, </a:t>
            </a:r>
            <a:r>
              <a:rPr lang="en-US" sz="2400" dirty="0" err="1">
                <a:cs typeface="Arial" panose="020B0604020202020204" pitchFamily="34" charset="0"/>
              </a:rPr>
              <a:t>giảm</a:t>
            </a:r>
            <a:r>
              <a:rPr lang="en-US" sz="2400" dirty="0">
                <a:cs typeface="Arial" panose="020B0604020202020204" pitchFamily="34" charset="0"/>
              </a:rPr>
              <a:t> </a:t>
            </a:r>
            <a:r>
              <a:rPr lang="en-US" sz="2400" dirty="0" err="1">
                <a:cs typeface="Arial" panose="020B0604020202020204" pitchFamily="34" charset="0"/>
              </a:rPr>
              <a:t>mức</a:t>
            </a:r>
            <a:r>
              <a:rPr lang="en-US" sz="2400" dirty="0">
                <a:cs typeface="Arial" panose="020B0604020202020204" pitchFamily="34" charset="0"/>
              </a:rPr>
              <a:t> </a:t>
            </a:r>
            <a:r>
              <a:rPr lang="en-US" sz="2400" dirty="0" err="1">
                <a:cs typeface="Arial" panose="020B0604020202020204" pitchFamily="34" charset="0"/>
              </a:rPr>
              <a:t>độ</a:t>
            </a:r>
            <a:r>
              <a:rPr lang="en-US" sz="2400" dirty="0">
                <a:cs typeface="Arial" panose="020B0604020202020204" pitchFamily="34" charset="0"/>
              </a:rPr>
              <a:t> </a:t>
            </a:r>
            <a:r>
              <a:rPr lang="en-US" sz="2400" dirty="0" err="1">
                <a:cs typeface="Arial" panose="020B0604020202020204" pitchFamily="34" charset="0"/>
              </a:rPr>
              <a:t>đau</a:t>
            </a:r>
            <a:r>
              <a:rPr lang="en-US" sz="2400" dirty="0">
                <a:cs typeface="Arial" panose="020B0604020202020204" pitchFamily="34" charset="0"/>
              </a:rPr>
              <a:t> </a:t>
            </a:r>
            <a:r>
              <a:rPr lang="en-US" sz="2400" dirty="0" err="1">
                <a:cs typeface="Arial" panose="020B0604020202020204" pitchFamily="34" charset="0"/>
              </a:rPr>
              <a:t>và</a:t>
            </a:r>
            <a:r>
              <a:rPr lang="en-US" sz="2400" dirty="0">
                <a:cs typeface="Arial" panose="020B0604020202020204" pitchFamily="34" charset="0"/>
              </a:rPr>
              <a:t> </a:t>
            </a:r>
            <a:r>
              <a:rPr lang="en-US" sz="2400" dirty="0" err="1">
                <a:cs typeface="Arial" panose="020B0604020202020204" pitchFamily="34" charset="0"/>
              </a:rPr>
              <a:t>tăng</a:t>
            </a:r>
            <a:r>
              <a:rPr lang="en-US" sz="2400" dirty="0">
                <a:cs typeface="Arial" panose="020B0604020202020204" pitchFamily="34" charset="0"/>
              </a:rPr>
              <a:t> </a:t>
            </a:r>
            <a:r>
              <a:rPr lang="en-US" sz="2400" dirty="0" err="1">
                <a:cs typeface="Arial" panose="020B0604020202020204" pitchFamily="34" charset="0"/>
              </a:rPr>
              <a:t>tầm</a:t>
            </a:r>
            <a:r>
              <a:rPr lang="en-US" sz="2400" dirty="0">
                <a:cs typeface="Arial" panose="020B0604020202020204" pitchFamily="34" charset="0"/>
              </a:rPr>
              <a:t> </a:t>
            </a:r>
            <a:r>
              <a:rPr lang="en-US" sz="2400" dirty="0" err="1">
                <a:cs typeface="Arial" panose="020B0604020202020204" pitchFamily="34" charset="0"/>
              </a:rPr>
              <a:t>vận</a:t>
            </a:r>
            <a:r>
              <a:rPr lang="en-US" sz="2400" dirty="0">
                <a:cs typeface="Arial" panose="020B0604020202020204" pitchFamily="34" charset="0"/>
              </a:rPr>
              <a:t> </a:t>
            </a:r>
            <a:r>
              <a:rPr lang="en-US" sz="2400" dirty="0" err="1" smtClean="0">
                <a:cs typeface="Arial" panose="020B0604020202020204" pitchFamily="34" charset="0"/>
              </a:rPr>
              <a:t>động</a:t>
            </a:r>
            <a:r>
              <a:rPr lang="vi-VN" sz="2400" dirty="0">
                <a:cs typeface="Arial" panose="020B0604020202020204" pitchFamily="34" charset="0"/>
              </a:rPr>
              <a:t> </a:t>
            </a:r>
            <a:r>
              <a:rPr lang="vi-VN" sz="2400" dirty="0" smtClean="0">
                <a:cs typeface="Arial" panose="020B0604020202020204" pitchFamily="34" charset="0"/>
              </a:rPr>
              <a:t>và giảm các triệu chứng chèn ép rễ.</a:t>
            </a:r>
            <a:endParaRPr lang="en-US" sz="2400" dirty="0">
              <a:cs typeface="Arial" panose="020B0604020202020204" pitchFamily="34" charset="0"/>
            </a:endParaRPr>
          </a:p>
          <a:p>
            <a:pPr algn="just">
              <a:lnSpc>
                <a:spcPct val="150000"/>
              </a:lnSpc>
              <a:spcAft>
                <a:spcPts val="0"/>
              </a:spcAft>
            </a:pPr>
            <a:r>
              <a:rPr lang="en-GB" sz="2400" dirty="0" smtClean="0">
                <a:solidFill>
                  <a:srgbClr val="000000"/>
                </a:solidFill>
                <a:ea typeface="Calibri" panose="020F0502020204030204" pitchFamily="34" charset="0"/>
              </a:rPr>
              <a:t>	2. </a:t>
            </a:r>
            <a:r>
              <a:rPr lang="en-GB" sz="2400" dirty="0" err="1" smtClean="0">
                <a:solidFill>
                  <a:srgbClr val="000000"/>
                </a:solidFill>
                <a:ea typeface="Calibri" panose="020F0502020204030204" pitchFamily="34" charset="0"/>
              </a:rPr>
              <a:t>Có</a:t>
            </a:r>
            <a:r>
              <a:rPr lang="en-GB" sz="2400" dirty="0" smtClean="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sự</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liên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giữa</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tập</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luyện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bài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tập</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nhà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với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mức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độ</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đau</a:t>
            </a:r>
            <a:r>
              <a:rPr lang="en-GB" sz="2400" dirty="0">
                <a:solidFill>
                  <a:srgbClr val="000000"/>
                </a:solidFill>
                <a:ea typeface="Calibri" panose="020F0502020204030204" pitchFamily="34" charset="0"/>
              </a:rPr>
              <a:t> (VAS) </a:t>
            </a:r>
            <a:r>
              <a:rPr lang="en-GB" sz="2400" dirty="0" err="1">
                <a:solidFill>
                  <a:srgbClr val="000000"/>
                </a:solidFill>
                <a:ea typeface="Calibri" panose="020F0502020204030204" pitchFamily="34" charset="0"/>
              </a:rPr>
              <a:t>sau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tập</a:t>
            </a:r>
            <a:r>
              <a:rPr lang="en-GB" sz="2400" dirty="0">
                <a:solidFill>
                  <a:srgbClr val="000000"/>
                </a:solidFill>
                <a:ea typeface="Calibri" panose="020F0502020204030204" pitchFamily="34" charset="0"/>
              </a:rPr>
              <a:t> (P &lt;0,05)</a:t>
            </a:r>
            <a:r>
              <a:rPr lang="en-US"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Đồng thời có </a:t>
            </a:r>
            <a:r>
              <a:rPr lang="en-US" sz="2400" dirty="0" err="1">
                <a:solidFill>
                  <a:srgbClr val="000000"/>
                </a:solidFill>
                <a:ea typeface="Calibri" panose="020F0502020204030204" pitchFamily="34" charset="0"/>
              </a:rPr>
              <a:t>sự</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tương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quan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nghịch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giữa</a:t>
            </a:r>
            <a:r>
              <a:rPr lang="en-US" sz="2400" dirty="0">
                <a:solidFill>
                  <a:srgbClr val="000000"/>
                </a:solidFill>
                <a:ea typeface="Calibri" panose="020F0502020204030204" pitchFamily="34" charset="0"/>
              </a:rPr>
              <a:t> BMI </a:t>
            </a:r>
            <a:r>
              <a:rPr lang="en-US" sz="2400" dirty="0" err="1">
                <a:solidFill>
                  <a:srgbClr val="000000"/>
                </a:solidFill>
                <a:ea typeface="Calibri" panose="020F0502020204030204" pitchFamily="34" charset="0"/>
              </a:rPr>
              <a:t>trước</a:t>
            </a:r>
            <a:r>
              <a:rPr lang="en-US" sz="2400" dirty="0">
                <a:solidFill>
                  <a:srgbClr val="000000"/>
                </a:solidFill>
                <a:ea typeface="Calibri" panose="020F0502020204030204" pitchFamily="34" charset="0"/>
              </a:rPr>
              <a:t>, BMI </a:t>
            </a:r>
            <a:r>
              <a:rPr lang="en-US" sz="2400" dirty="0" err="1">
                <a:solidFill>
                  <a:srgbClr val="000000"/>
                </a:solidFill>
                <a:ea typeface="Calibri" panose="020F0502020204030204" pitchFamily="34" charset="0"/>
              </a:rPr>
              <a:t>sau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với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sự</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thay</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đổi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tầm</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vận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động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Schoberg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Sự</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thay</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đổi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của</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vòng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eo</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tỷ</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lệ</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thuận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với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sự</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thay</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đổi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tầm</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vận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động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có</a:t>
            </a:r>
            <a:r>
              <a:rPr lang="en-US" sz="2400" dirty="0">
                <a:solidFill>
                  <a:srgbClr val="000000"/>
                </a:solidFill>
                <a:ea typeface="Calibri" panose="020F0502020204030204" pitchFamily="34" charset="0"/>
              </a:rPr>
              <a:t> ý </a:t>
            </a:r>
            <a:r>
              <a:rPr lang="en-US" sz="2400" dirty="0" err="1">
                <a:solidFill>
                  <a:srgbClr val="000000"/>
                </a:solidFill>
                <a:ea typeface="Calibri" panose="020F0502020204030204" pitchFamily="34" charset="0"/>
              </a:rPr>
              <a:t>nghĩa</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r>
              <a:rPr lang="en-US"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(p&lt;0.05).</a:t>
            </a:r>
            <a:endParaRPr lang="en-US" sz="2400" dirty="0">
              <a:ea typeface="Calibri" panose="020F0502020204030204" pitchFamily="34" charset="0"/>
            </a:endParaRPr>
          </a:p>
        </p:txBody>
      </p:sp>
      <p:pic>
        <p:nvPicPr>
          <p:cNvPr id="4" name="Picture 3">
            <a:extLst>
              <a:ext uri="{FF2B5EF4-FFF2-40B4-BE49-F238E27FC236}">
                <a16:creationId xmlns:a16="http://schemas.microsoft.com/office/drawing/2014/main" xmlns="" id="{111CB5C3-618C-84B2-9478-F834E38B0BC1}"/>
              </a:ext>
            </a:extLst>
          </p:cNvPr>
          <p:cNvPicPr>
            <a:picLocks noChangeAspect="1"/>
          </p:cNvPicPr>
          <p:nvPr/>
        </p:nvPicPr>
        <p:blipFill>
          <a:blip r:embed="rId2" cstate="print"/>
          <a:srcRect/>
          <a:stretch>
            <a:fillRect/>
          </a:stretch>
        </p:blipFill>
        <p:spPr>
          <a:xfrm>
            <a:off x="48934" y="66708"/>
            <a:ext cx="1423763" cy="1006912"/>
          </a:xfrm>
          <a:prstGeom prst="rect">
            <a:avLst/>
          </a:prstGeom>
        </p:spPr>
      </p:pic>
      <p:pic>
        <p:nvPicPr>
          <p:cNvPr id="5" name="Picture 4">
            <a:extLst>
              <a:ext uri="{FF2B5EF4-FFF2-40B4-BE49-F238E27FC236}">
                <a16:creationId xmlns:a16="http://schemas.microsoft.com/office/drawing/2014/main" xmlns="" id="{735958EE-9D57-5238-25D7-619BCBFD8779}"/>
              </a:ext>
            </a:extLst>
          </p:cNvPr>
          <p:cNvPicPr>
            <a:picLocks noChangeAspect="1"/>
          </p:cNvPicPr>
          <p:nvPr/>
        </p:nvPicPr>
        <p:blipFill>
          <a:blip r:embed="rId3"/>
          <a:stretch>
            <a:fillRect/>
          </a:stretch>
        </p:blipFill>
        <p:spPr>
          <a:xfrm>
            <a:off x="10962746" y="2540"/>
            <a:ext cx="1204017" cy="899553"/>
          </a:xfrm>
          <a:prstGeom prst="rect">
            <a:avLst/>
          </a:prstGeom>
        </p:spPr>
      </p:pic>
    </p:spTree>
    <p:extLst>
      <p:ext uri="{BB962C8B-B14F-4D97-AF65-F5344CB8AC3E}">
        <p14:creationId xmlns:p14="http://schemas.microsoft.com/office/powerpoint/2010/main" val="364168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D0902-A182-0A42-8C22-21F845995A5B}"/>
              </a:ext>
            </a:extLst>
          </p:cNvPr>
          <p:cNvSpPr txBox="1">
            <a:spLocks/>
          </p:cNvSpPr>
          <p:nvPr/>
        </p:nvSpPr>
        <p:spPr>
          <a:xfrm>
            <a:off x="838200" y="365125"/>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a:lstStyle>
          <a:p>
            <a:pPr algn="ctr"/>
            <a:r>
              <a:rPr lang="en-US" sz="3500" b="1" dirty="0">
                <a:solidFill>
                  <a:srgbClr val="FF0000"/>
                </a:solidFill>
                <a:latin typeface="+mn-lt"/>
                <a:cs typeface="Arial" panose="020B0604020202020204" pitchFamily="34" charset="0"/>
              </a:rPr>
              <a:t>5. KHUYẾN NGHỊ</a:t>
            </a:r>
          </a:p>
        </p:txBody>
      </p:sp>
      <p:sp>
        <p:nvSpPr>
          <p:cNvPr id="3" name="Content Placeholder 2">
            <a:extLst>
              <a:ext uri="{FF2B5EF4-FFF2-40B4-BE49-F238E27FC236}">
                <a16:creationId xmlns:a16="http://schemas.microsoft.com/office/drawing/2014/main" xmlns="" id="{F3D28300-DF70-1B48-8858-4F9EB2E10210}"/>
              </a:ext>
            </a:extLst>
          </p:cNvPr>
          <p:cNvSpPr txBox="1">
            <a:spLocks/>
          </p:cNvSpPr>
          <p:nvPr/>
        </p:nvSpPr>
        <p:spPr>
          <a:xfrm>
            <a:off x="838200" y="1690688"/>
            <a:ext cx="10703943" cy="7001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n-US" sz="2400" b="1" i="1" dirty="0" err="1">
                <a:latin typeface="+mn-lt"/>
                <a:cs typeface="Arial" panose="020B0604020202020204" pitchFamily="34" charset="0"/>
              </a:rPr>
              <a:t>Về</a:t>
            </a:r>
            <a:r>
              <a:rPr lang="en-US" sz="2400" b="1" i="1" dirty="0">
                <a:latin typeface="+mn-lt"/>
                <a:cs typeface="Arial" panose="020B0604020202020204" pitchFamily="34" charset="0"/>
              </a:rPr>
              <a:t> </a:t>
            </a:r>
            <a:r>
              <a:rPr lang="en-US" sz="2400" b="1" i="1" dirty="0" err="1">
                <a:latin typeface="+mn-lt"/>
                <a:cs typeface="Arial" panose="020B0604020202020204" pitchFamily="34" charset="0"/>
              </a:rPr>
              <a:t>điều</a:t>
            </a:r>
            <a:r>
              <a:rPr lang="en-US" sz="2400" b="1" i="1" dirty="0">
                <a:latin typeface="+mn-lt"/>
                <a:cs typeface="Arial" panose="020B0604020202020204" pitchFamily="34" charset="0"/>
              </a:rPr>
              <a:t> </a:t>
            </a:r>
            <a:r>
              <a:rPr lang="en-US" sz="2400" b="1" i="1" dirty="0" err="1">
                <a:latin typeface="+mn-lt"/>
                <a:cs typeface="Arial" panose="020B0604020202020204" pitchFamily="34" charset="0"/>
              </a:rPr>
              <a:t>trị</a:t>
            </a:r>
            <a:r>
              <a:rPr lang="en-US" sz="2400" b="1" i="1" dirty="0">
                <a:latin typeface="+mn-lt"/>
                <a:cs typeface="Arial" panose="020B0604020202020204" pitchFamily="34" charset="0"/>
              </a:rPr>
              <a:t>: </a:t>
            </a:r>
            <a:r>
              <a:rPr lang="vi-VN" sz="2400" dirty="0">
                <a:latin typeface="+mn-lt"/>
                <a:cs typeface="Arial" panose="020B0604020202020204" pitchFamily="34" charset="0"/>
              </a:rPr>
              <a:t>PHCN là một </a:t>
            </a:r>
            <a:r>
              <a:rPr lang="vi-VN" sz="2400" dirty="0">
                <a:latin typeface="+mn-lt"/>
                <a:cs typeface="Arial" panose="020B0604020202020204" pitchFamily="34" charset="0"/>
              </a:rPr>
              <a:t>phương pháp điều trị nội khoa bảo tồn, đơn giản, không dùng thuốc có hiệu quả với thoát vị đĩa đệm cột sống thắt </a:t>
            </a:r>
            <a:r>
              <a:rPr lang="vi-VN" sz="2400" dirty="0">
                <a:latin typeface="+mn-lt"/>
                <a:cs typeface="Arial" panose="020B0604020202020204" pitchFamily="34" charset="0"/>
              </a:rPr>
              <a:t>lưng. </a:t>
            </a:r>
            <a:r>
              <a:rPr lang="vi-VN" sz="2400" b="1" dirty="0" smtClean="0">
                <a:latin typeface="+mn-lt"/>
                <a:cs typeface="Arial" panose="020B0604020202020204" pitchFamily="34" charset="0"/>
              </a:rPr>
              <a:t>Giảm áp là </a:t>
            </a:r>
            <a:r>
              <a:rPr lang="vi-VN" sz="2400" dirty="0" smtClean="0">
                <a:latin typeface="+mn-lt"/>
                <a:cs typeface="Arial" panose="020B0604020202020204" pitchFamily="34" charset="0"/>
              </a:rPr>
              <a:t>phương pháp điều trị mới tiềm năng.</a:t>
            </a:r>
            <a:endParaRPr lang="vi-VN" sz="2400" dirty="0">
              <a:latin typeface="+mn-lt"/>
              <a:cs typeface="Arial" panose="020B0604020202020204" pitchFamily="34" charset="0"/>
            </a:endParaRPr>
          </a:p>
          <a:p>
            <a:pPr algn="just">
              <a:lnSpc>
                <a:spcPct val="150000"/>
              </a:lnSpc>
              <a:buFont typeface="Wingdings" panose="05000000000000000000" pitchFamily="2" charset="2"/>
              <a:buChar char="ü"/>
            </a:pPr>
            <a:r>
              <a:rPr lang="en-US" sz="2400" b="1" i="1" dirty="0" err="1" smtClean="0">
                <a:latin typeface="+mn-lt"/>
                <a:cs typeface="Arial" panose="020B0604020202020204" pitchFamily="34" charset="0"/>
              </a:rPr>
              <a:t>Về</a:t>
            </a:r>
            <a:r>
              <a:rPr lang="en-US" sz="2400" b="1" i="1" dirty="0" smtClean="0">
                <a:latin typeface="+mn-lt"/>
                <a:cs typeface="Arial" panose="020B0604020202020204" pitchFamily="34" charset="0"/>
              </a:rPr>
              <a:t> </a:t>
            </a:r>
            <a:r>
              <a:rPr lang="en-US" sz="2400" b="1" i="1" dirty="0" err="1">
                <a:latin typeface="+mn-lt"/>
                <a:cs typeface="Arial" panose="020B0604020202020204" pitchFamily="34" charset="0"/>
              </a:rPr>
              <a:t>nghiên</a:t>
            </a:r>
            <a:r>
              <a:rPr lang="en-US" sz="2400" b="1" i="1" dirty="0">
                <a:latin typeface="+mn-lt"/>
                <a:cs typeface="Arial" panose="020B0604020202020204" pitchFamily="34" charset="0"/>
              </a:rPr>
              <a:t> </a:t>
            </a:r>
            <a:r>
              <a:rPr lang="en-US" sz="2400" b="1" i="1" dirty="0" err="1">
                <a:latin typeface="+mn-lt"/>
                <a:cs typeface="Arial" panose="020B0604020202020204" pitchFamily="34" charset="0"/>
              </a:rPr>
              <a:t>cứu</a:t>
            </a:r>
            <a:r>
              <a:rPr lang="en-US" sz="2400" b="1" i="1" dirty="0">
                <a:latin typeface="+mn-lt"/>
                <a:cs typeface="Arial" panose="020B0604020202020204" pitchFamily="34" charset="0"/>
              </a:rPr>
              <a:t>: </a:t>
            </a:r>
            <a:r>
              <a:rPr lang="en-US" sz="2400" dirty="0" err="1">
                <a:latin typeface="+mn-lt"/>
                <a:cs typeface="Arial" panose="020B0604020202020204" pitchFamily="34" charset="0"/>
              </a:rPr>
              <a:t>Tiếp</a:t>
            </a:r>
            <a:r>
              <a:rPr lang="en-US" sz="2400" dirty="0">
                <a:latin typeface="+mn-lt"/>
                <a:cs typeface="Arial" panose="020B0604020202020204" pitchFamily="34" charset="0"/>
              </a:rPr>
              <a:t> </a:t>
            </a:r>
            <a:r>
              <a:rPr lang="en-US" sz="2400" dirty="0" err="1">
                <a:latin typeface="+mn-lt"/>
                <a:cs typeface="Arial" panose="020B0604020202020204" pitchFamily="34" charset="0"/>
              </a:rPr>
              <a:t>tục</a:t>
            </a:r>
            <a:r>
              <a:rPr lang="en-US" sz="2400" dirty="0">
                <a:latin typeface="+mn-lt"/>
                <a:cs typeface="Arial" panose="020B0604020202020204" pitchFamily="34" charset="0"/>
              </a:rPr>
              <a:t> </a:t>
            </a:r>
            <a:r>
              <a:rPr lang="en-US" sz="2400" dirty="0" err="1">
                <a:latin typeface="+mn-lt"/>
                <a:cs typeface="Arial" panose="020B0604020202020204" pitchFamily="34" charset="0"/>
              </a:rPr>
              <a:t>thực</a:t>
            </a:r>
            <a:r>
              <a:rPr lang="en-US" sz="2400" dirty="0">
                <a:latin typeface="+mn-lt"/>
                <a:cs typeface="Arial" panose="020B0604020202020204" pitchFamily="34" charset="0"/>
              </a:rPr>
              <a:t> </a:t>
            </a:r>
            <a:r>
              <a:rPr lang="en-US" sz="2400" dirty="0" err="1">
                <a:latin typeface="+mn-lt"/>
                <a:cs typeface="Arial" panose="020B0604020202020204" pitchFamily="34" charset="0"/>
              </a:rPr>
              <a:t>hiện</a:t>
            </a:r>
            <a:r>
              <a:rPr lang="en-US" sz="2400" dirty="0">
                <a:latin typeface="+mn-lt"/>
                <a:cs typeface="Arial" panose="020B0604020202020204" pitchFamily="34" charset="0"/>
              </a:rPr>
              <a:t> </a:t>
            </a:r>
            <a:r>
              <a:rPr lang="en-US" sz="2400" dirty="0" err="1">
                <a:latin typeface="+mn-lt"/>
                <a:cs typeface="Arial" panose="020B0604020202020204" pitchFamily="34" charset="0"/>
              </a:rPr>
              <a:t>các</a:t>
            </a:r>
            <a:r>
              <a:rPr lang="en-US" sz="2400" dirty="0">
                <a:latin typeface="+mn-lt"/>
                <a:cs typeface="Arial" panose="020B0604020202020204" pitchFamily="34" charset="0"/>
              </a:rPr>
              <a:t> </a:t>
            </a:r>
            <a:r>
              <a:rPr lang="en-US" sz="2400" dirty="0" err="1">
                <a:latin typeface="+mn-lt"/>
                <a:cs typeface="Arial" panose="020B0604020202020204" pitchFamily="34" charset="0"/>
              </a:rPr>
              <a:t>nghiên</a:t>
            </a:r>
            <a:r>
              <a:rPr lang="en-US" sz="2400" dirty="0">
                <a:latin typeface="+mn-lt"/>
                <a:cs typeface="Arial" panose="020B0604020202020204" pitchFamily="34" charset="0"/>
              </a:rPr>
              <a:t> </a:t>
            </a:r>
            <a:r>
              <a:rPr lang="en-US" sz="2400" dirty="0" err="1">
                <a:latin typeface="+mn-lt"/>
                <a:cs typeface="Arial" panose="020B0604020202020204" pitchFamily="34" charset="0"/>
              </a:rPr>
              <a:t>cứu</a:t>
            </a:r>
            <a:r>
              <a:rPr lang="en-US" sz="2400" dirty="0">
                <a:latin typeface="+mn-lt"/>
                <a:cs typeface="Arial" panose="020B0604020202020204" pitchFamily="34" charset="0"/>
              </a:rPr>
              <a:t> so </a:t>
            </a:r>
            <a:r>
              <a:rPr lang="en-US" sz="2400" dirty="0" err="1">
                <a:latin typeface="+mn-lt"/>
                <a:cs typeface="Arial" panose="020B0604020202020204" pitchFamily="34" charset="0"/>
              </a:rPr>
              <a:t>sánh</a:t>
            </a:r>
            <a:r>
              <a:rPr lang="en-US" sz="2400" dirty="0">
                <a:latin typeface="+mn-lt"/>
                <a:cs typeface="Arial" panose="020B0604020202020204" pitchFamily="34" charset="0"/>
              </a:rPr>
              <a:t> </a:t>
            </a:r>
            <a:r>
              <a:rPr lang="en-US" sz="2400" dirty="0" err="1">
                <a:latin typeface="+mn-lt"/>
                <a:cs typeface="Arial" panose="020B0604020202020204" pitchFamily="34" charset="0"/>
              </a:rPr>
              <a:t>hiệu</a:t>
            </a:r>
            <a:r>
              <a:rPr lang="en-US" sz="2400" dirty="0">
                <a:latin typeface="+mn-lt"/>
                <a:cs typeface="Arial" panose="020B0604020202020204" pitchFamily="34" charset="0"/>
              </a:rPr>
              <a:t> </a:t>
            </a:r>
            <a:r>
              <a:rPr lang="en-US" sz="2400" dirty="0" err="1">
                <a:latin typeface="+mn-lt"/>
                <a:cs typeface="Arial" panose="020B0604020202020204" pitchFamily="34" charset="0"/>
              </a:rPr>
              <a:t>quả</a:t>
            </a:r>
            <a:r>
              <a:rPr lang="en-US" sz="2400" dirty="0">
                <a:latin typeface="+mn-lt"/>
                <a:cs typeface="Arial" panose="020B0604020202020204" pitchFamily="34" charset="0"/>
              </a:rPr>
              <a:t> </a:t>
            </a:r>
            <a:r>
              <a:rPr lang="en-US" sz="2400" dirty="0" err="1">
                <a:latin typeface="+mn-lt"/>
                <a:cs typeface="Arial" panose="020B0604020202020204" pitchFamily="34" charset="0"/>
              </a:rPr>
              <a:t>của</a:t>
            </a:r>
            <a:r>
              <a:rPr lang="en-US" sz="2400" dirty="0">
                <a:latin typeface="+mn-lt"/>
                <a:cs typeface="Arial" panose="020B0604020202020204" pitchFamily="34" charset="0"/>
              </a:rPr>
              <a:t> </a:t>
            </a:r>
            <a:r>
              <a:rPr lang="en-US" sz="2400" dirty="0" err="1">
                <a:latin typeface="+mn-lt"/>
                <a:cs typeface="Arial" panose="020B0604020202020204" pitchFamily="34" charset="0"/>
              </a:rPr>
              <a:t>các</a:t>
            </a:r>
            <a:r>
              <a:rPr lang="en-US" sz="2400" dirty="0">
                <a:latin typeface="+mn-lt"/>
                <a:cs typeface="Arial" panose="020B0604020202020204" pitchFamily="34" charset="0"/>
              </a:rPr>
              <a:t> </a:t>
            </a:r>
            <a:r>
              <a:rPr lang="en-US" sz="2400" dirty="0" err="1">
                <a:latin typeface="+mn-lt"/>
                <a:cs typeface="Arial" panose="020B0604020202020204" pitchFamily="34" charset="0"/>
              </a:rPr>
              <a:t>phương</a:t>
            </a:r>
            <a:r>
              <a:rPr lang="en-US" sz="2400" dirty="0">
                <a:latin typeface="+mn-lt"/>
                <a:cs typeface="Arial" panose="020B0604020202020204" pitchFamily="34" charset="0"/>
              </a:rPr>
              <a:t> </a:t>
            </a:r>
            <a:r>
              <a:rPr lang="en-US" sz="2400" dirty="0" err="1">
                <a:latin typeface="+mn-lt"/>
                <a:cs typeface="Arial" panose="020B0604020202020204" pitchFamily="34" charset="0"/>
              </a:rPr>
              <a:t>pháp</a:t>
            </a:r>
            <a:r>
              <a:rPr lang="en-US" sz="2400" dirty="0">
                <a:latin typeface="+mn-lt"/>
                <a:cs typeface="Arial" panose="020B0604020202020204" pitchFamily="34" charset="0"/>
              </a:rPr>
              <a:t> </a:t>
            </a:r>
            <a:r>
              <a:rPr lang="vi-VN" sz="2400" dirty="0" smtClean="0">
                <a:latin typeface="+mn-lt"/>
                <a:cs typeface="Arial" panose="020B0604020202020204" pitchFamily="34" charset="0"/>
              </a:rPr>
              <a:t>điều trị</a:t>
            </a:r>
            <a:r>
              <a:rPr lang="en-US" sz="2400" dirty="0" smtClean="0">
                <a:latin typeface="+mn-lt"/>
                <a:cs typeface="Arial" panose="020B0604020202020204" pitchFamily="34" charset="0"/>
              </a:rPr>
              <a:t> </a:t>
            </a:r>
            <a:r>
              <a:rPr lang="en-US" sz="2400" dirty="0" err="1">
                <a:latin typeface="+mn-lt"/>
                <a:cs typeface="Arial" panose="020B0604020202020204" pitchFamily="34" charset="0"/>
              </a:rPr>
              <a:t>để</a:t>
            </a:r>
            <a:r>
              <a:rPr lang="en-US" sz="2400" dirty="0">
                <a:latin typeface="+mn-lt"/>
                <a:cs typeface="Arial" panose="020B0604020202020204" pitchFamily="34" charset="0"/>
              </a:rPr>
              <a:t> </a:t>
            </a:r>
            <a:r>
              <a:rPr lang="en-US" sz="2400" dirty="0" err="1">
                <a:latin typeface="+mn-lt"/>
                <a:cs typeface="Arial" panose="020B0604020202020204" pitchFamily="34" charset="0"/>
              </a:rPr>
              <a:t>có</a:t>
            </a:r>
            <a:r>
              <a:rPr lang="en-US" sz="2400" dirty="0">
                <a:latin typeface="+mn-lt"/>
                <a:cs typeface="Arial" panose="020B0604020202020204" pitchFamily="34" charset="0"/>
              </a:rPr>
              <a:t> </a:t>
            </a:r>
            <a:r>
              <a:rPr lang="en-US" sz="2400" dirty="0" err="1">
                <a:latin typeface="+mn-lt"/>
                <a:cs typeface="Arial" panose="020B0604020202020204" pitchFamily="34" charset="0"/>
              </a:rPr>
              <a:t>phương</a:t>
            </a:r>
            <a:r>
              <a:rPr lang="en-US" sz="2400" dirty="0">
                <a:latin typeface="+mn-lt"/>
                <a:cs typeface="Arial" panose="020B0604020202020204" pitchFamily="34" charset="0"/>
              </a:rPr>
              <a:t> </a:t>
            </a:r>
            <a:r>
              <a:rPr lang="en-US" sz="2400" dirty="0" err="1">
                <a:latin typeface="+mn-lt"/>
                <a:cs typeface="Arial" panose="020B0604020202020204" pitchFamily="34" charset="0"/>
              </a:rPr>
              <a:t>án</a:t>
            </a:r>
            <a:r>
              <a:rPr lang="en-US" sz="2400" dirty="0">
                <a:latin typeface="+mn-lt"/>
                <a:cs typeface="Arial" panose="020B0604020202020204" pitchFamily="34" charset="0"/>
              </a:rPr>
              <a:t> </a:t>
            </a:r>
            <a:r>
              <a:rPr lang="en-US" sz="2400" dirty="0" err="1">
                <a:latin typeface="+mn-lt"/>
                <a:cs typeface="Arial" panose="020B0604020202020204" pitchFamily="34" charset="0"/>
              </a:rPr>
              <a:t>điều</a:t>
            </a:r>
            <a:r>
              <a:rPr lang="en-US" sz="2400" dirty="0">
                <a:latin typeface="+mn-lt"/>
                <a:cs typeface="Arial" panose="020B0604020202020204" pitchFamily="34" charset="0"/>
              </a:rPr>
              <a:t> </a:t>
            </a:r>
            <a:r>
              <a:rPr lang="en-US" sz="2400" dirty="0" err="1">
                <a:latin typeface="+mn-lt"/>
                <a:cs typeface="Arial" panose="020B0604020202020204" pitchFamily="34" charset="0"/>
              </a:rPr>
              <a:t>trị</a:t>
            </a:r>
            <a:r>
              <a:rPr lang="en-US" sz="2400" dirty="0">
                <a:latin typeface="+mn-lt"/>
                <a:cs typeface="Arial" panose="020B0604020202020204" pitchFamily="34" charset="0"/>
              </a:rPr>
              <a:t> </a:t>
            </a:r>
            <a:r>
              <a:rPr lang="en-US" sz="2400" dirty="0" err="1">
                <a:latin typeface="+mn-lt"/>
                <a:cs typeface="Arial" panose="020B0604020202020204" pitchFamily="34" charset="0"/>
              </a:rPr>
              <a:t>tốt</a:t>
            </a:r>
            <a:r>
              <a:rPr lang="en-US" sz="2400" dirty="0">
                <a:latin typeface="+mn-lt"/>
                <a:cs typeface="Arial" panose="020B0604020202020204" pitchFamily="34" charset="0"/>
              </a:rPr>
              <a:t> </a:t>
            </a:r>
            <a:r>
              <a:rPr lang="en-US" sz="2400" dirty="0" err="1">
                <a:latin typeface="+mn-lt"/>
                <a:cs typeface="Arial" panose="020B0604020202020204" pitchFamily="34" charset="0"/>
              </a:rPr>
              <a:t>nhất</a:t>
            </a:r>
            <a:r>
              <a:rPr lang="en-US" sz="2400" dirty="0">
                <a:latin typeface="+mn-lt"/>
                <a:cs typeface="Arial" panose="020B0604020202020204" pitchFamily="34" charset="0"/>
              </a:rPr>
              <a:t> </a:t>
            </a:r>
            <a:r>
              <a:rPr lang="en-US" sz="2400" dirty="0" err="1">
                <a:latin typeface="+mn-lt"/>
                <a:cs typeface="Arial" panose="020B0604020202020204" pitchFamily="34" charset="0"/>
              </a:rPr>
              <a:t>cho</a:t>
            </a:r>
            <a:r>
              <a:rPr lang="en-US" sz="2400" dirty="0">
                <a:latin typeface="+mn-lt"/>
                <a:cs typeface="Arial" panose="020B0604020202020204" pitchFamily="34" charset="0"/>
              </a:rPr>
              <a:t> </a:t>
            </a:r>
            <a:r>
              <a:rPr lang="en-US" sz="2400" dirty="0" err="1">
                <a:latin typeface="+mn-lt"/>
                <a:cs typeface="Arial" panose="020B0604020202020204" pitchFamily="34" charset="0"/>
              </a:rPr>
              <a:t>từng</a:t>
            </a:r>
            <a:r>
              <a:rPr lang="en-US" sz="2400" dirty="0">
                <a:latin typeface="+mn-lt"/>
                <a:cs typeface="Arial" panose="020B0604020202020204" pitchFamily="34" charset="0"/>
              </a:rPr>
              <a:t> </a:t>
            </a:r>
            <a:r>
              <a:rPr lang="en-US" sz="2400" dirty="0" err="1">
                <a:latin typeface="+mn-lt"/>
                <a:cs typeface="Arial" panose="020B0604020202020204" pitchFamily="34" charset="0"/>
              </a:rPr>
              <a:t>đối</a:t>
            </a:r>
            <a:r>
              <a:rPr lang="en-US" sz="2400" dirty="0">
                <a:latin typeface="+mn-lt"/>
                <a:cs typeface="Arial" panose="020B0604020202020204" pitchFamily="34" charset="0"/>
              </a:rPr>
              <a:t> </a:t>
            </a:r>
            <a:r>
              <a:rPr lang="en-US" sz="2400" dirty="0" err="1">
                <a:latin typeface="+mn-lt"/>
                <a:cs typeface="Arial" panose="020B0604020202020204" pitchFamily="34" charset="0"/>
              </a:rPr>
              <a:t>tượng</a:t>
            </a:r>
            <a:r>
              <a:rPr lang="en-US" sz="2400" dirty="0">
                <a:latin typeface="+mn-lt"/>
                <a:cs typeface="Arial" panose="020B0604020202020204" pitchFamily="34" charset="0"/>
              </a:rPr>
              <a:t> </a:t>
            </a:r>
            <a:r>
              <a:rPr lang="en-US" sz="2400" dirty="0" err="1">
                <a:latin typeface="+mn-lt"/>
                <a:cs typeface="Arial" panose="020B0604020202020204" pitchFamily="34" charset="0"/>
              </a:rPr>
              <a:t>bệnh</a:t>
            </a:r>
            <a:r>
              <a:rPr lang="en-US" sz="2400" dirty="0">
                <a:latin typeface="+mn-lt"/>
                <a:cs typeface="Arial" panose="020B0604020202020204" pitchFamily="34" charset="0"/>
              </a:rPr>
              <a:t> </a:t>
            </a:r>
            <a:r>
              <a:rPr lang="en-US" sz="2400" dirty="0" err="1">
                <a:latin typeface="+mn-lt"/>
                <a:cs typeface="Arial" panose="020B0604020202020204" pitchFamily="34" charset="0"/>
              </a:rPr>
              <a:t>nhân</a:t>
            </a:r>
            <a:r>
              <a:rPr lang="en-US" sz="2400" dirty="0">
                <a:latin typeface="+mn-lt"/>
                <a:cs typeface="Arial" panose="020B0604020202020204" pitchFamily="34" charset="0"/>
              </a:rPr>
              <a:t>.</a:t>
            </a:r>
          </a:p>
        </p:txBody>
      </p:sp>
      <p:pic>
        <p:nvPicPr>
          <p:cNvPr id="4" name="Picture 3">
            <a:extLst>
              <a:ext uri="{FF2B5EF4-FFF2-40B4-BE49-F238E27FC236}">
                <a16:creationId xmlns:a16="http://schemas.microsoft.com/office/drawing/2014/main" xmlns="" id="{D8FC12F5-61C1-3627-E8EB-27A4F8468A34}"/>
              </a:ext>
            </a:extLst>
          </p:cNvPr>
          <p:cNvPicPr>
            <a:picLocks noChangeAspect="1"/>
          </p:cNvPicPr>
          <p:nvPr/>
        </p:nvPicPr>
        <p:blipFill>
          <a:blip r:embed="rId2" cstate="print"/>
          <a:srcRect/>
          <a:stretch>
            <a:fillRect/>
          </a:stretch>
        </p:blipFill>
        <p:spPr>
          <a:xfrm>
            <a:off x="48934" y="66708"/>
            <a:ext cx="1423763" cy="1006912"/>
          </a:xfrm>
          <a:prstGeom prst="rect">
            <a:avLst/>
          </a:prstGeom>
        </p:spPr>
      </p:pic>
      <p:pic>
        <p:nvPicPr>
          <p:cNvPr id="5" name="Picture 4">
            <a:extLst>
              <a:ext uri="{FF2B5EF4-FFF2-40B4-BE49-F238E27FC236}">
                <a16:creationId xmlns:a16="http://schemas.microsoft.com/office/drawing/2014/main" xmlns="" id="{D27E0CFF-8C9A-E4B2-EBA1-F0E404E4A9CA}"/>
              </a:ext>
            </a:extLst>
          </p:cNvPr>
          <p:cNvPicPr>
            <a:picLocks noChangeAspect="1"/>
          </p:cNvPicPr>
          <p:nvPr/>
        </p:nvPicPr>
        <p:blipFill>
          <a:blip r:embed="rId3"/>
          <a:stretch>
            <a:fillRect/>
          </a:stretch>
        </p:blipFill>
        <p:spPr>
          <a:xfrm>
            <a:off x="10962746" y="2540"/>
            <a:ext cx="1204017" cy="899553"/>
          </a:xfrm>
          <a:prstGeom prst="rect">
            <a:avLst/>
          </a:prstGeom>
        </p:spPr>
      </p:pic>
    </p:spTree>
    <p:extLst>
      <p:ext uri="{BB962C8B-B14F-4D97-AF65-F5344CB8AC3E}">
        <p14:creationId xmlns:p14="http://schemas.microsoft.com/office/powerpoint/2010/main" val="335346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noGrp="1"/>
          </p:cNvSpPr>
          <p:nvPr>
            <p:ph type="title"/>
          </p:nvPr>
        </p:nvSpPr>
        <p:spPr>
          <a:xfrm>
            <a:off x="2880100" y="497409"/>
            <a:ext cx="6969753" cy="535531"/>
          </a:xfrm>
          <a:prstGeom prst="rect">
            <a:avLst/>
          </a:prstGeom>
          <a:solidFill>
            <a:srgbClr val="00AEB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a:solidFill>
                  <a:schemeClr val="bg1"/>
                </a:solidFill>
                <a:latin typeface="Times New Roman" pitchFamily="18" charset="0"/>
                <a:cs typeface="Times New Roman" pitchFamily="18" charset="0"/>
              </a:rPr>
              <a:t>NỘI DUNG BÁO CÁO</a:t>
            </a:r>
          </a:p>
        </p:txBody>
      </p:sp>
      <p:graphicFrame>
        <p:nvGraphicFramePr>
          <p:cNvPr id="9" name="Diagram 8"/>
          <p:cNvGraphicFramePr/>
          <p:nvPr>
            <p:extLst>
              <p:ext uri="{D42A27DB-BD31-4B8C-83A1-F6EECF244321}">
                <p14:modId xmlns:p14="http://schemas.microsoft.com/office/powerpoint/2010/main" val="4250172668"/>
              </p:ext>
            </p:extLst>
          </p:nvPr>
        </p:nvGraphicFramePr>
        <p:xfrm>
          <a:off x="553994" y="1081066"/>
          <a:ext cx="10515600" cy="519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29492" y="1430468"/>
            <a:ext cx="356839" cy="523220"/>
          </a:xfrm>
          <a:prstGeom prst="rect">
            <a:avLst/>
          </a:prstGeom>
          <a:noFill/>
        </p:spPr>
        <p:txBody>
          <a:bodyPr wrap="square" rtlCol="0">
            <a:spAutoFit/>
          </a:bodyPr>
          <a:lstStyle/>
          <a:p>
            <a:r>
              <a:rPr lang="en-US" sz="2800" b="1" dirty="0"/>
              <a:t>1</a:t>
            </a:r>
          </a:p>
        </p:txBody>
      </p:sp>
      <p:sp>
        <p:nvSpPr>
          <p:cNvPr id="6" name="TextBox 5"/>
          <p:cNvSpPr txBox="1"/>
          <p:nvPr/>
        </p:nvSpPr>
        <p:spPr>
          <a:xfrm>
            <a:off x="1363469" y="2472607"/>
            <a:ext cx="356839" cy="523220"/>
          </a:xfrm>
          <a:prstGeom prst="rect">
            <a:avLst/>
          </a:prstGeom>
          <a:noFill/>
        </p:spPr>
        <p:txBody>
          <a:bodyPr wrap="square" rtlCol="0">
            <a:spAutoFit/>
          </a:bodyPr>
          <a:lstStyle/>
          <a:p>
            <a:r>
              <a:rPr lang="en-US" sz="2800" b="1" dirty="0"/>
              <a:t>2</a:t>
            </a:r>
          </a:p>
        </p:txBody>
      </p:sp>
      <p:sp>
        <p:nvSpPr>
          <p:cNvPr id="7" name="TextBox 6"/>
          <p:cNvSpPr txBox="1"/>
          <p:nvPr/>
        </p:nvSpPr>
        <p:spPr>
          <a:xfrm>
            <a:off x="1473595" y="3411205"/>
            <a:ext cx="356839" cy="523220"/>
          </a:xfrm>
          <a:prstGeom prst="rect">
            <a:avLst/>
          </a:prstGeom>
          <a:noFill/>
        </p:spPr>
        <p:txBody>
          <a:bodyPr wrap="square" rtlCol="0">
            <a:spAutoFit/>
          </a:bodyPr>
          <a:lstStyle/>
          <a:p>
            <a:r>
              <a:rPr lang="en-US" sz="2800" b="1" dirty="0"/>
              <a:t>3</a:t>
            </a:r>
          </a:p>
        </p:txBody>
      </p:sp>
      <p:sp>
        <p:nvSpPr>
          <p:cNvPr id="8" name="TextBox 7"/>
          <p:cNvSpPr txBox="1"/>
          <p:nvPr/>
        </p:nvSpPr>
        <p:spPr>
          <a:xfrm>
            <a:off x="1369765" y="4357224"/>
            <a:ext cx="356839" cy="523220"/>
          </a:xfrm>
          <a:prstGeom prst="rect">
            <a:avLst/>
          </a:prstGeom>
          <a:noFill/>
        </p:spPr>
        <p:txBody>
          <a:bodyPr wrap="square" rtlCol="0">
            <a:spAutoFit/>
          </a:bodyPr>
          <a:lstStyle/>
          <a:p>
            <a:r>
              <a:rPr lang="en-US" sz="2800" b="1" dirty="0"/>
              <a:t>4</a:t>
            </a:r>
          </a:p>
        </p:txBody>
      </p:sp>
      <p:sp>
        <p:nvSpPr>
          <p:cNvPr id="10" name="TextBox 9"/>
          <p:cNvSpPr txBox="1"/>
          <p:nvPr/>
        </p:nvSpPr>
        <p:spPr>
          <a:xfrm>
            <a:off x="907911" y="5354083"/>
            <a:ext cx="356839" cy="523220"/>
          </a:xfrm>
          <a:prstGeom prst="rect">
            <a:avLst/>
          </a:prstGeom>
          <a:noFill/>
        </p:spPr>
        <p:txBody>
          <a:bodyPr wrap="square" rtlCol="0">
            <a:spAutoFit/>
          </a:bodyPr>
          <a:lstStyle/>
          <a:p>
            <a:r>
              <a:rPr lang="en-US" sz="2800" b="1" dirty="0"/>
              <a:t>5</a:t>
            </a:r>
          </a:p>
        </p:txBody>
      </p:sp>
      <p:pic>
        <p:nvPicPr>
          <p:cNvPr id="3" name="Picture 2">
            <a:extLst>
              <a:ext uri="{FF2B5EF4-FFF2-40B4-BE49-F238E27FC236}">
                <a16:creationId xmlns:a16="http://schemas.microsoft.com/office/drawing/2014/main" xmlns="" id="{54B5E011-E659-F583-3773-F0196A319D08}"/>
              </a:ext>
            </a:extLst>
          </p:cNvPr>
          <p:cNvPicPr>
            <a:picLocks noChangeAspect="1"/>
          </p:cNvPicPr>
          <p:nvPr/>
        </p:nvPicPr>
        <p:blipFill>
          <a:blip r:embed="rId8" cstate="print"/>
          <a:srcRect/>
          <a:stretch>
            <a:fillRect/>
          </a:stretch>
        </p:blipFill>
        <p:spPr>
          <a:xfrm>
            <a:off x="48934" y="66708"/>
            <a:ext cx="1423763" cy="1006912"/>
          </a:xfrm>
          <a:prstGeom prst="rect">
            <a:avLst/>
          </a:prstGeom>
        </p:spPr>
      </p:pic>
      <p:pic>
        <p:nvPicPr>
          <p:cNvPr id="4" name="Picture 3">
            <a:extLst>
              <a:ext uri="{FF2B5EF4-FFF2-40B4-BE49-F238E27FC236}">
                <a16:creationId xmlns:a16="http://schemas.microsoft.com/office/drawing/2014/main" xmlns="" id="{07195F2A-155C-2553-71DB-1E673539B6F7}"/>
              </a:ext>
            </a:extLst>
          </p:cNvPr>
          <p:cNvPicPr>
            <a:picLocks noChangeAspect="1"/>
          </p:cNvPicPr>
          <p:nvPr/>
        </p:nvPicPr>
        <p:blipFill>
          <a:blip r:embed="rId9"/>
          <a:stretch>
            <a:fillRect/>
          </a:stretch>
        </p:blipFill>
        <p:spPr>
          <a:xfrm>
            <a:off x="10962746" y="2540"/>
            <a:ext cx="1204017" cy="899553"/>
          </a:xfrm>
          <a:prstGeom prst="rect">
            <a:avLst/>
          </a:prstGeom>
        </p:spPr>
      </p:pic>
    </p:spTree>
    <p:extLst>
      <p:ext uri="{BB962C8B-B14F-4D97-AF65-F5344CB8AC3E}">
        <p14:creationId xmlns:p14="http://schemas.microsoft.com/office/powerpoint/2010/main" val="7572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992" y="208090"/>
            <a:ext cx="5155130" cy="584775"/>
          </a:xfrm>
          <a:prstGeom prst="rect">
            <a:avLst/>
          </a:prstGeom>
        </p:spPr>
        <p:txBody>
          <a:bodyPr wrap="none">
            <a:spAutoFit/>
          </a:bodyPr>
          <a:lstStyle/>
          <a:p>
            <a:pPr algn="ctr"/>
            <a:r>
              <a:rPr lang="en-US" sz="3200" b="1" dirty="0">
                <a:solidFill>
                  <a:srgbClr val="FF0000"/>
                </a:solidFill>
              </a:rPr>
              <a:t>6. TÀI LIỆU THAM KHẢO</a:t>
            </a:r>
            <a:endParaRPr lang="en-US" sz="3200" dirty="0"/>
          </a:p>
        </p:txBody>
      </p:sp>
      <p:sp>
        <p:nvSpPr>
          <p:cNvPr id="4" name="Rectangle 3"/>
          <p:cNvSpPr/>
          <p:nvPr/>
        </p:nvSpPr>
        <p:spPr>
          <a:xfrm>
            <a:off x="287863" y="1343086"/>
            <a:ext cx="11504335" cy="4857676"/>
          </a:xfrm>
          <a:prstGeom prst="rect">
            <a:avLst/>
          </a:prstGeom>
        </p:spPr>
        <p:txBody>
          <a:bodyPr wrap="square">
            <a:spAutoFit/>
          </a:bodyPr>
          <a:lstStyle/>
          <a:p>
            <a:pPr algn="just">
              <a:lnSpc>
                <a:spcPct val="150000"/>
              </a:lnSpc>
              <a:spcAft>
                <a:spcPts val="0"/>
              </a:spcAft>
            </a:pPr>
            <a:r>
              <a:rPr lang="en-GB" sz="1300" b="1" dirty="0">
                <a:ea typeface="Calibri" panose="020F0502020204030204" pitchFamily="34" charset="0"/>
              </a:rPr>
              <a:t>TÀI LIỆU TIẾNG VIỆT</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Bộ Y tế, Hướng dẫn Chẩn đoán và Điều trị các bệnh cơ xương khớp, Hà Nội, Việt Nam, Nhà xuất bản Y học, 2016.</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Bùi Quang Tuyển, Phẫu thuật thoát vị đĩa đệm cột sống, Nhà xuất bản Y học, 2010.</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en-GB" sz="1300" dirty="0" err="1">
                <a:ea typeface="Calibri" panose="020F0502020204030204" pitchFamily="34" charset="0"/>
              </a:rPr>
              <a:t>Lê</a:t>
            </a:r>
            <a:r>
              <a:rPr lang="en-GB" sz="1300" dirty="0">
                <a:ea typeface="Calibri" panose="020F0502020204030204" pitchFamily="34" charset="0"/>
              </a:rPr>
              <a:t> </a:t>
            </a:r>
            <a:r>
              <a:rPr lang="en-GB" sz="1300" dirty="0" err="1">
                <a:ea typeface="Calibri" panose="020F0502020204030204" pitchFamily="34" charset="0"/>
              </a:rPr>
              <a:t>Thị</a:t>
            </a:r>
            <a:r>
              <a:rPr lang="en-GB" sz="1300" dirty="0">
                <a:ea typeface="Calibri" panose="020F0502020204030204" pitchFamily="34" charset="0"/>
              </a:rPr>
              <a:t> </a:t>
            </a:r>
            <a:r>
              <a:rPr lang="en-GB" sz="1300" dirty="0" err="1">
                <a:ea typeface="Calibri" panose="020F0502020204030204" pitchFamily="34" charset="0"/>
              </a:rPr>
              <a:t>Hoàng</a:t>
            </a:r>
            <a:r>
              <a:rPr lang="en-GB" sz="1300" dirty="0">
                <a:ea typeface="Calibri" panose="020F0502020204030204" pitchFamily="34" charset="0"/>
              </a:rPr>
              <a:t> </a:t>
            </a:r>
            <a:r>
              <a:rPr lang="en-GB" sz="1300" dirty="0" err="1">
                <a:ea typeface="Calibri" panose="020F0502020204030204" pitchFamily="34" charset="0"/>
              </a:rPr>
              <a:t>Liên</a:t>
            </a:r>
            <a:r>
              <a:rPr lang="en-GB" sz="1300" dirty="0">
                <a:ea typeface="Calibri" panose="020F0502020204030204" pitchFamily="34" charset="0"/>
              </a:rPr>
              <a:t>, </a:t>
            </a:r>
            <a:r>
              <a:rPr lang="en-GB" sz="1300" dirty="0" err="1">
                <a:ea typeface="Calibri" panose="020F0502020204030204" pitchFamily="34" charset="0"/>
              </a:rPr>
              <a:t>Phạm</a:t>
            </a:r>
            <a:r>
              <a:rPr lang="en-GB" sz="1300" dirty="0">
                <a:ea typeface="Calibri" panose="020F0502020204030204" pitchFamily="34" charset="0"/>
              </a:rPr>
              <a:t> Minh </a:t>
            </a:r>
            <a:r>
              <a:rPr lang="en-GB" sz="1300" dirty="0" err="1">
                <a:ea typeface="Calibri" panose="020F0502020204030204" pitchFamily="34" charset="0"/>
              </a:rPr>
              <a:t>Thông</a:t>
            </a:r>
            <a:r>
              <a:rPr lang="en-GB" sz="1300" dirty="0">
                <a:ea typeface="Calibri" panose="020F0502020204030204" pitchFamily="34" charset="0"/>
              </a:rPr>
              <a:t>, </a:t>
            </a:r>
            <a:r>
              <a:rPr lang="en-GB" sz="1300" dirty="0" err="1">
                <a:ea typeface="Calibri" panose="020F0502020204030204" pitchFamily="34" charset="0"/>
              </a:rPr>
              <a:t>Trần</a:t>
            </a:r>
            <a:r>
              <a:rPr lang="en-GB" sz="1300" dirty="0">
                <a:ea typeface="Calibri" panose="020F0502020204030204" pitchFamily="34" charset="0"/>
              </a:rPr>
              <a:t> </a:t>
            </a:r>
            <a:r>
              <a:rPr lang="en-GB" sz="1300" dirty="0" err="1">
                <a:ea typeface="Calibri" panose="020F0502020204030204" pitchFamily="34" charset="0"/>
              </a:rPr>
              <a:t>Anh</a:t>
            </a:r>
            <a:r>
              <a:rPr lang="en-GB" sz="1300" dirty="0">
                <a:ea typeface="Calibri" panose="020F0502020204030204" pitchFamily="34" charset="0"/>
              </a:rPr>
              <a:t> </a:t>
            </a:r>
            <a:r>
              <a:rPr lang="en-GB" sz="1300" dirty="0" err="1">
                <a:ea typeface="Calibri" panose="020F0502020204030204" pitchFamily="34" charset="0"/>
              </a:rPr>
              <a:t>Tuấn</a:t>
            </a:r>
            <a:r>
              <a:rPr lang="en-GB" sz="1300" dirty="0">
                <a:ea typeface="Calibri" panose="020F0502020204030204" pitchFamily="34" charset="0"/>
              </a:rPr>
              <a:t>, </a:t>
            </a:r>
            <a:r>
              <a:rPr lang="en-GB" sz="1300" dirty="0" err="1">
                <a:ea typeface="Calibri" panose="020F0502020204030204" pitchFamily="34" charset="0"/>
              </a:rPr>
              <a:t>Tương</a:t>
            </a:r>
            <a:r>
              <a:rPr lang="en-GB" sz="1300" dirty="0">
                <a:ea typeface="Calibri" panose="020F0502020204030204" pitchFamily="34" charset="0"/>
              </a:rPr>
              <a:t> </a:t>
            </a:r>
            <a:r>
              <a:rPr lang="en-GB" sz="1300" dirty="0" err="1">
                <a:ea typeface="Calibri" panose="020F0502020204030204" pitchFamily="34" charset="0"/>
              </a:rPr>
              <a:t>quan</a:t>
            </a:r>
            <a:r>
              <a:rPr lang="en-GB" sz="1300" dirty="0">
                <a:ea typeface="Calibri" panose="020F0502020204030204" pitchFamily="34" charset="0"/>
              </a:rPr>
              <a:t> </a:t>
            </a:r>
            <a:r>
              <a:rPr lang="en-GB" sz="1300" dirty="0" err="1">
                <a:ea typeface="Calibri" panose="020F0502020204030204" pitchFamily="34" charset="0"/>
              </a:rPr>
              <a:t>của</a:t>
            </a:r>
            <a:r>
              <a:rPr lang="en-GB" sz="1300" dirty="0">
                <a:ea typeface="Calibri" panose="020F0502020204030204" pitchFamily="34" charset="0"/>
              </a:rPr>
              <a:t> </a:t>
            </a:r>
            <a:r>
              <a:rPr lang="en-GB" sz="1300" dirty="0" err="1">
                <a:ea typeface="Calibri" panose="020F0502020204030204" pitchFamily="34" charset="0"/>
              </a:rPr>
              <a:t>hình</a:t>
            </a:r>
            <a:r>
              <a:rPr lang="en-GB" sz="1300" dirty="0">
                <a:ea typeface="Calibri" panose="020F0502020204030204" pitchFamily="34" charset="0"/>
              </a:rPr>
              <a:t> </a:t>
            </a:r>
            <a:r>
              <a:rPr lang="en-GB" sz="1300" dirty="0" err="1">
                <a:ea typeface="Calibri" panose="020F0502020204030204" pitchFamily="34" charset="0"/>
              </a:rPr>
              <a:t>ảnh</a:t>
            </a:r>
            <a:r>
              <a:rPr lang="en-GB" sz="1300" dirty="0">
                <a:ea typeface="Calibri" panose="020F0502020204030204" pitchFamily="34" charset="0"/>
              </a:rPr>
              <a:t> </a:t>
            </a:r>
            <a:r>
              <a:rPr lang="en-GB" sz="1300" dirty="0" err="1">
                <a:ea typeface="Calibri" panose="020F0502020204030204" pitchFamily="34" charset="0"/>
              </a:rPr>
              <a:t>cộng</a:t>
            </a:r>
            <a:r>
              <a:rPr lang="en-GB" sz="1300" dirty="0">
                <a:ea typeface="Calibri" panose="020F0502020204030204" pitchFamily="34" charset="0"/>
              </a:rPr>
              <a:t> </a:t>
            </a:r>
            <a:r>
              <a:rPr lang="en-GB" sz="1300" dirty="0" err="1">
                <a:ea typeface="Calibri" panose="020F0502020204030204" pitchFamily="34" charset="0"/>
              </a:rPr>
              <a:t>hưởng</a:t>
            </a:r>
            <a:r>
              <a:rPr lang="en-GB" sz="1300" dirty="0">
                <a:ea typeface="Calibri" panose="020F0502020204030204" pitchFamily="34" charset="0"/>
              </a:rPr>
              <a:t> </a:t>
            </a:r>
            <a:r>
              <a:rPr lang="en-GB" sz="1300" dirty="0" err="1">
                <a:ea typeface="Calibri" panose="020F0502020204030204" pitchFamily="34" charset="0"/>
              </a:rPr>
              <a:t>từ</a:t>
            </a:r>
            <a:r>
              <a:rPr lang="en-GB" sz="1300" dirty="0">
                <a:ea typeface="Calibri" panose="020F0502020204030204" pitchFamily="34" charset="0"/>
              </a:rPr>
              <a:t> </a:t>
            </a:r>
            <a:r>
              <a:rPr lang="en-GB" sz="1300" dirty="0" err="1">
                <a:ea typeface="Calibri" panose="020F0502020204030204" pitchFamily="34" charset="0"/>
              </a:rPr>
              <a:t>với</a:t>
            </a:r>
            <a:r>
              <a:rPr lang="en-GB" sz="1300" dirty="0">
                <a:ea typeface="Calibri" panose="020F0502020204030204" pitchFamily="34" charset="0"/>
              </a:rPr>
              <a:t> </a:t>
            </a:r>
            <a:r>
              <a:rPr lang="en-GB" sz="1300" dirty="0" err="1">
                <a:ea typeface="Calibri" panose="020F0502020204030204" pitchFamily="34" charset="0"/>
              </a:rPr>
              <a:t>triệu</a:t>
            </a:r>
            <a:r>
              <a:rPr lang="en-GB" sz="1300" dirty="0">
                <a:ea typeface="Calibri" panose="020F0502020204030204" pitchFamily="34" charset="0"/>
              </a:rPr>
              <a:t> </a:t>
            </a:r>
            <a:r>
              <a:rPr lang="en-GB" sz="1300" dirty="0" err="1">
                <a:ea typeface="Calibri" panose="020F0502020204030204" pitchFamily="34" charset="0"/>
              </a:rPr>
              <a:t>chứng</a:t>
            </a:r>
            <a:r>
              <a:rPr lang="en-GB" sz="1300" dirty="0">
                <a:ea typeface="Calibri" panose="020F0502020204030204" pitchFamily="34" charset="0"/>
              </a:rPr>
              <a:t> </a:t>
            </a:r>
            <a:r>
              <a:rPr lang="en-GB" sz="1300" dirty="0" err="1">
                <a:ea typeface="Calibri" panose="020F0502020204030204" pitchFamily="34" charset="0"/>
              </a:rPr>
              <a:t>lâm</a:t>
            </a:r>
            <a:r>
              <a:rPr lang="en-GB" sz="1300" dirty="0">
                <a:ea typeface="Calibri" panose="020F0502020204030204" pitchFamily="34" charset="0"/>
              </a:rPr>
              <a:t> </a:t>
            </a:r>
            <a:r>
              <a:rPr lang="en-GB" sz="1300" dirty="0" err="1">
                <a:ea typeface="Calibri" panose="020F0502020204030204" pitchFamily="34" charset="0"/>
              </a:rPr>
              <a:t>sàng</a:t>
            </a:r>
            <a:r>
              <a:rPr lang="en-GB" sz="1300" dirty="0">
                <a:ea typeface="Calibri" panose="020F0502020204030204" pitchFamily="34" charset="0"/>
              </a:rPr>
              <a:t> </a:t>
            </a:r>
            <a:r>
              <a:rPr lang="en-GB" sz="1300" dirty="0" err="1">
                <a:ea typeface="Calibri" panose="020F0502020204030204" pitchFamily="34" charset="0"/>
              </a:rPr>
              <a:t>của</a:t>
            </a:r>
            <a:r>
              <a:rPr lang="en-GB" sz="1300" dirty="0">
                <a:ea typeface="Calibri" panose="020F0502020204030204" pitchFamily="34" charset="0"/>
              </a:rPr>
              <a:t> </a:t>
            </a:r>
            <a:r>
              <a:rPr lang="en-GB" sz="1300" dirty="0" err="1">
                <a:ea typeface="Calibri" panose="020F0502020204030204" pitchFamily="34" charset="0"/>
              </a:rPr>
              <a:t>bệnh</a:t>
            </a:r>
            <a:r>
              <a:rPr lang="en-GB" sz="1300" dirty="0">
                <a:ea typeface="Calibri" panose="020F0502020204030204" pitchFamily="34" charset="0"/>
              </a:rPr>
              <a:t> </a:t>
            </a:r>
            <a:r>
              <a:rPr lang="en-GB" sz="1300" dirty="0" err="1">
                <a:ea typeface="Calibri" panose="020F0502020204030204" pitchFamily="34" charset="0"/>
              </a:rPr>
              <a:t>thoát</a:t>
            </a:r>
            <a:r>
              <a:rPr lang="en-GB" sz="1300" dirty="0">
                <a:ea typeface="Calibri" panose="020F0502020204030204" pitchFamily="34" charset="0"/>
              </a:rPr>
              <a:t> </a:t>
            </a:r>
            <a:r>
              <a:rPr lang="en-GB" sz="1300" dirty="0" err="1">
                <a:ea typeface="Calibri" panose="020F0502020204030204" pitchFamily="34" charset="0"/>
              </a:rPr>
              <a:t>vị</a:t>
            </a:r>
            <a:r>
              <a:rPr lang="en-GB" sz="1300" dirty="0">
                <a:ea typeface="Calibri" panose="020F0502020204030204" pitchFamily="34" charset="0"/>
              </a:rPr>
              <a:t> </a:t>
            </a:r>
            <a:r>
              <a:rPr lang="en-GB" sz="1300" dirty="0" err="1">
                <a:ea typeface="Calibri" panose="020F0502020204030204" pitchFamily="34" charset="0"/>
              </a:rPr>
              <a:t>đĩa</a:t>
            </a:r>
            <a:r>
              <a:rPr lang="en-GB" sz="1300" dirty="0">
                <a:ea typeface="Calibri" panose="020F0502020204030204" pitchFamily="34" charset="0"/>
              </a:rPr>
              <a:t> </a:t>
            </a:r>
            <a:r>
              <a:rPr lang="en-GB" sz="1300" dirty="0" err="1">
                <a:ea typeface="Calibri" panose="020F0502020204030204" pitchFamily="34" charset="0"/>
              </a:rPr>
              <a:t>đệm</a:t>
            </a:r>
            <a:r>
              <a:rPr lang="en-GB" sz="1300" dirty="0">
                <a:ea typeface="Calibri" panose="020F0502020204030204" pitchFamily="34" charset="0"/>
              </a:rPr>
              <a:t> </a:t>
            </a:r>
            <a:r>
              <a:rPr lang="en-GB" sz="1300" dirty="0" err="1">
                <a:ea typeface="Calibri" panose="020F0502020204030204" pitchFamily="34" charset="0"/>
              </a:rPr>
              <a:t>cột</a:t>
            </a:r>
            <a:r>
              <a:rPr lang="en-GB" sz="1300" dirty="0">
                <a:ea typeface="Calibri" panose="020F0502020204030204" pitchFamily="34" charset="0"/>
              </a:rPr>
              <a:t> </a:t>
            </a:r>
            <a:r>
              <a:rPr lang="en-GB" sz="1300" dirty="0" err="1">
                <a:ea typeface="Calibri" panose="020F0502020204030204" pitchFamily="34" charset="0"/>
              </a:rPr>
              <a:t>sống</a:t>
            </a:r>
            <a:r>
              <a:rPr lang="en-GB" sz="1300" dirty="0">
                <a:ea typeface="Calibri" panose="020F0502020204030204" pitchFamily="34" charset="0"/>
              </a:rPr>
              <a:t> </a:t>
            </a:r>
            <a:r>
              <a:rPr lang="en-GB" sz="1300" dirty="0" err="1">
                <a:ea typeface="Calibri" panose="020F0502020204030204" pitchFamily="34" charset="0"/>
              </a:rPr>
              <a:t>thắt</a:t>
            </a:r>
            <a:r>
              <a:rPr lang="en-GB" sz="1300" dirty="0">
                <a:ea typeface="Calibri" panose="020F0502020204030204" pitchFamily="34" charset="0"/>
              </a:rPr>
              <a:t> </a:t>
            </a:r>
            <a:r>
              <a:rPr lang="en-GB" sz="1300" dirty="0" err="1">
                <a:ea typeface="Calibri" panose="020F0502020204030204" pitchFamily="34" charset="0"/>
              </a:rPr>
              <a:t>lưng</a:t>
            </a:r>
            <a:r>
              <a:rPr lang="en-GB" sz="1300" dirty="0">
                <a:ea typeface="Calibri" panose="020F0502020204030204" pitchFamily="34" charset="0"/>
              </a:rPr>
              <a:t>, </a:t>
            </a:r>
            <a:r>
              <a:rPr lang="en-GB" sz="1300" dirty="0" err="1">
                <a:ea typeface="Calibri" panose="020F0502020204030204" pitchFamily="34" charset="0"/>
              </a:rPr>
              <a:t>Tạp</a:t>
            </a:r>
            <a:r>
              <a:rPr lang="en-GB" sz="1300" dirty="0">
                <a:ea typeface="Calibri" panose="020F0502020204030204" pitchFamily="34" charset="0"/>
              </a:rPr>
              <a:t> </a:t>
            </a:r>
            <a:r>
              <a:rPr lang="en-GB" sz="1300" dirty="0" err="1">
                <a:ea typeface="Calibri" panose="020F0502020204030204" pitchFamily="34" charset="0"/>
              </a:rPr>
              <a:t>chí</a:t>
            </a:r>
            <a:r>
              <a:rPr lang="en-GB" sz="1300" dirty="0">
                <a:ea typeface="Calibri" panose="020F0502020204030204" pitchFamily="34" charset="0"/>
              </a:rPr>
              <a:t> </a:t>
            </a:r>
            <a:r>
              <a:rPr lang="en-GB" sz="1300" dirty="0" err="1">
                <a:ea typeface="Calibri" panose="020F0502020204030204" pitchFamily="34" charset="0"/>
              </a:rPr>
              <a:t>nghiên</a:t>
            </a:r>
            <a:r>
              <a:rPr lang="en-GB" sz="1300" dirty="0">
                <a:ea typeface="Calibri" panose="020F0502020204030204" pitchFamily="34" charset="0"/>
              </a:rPr>
              <a:t> </a:t>
            </a:r>
            <a:r>
              <a:rPr lang="en-GB" sz="1300" dirty="0" err="1">
                <a:ea typeface="Calibri" panose="020F0502020204030204" pitchFamily="34" charset="0"/>
              </a:rPr>
              <a:t>cứu</a:t>
            </a:r>
            <a:r>
              <a:rPr lang="en-GB" sz="1300" dirty="0">
                <a:ea typeface="Calibri" panose="020F0502020204030204" pitchFamily="34" charset="0"/>
              </a:rPr>
              <a:t> </a:t>
            </a:r>
            <a:r>
              <a:rPr lang="en-GB" sz="1300" dirty="0" err="1">
                <a:ea typeface="Calibri" panose="020F0502020204030204" pitchFamily="34" charset="0"/>
              </a:rPr>
              <a:t>khoa</a:t>
            </a:r>
            <a:r>
              <a:rPr lang="en-GB" sz="1300" dirty="0">
                <a:ea typeface="Calibri" panose="020F0502020204030204" pitchFamily="34" charset="0"/>
              </a:rPr>
              <a:t> </a:t>
            </a:r>
            <a:r>
              <a:rPr lang="en-GB" sz="1300" dirty="0" err="1">
                <a:ea typeface="Calibri" panose="020F0502020204030204" pitchFamily="34" charset="0"/>
              </a:rPr>
              <a:t>học</a:t>
            </a:r>
            <a:r>
              <a:rPr lang="en-GB" sz="1300" dirty="0">
                <a:ea typeface="Calibri" panose="020F0502020204030204" pitchFamily="34" charset="0"/>
              </a:rPr>
              <a:t>, 41, tr68</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Nguyễn Đức Minh, Nguyễn Vinh Quốc, Tác dụng điều trị đau thắt lưng do thoát vị cột sống bằng thuốc hoàn chỉ thống kết hợp điện châm, Tạp chí Y dược lâm sàng 108, 2018, Tập 13 - Số 2/2018.</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Nguyễn Văn Đoàn, Trương Việt Dũng, Hoàng Minh Nam, Kết quả vật lý trị liệu điều trị thoát vị cột sống ở Bệnh nhân điều trị ngoại trú tại khoa Phục hồi Chức năng bệnh viện Vinmec Times City năm 2021, Tạp chí Khoa học và Công nghệ Đại học Thái Nguyên, 2022, Số 227 (05).	</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Phạm Thị Thu Hiền và Đào Văn Dũng, Kết quả điều trị vật lý trị liệu phục hồi chức năng ở người bệnh thoát vị đĩa đệm cột sống thắt lưng, Tạp chí Y học cộng đồng, 2021, 62, tr. 120-125.</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vi-VN" sz="1300" dirty="0">
                <a:ea typeface="Calibri" panose="020F0502020204030204" pitchFamily="34" charset="0"/>
              </a:rPr>
              <a:t>Phạm Thị Mỹ Trinh, Phạm Anh Vũ, Nghiên cứu tỷ lệ và đặc điểm hình ảnh thoát vị đĩa đệm và cột sống thắt lưng trên cộng hưởng từ</a:t>
            </a:r>
            <a:r>
              <a:rPr lang="en-US" sz="1300" dirty="0">
                <a:ea typeface="Calibri" panose="020F0502020204030204" pitchFamily="34" charset="0"/>
              </a:rPr>
              <a:t>.</a:t>
            </a:r>
          </a:p>
          <a:p>
            <a:pPr marL="342900" lvl="0" indent="-342900" algn="just">
              <a:lnSpc>
                <a:spcPct val="150000"/>
              </a:lnSpc>
              <a:spcAft>
                <a:spcPts val="0"/>
              </a:spcAft>
              <a:buFont typeface="+mj-lt"/>
              <a:buAutoNum type="arabicPeriod"/>
            </a:pPr>
            <a:r>
              <a:rPr lang="vi-VN" sz="1300" dirty="0">
                <a:ea typeface="Calibri" panose="020F0502020204030204" pitchFamily="34" charset="0"/>
              </a:rPr>
              <a:t>Tô Văn Dứt, Lê Thị Ngoan, Lê Tuyết Hà, Dương Diễm Ái, Đánh giá hiệu quả điều trị đau thắt lưng do thoát vị cột sống bằng bài thuốc độc hoạt ký sinh thang, kết hợp điện châm và tập dưỡng sinh, Tạp chí Y học Việt Nam, 2022, Tập 518.</a:t>
            </a:r>
            <a:endParaRPr lang="en-US" sz="1300" dirty="0">
              <a:ea typeface="Calibri" panose="020F0502020204030204" pitchFamily="34" charset="0"/>
            </a:endParaRPr>
          </a:p>
          <a:p>
            <a:pPr marL="342900" lvl="0" indent="-342900" algn="just">
              <a:lnSpc>
                <a:spcPct val="150000"/>
              </a:lnSpc>
              <a:spcAft>
                <a:spcPts val="0"/>
              </a:spcAft>
              <a:buFont typeface="+mj-lt"/>
              <a:buAutoNum type="arabicPeriod"/>
            </a:pPr>
            <a:r>
              <a:rPr lang="en-GB" sz="1300" dirty="0" err="1">
                <a:ea typeface="Calibri" panose="020F0502020204030204" pitchFamily="34" charset="0"/>
              </a:rPr>
              <a:t>Trần</a:t>
            </a:r>
            <a:r>
              <a:rPr lang="en-GB" sz="1300" dirty="0">
                <a:ea typeface="Calibri" panose="020F0502020204030204" pitchFamily="34" charset="0"/>
              </a:rPr>
              <a:t> </a:t>
            </a:r>
            <a:r>
              <a:rPr lang="en-GB" sz="1300" dirty="0" err="1">
                <a:ea typeface="Calibri" panose="020F0502020204030204" pitchFamily="34" charset="0"/>
              </a:rPr>
              <a:t>Phước</a:t>
            </a:r>
            <a:r>
              <a:rPr lang="en-GB" sz="1300" dirty="0">
                <a:ea typeface="Calibri" panose="020F0502020204030204" pitchFamily="34" charset="0"/>
              </a:rPr>
              <a:t> </a:t>
            </a:r>
            <a:r>
              <a:rPr lang="en-GB" sz="1300" dirty="0" err="1">
                <a:ea typeface="Calibri" panose="020F0502020204030204" pitchFamily="34" charset="0"/>
              </a:rPr>
              <a:t>Thái</a:t>
            </a:r>
            <a:r>
              <a:rPr lang="en-GB" sz="1300" dirty="0">
                <a:ea typeface="Calibri" panose="020F0502020204030204" pitchFamily="34" charset="0"/>
              </a:rPr>
              <a:t>, </a:t>
            </a:r>
            <a:r>
              <a:rPr lang="en-GB" sz="1300" dirty="0" err="1">
                <a:ea typeface="Calibri" panose="020F0502020204030204" pitchFamily="34" charset="0"/>
              </a:rPr>
              <a:t>Nguyễn</a:t>
            </a:r>
            <a:r>
              <a:rPr lang="en-GB" sz="1300" dirty="0">
                <a:ea typeface="Calibri" panose="020F0502020204030204" pitchFamily="34" charset="0"/>
              </a:rPr>
              <a:t> </a:t>
            </a:r>
            <a:r>
              <a:rPr lang="en-GB" sz="1300" dirty="0" err="1">
                <a:ea typeface="Calibri" panose="020F0502020204030204" pitchFamily="34" charset="0"/>
              </a:rPr>
              <a:t>Vũ</a:t>
            </a:r>
            <a:r>
              <a:rPr lang="en-GB" sz="1300" dirty="0">
                <a:ea typeface="Calibri" panose="020F0502020204030204" pitchFamily="34" charset="0"/>
              </a:rPr>
              <a:t> </a:t>
            </a:r>
            <a:r>
              <a:rPr lang="en-GB" sz="1300" dirty="0" err="1">
                <a:ea typeface="Calibri" panose="020F0502020204030204" pitchFamily="34" charset="0"/>
              </a:rPr>
              <a:t>Đằng</a:t>
            </a:r>
            <a:r>
              <a:rPr lang="en-GB" sz="1300" dirty="0">
                <a:ea typeface="Calibri" panose="020F0502020204030204" pitchFamily="34" charset="0"/>
              </a:rPr>
              <a:t>, </a:t>
            </a:r>
            <a:r>
              <a:rPr lang="en-GB" sz="1300" dirty="0" err="1">
                <a:ea typeface="Calibri" panose="020F0502020204030204" pitchFamily="34" charset="0"/>
              </a:rPr>
              <a:t>Nghiên</a:t>
            </a:r>
            <a:r>
              <a:rPr lang="en-GB" sz="1300" dirty="0">
                <a:ea typeface="Calibri" panose="020F0502020204030204" pitchFamily="34" charset="0"/>
              </a:rPr>
              <a:t> </a:t>
            </a:r>
            <a:r>
              <a:rPr lang="en-GB" sz="1300" dirty="0" err="1">
                <a:ea typeface="Calibri" panose="020F0502020204030204" pitchFamily="34" charset="0"/>
              </a:rPr>
              <a:t>cứu</a:t>
            </a:r>
            <a:r>
              <a:rPr lang="en-GB" sz="1300" dirty="0">
                <a:ea typeface="Calibri" panose="020F0502020204030204" pitchFamily="34" charset="0"/>
              </a:rPr>
              <a:t> </a:t>
            </a:r>
            <a:r>
              <a:rPr lang="en-GB" sz="1300" dirty="0" err="1">
                <a:ea typeface="Calibri" panose="020F0502020204030204" pitchFamily="34" charset="0"/>
              </a:rPr>
              <a:t>đặc</a:t>
            </a:r>
            <a:r>
              <a:rPr lang="en-GB" sz="1300" dirty="0">
                <a:ea typeface="Calibri" panose="020F0502020204030204" pitchFamily="34" charset="0"/>
              </a:rPr>
              <a:t> </a:t>
            </a:r>
            <a:r>
              <a:rPr lang="en-GB" sz="1300" dirty="0" err="1">
                <a:ea typeface="Calibri" panose="020F0502020204030204" pitchFamily="34" charset="0"/>
              </a:rPr>
              <a:t>điểm</a:t>
            </a:r>
            <a:r>
              <a:rPr lang="en-GB" sz="1300" dirty="0">
                <a:ea typeface="Calibri" panose="020F0502020204030204" pitchFamily="34" charset="0"/>
              </a:rPr>
              <a:t> </a:t>
            </a:r>
            <a:r>
              <a:rPr lang="en-GB" sz="1300" dirty="0" err="1">
                <a:ea typeface="Calibri" panose="020F0502020204030204" pitchFamily="34" charset="0"/>
              </a:rPr>
              <a:t>lâm</a:t>
            </a:r>
            <a:r>
              <a:rPr lang="en-GB" sz="1300" dirty="0">
                <a:ea typeface="Calibri" panose="020F0502020204030204" pitchFamily="34" charset="0"/>
              </a:rPr>
              <a:t> </a:t>
            </a:r>
            <a:r>
              <a:rPr lang="en-GB" sz="1300" dirty="0" err="1">
                <a:ea typeface="Calibri" panose="020F0502020204030204" pitchFamily="34" charset="0"/>
              </a:rPr>
              <a:t>sàng</a:t>
            </a:r>
            <a:r>
              <a:rPr lang="en-GB" sz="1300" dirty="0">
                <a:ea typeface="Calibri" panose="020F0502020204030204" pitchFamily="34" charset="0"/>
              </a:rPr>
              <a:t> </a:t>
            </a:r>
            <a:r>
              <a:rPr lang="en-GB" sz="1300" dirty="0" err="1">
                <a:ea typeface="Calibri" panose="020F0502020204030204" pitchFamily="34" charset="0"/>
              </a:rPr>
              <a:t>và</a:t>
            </a:r>
            <a:r>
              <a:rPr lang="en-GB" sz="1300" dirty="0">
                <a:ea typeface="Calibri" panose="020F0502020204030204" pitchFamily="34" charset="0"/>
              </a:rPr>
              <a:t> </a:t>
            </a:r>
            <a:r>
              <a:rPr lang="en-GB" sz="1300" dirty="0" err="1">
                <a:ea typeface="Calibri" panose="020F0502020204030204" pitchFamily="34" charset="0"/>
              </a:rPr>
              <a:t>hình</a:t>
            </a:r>
            <a:r>
              <a:rPr lang="en-GB" sz="1300" dirty="0">
                <a:ea typeface="Calibri" panose="020F0502020204030204" pitchFamily="34" charset="0"/>
              </a:rPr>
              <a:t> </a:t>
            </a:r>
            <a:r>
              <a:rPr lang="en-GB" sz="1300" dirty="0" err="1">
                <a:ea typeface="Calibri" panose="020F0502020204030204" pitchFamily="34" charset="0"/>
              </a:rPr>
              <a:t>ảnh</a:t>
            </a:r>
            <a:r>
              <a:rPr lang="en-GB" sz="1300" dirty="0">
                <a:ea typeface="Calibri" panose="020F0502020204030204" pitchFamily="34" charset="0"/>
              </a:rPr>
              <a:t> </a:t>
            </a:r>
            <a:r>
              <a:rPr lang="en-GB" sz="1300" dirty="0" err="1">
                <a:ea typeface="Calibri" panose="020F0502020204030204" pitchFamily="34" charset="0"/>
              </a:rPr>
              <a:t>cộng</a:t>
            </a:r>
            <a:r>
              <a:rPr lang="en-GB" sz="1300" dirty="0">
                <a:ea typeface="Calibri" panose="020F0502020204030204" pitchFamily="34" charset="0"/>
              </a:rPr>
              <a:t> </a:t>
            </a:r>
            <a:r>
              <a:rPr lang="en-GB" sz="1300" dirty="0" err="1">
                <a:ea typeface="Calibri" panose="020F0502020204030204" pitchFamily="34" charset="0"/>
              </a:rPr>
              <a:t>hưởng</a:t>
            </a:r>
            <a:r>
              <a:rPr lang="en-GB" sz="1300" dirty="0">
                <a:ea typeface="Calibri" panose="020F0502020204030204" pitchFamily="34" charset="0"/>
              </a:rPr>
              <a:t> </a:t>
            </a:r>
            <a:r>
              <a:rPr lang="en-GB" sz="1300" dirty="0" err="1">
                <a:ea typeface="Calibri" panose="020F0502020204030204" pitchFamily="34" charset="0"/>
              </a:rPr>
              <a:t>từ</a:t>
            </a:r>
            <a:r>
              <a:rPr lang="en-GB" sz="1300" dirty="0">
                <a:ea typeface="Calibri" panose="020F0502020204030204" pitchFamily="34" charset="0"/>
              </a:rPr>
              <a:t> </a:t>
            </a:r>
            <a:r>
              <a:rPr lang="en-GB" sz="1300" dirty="0" err="1">
                <a:ea typeface="Calibri" panose="020F0502020204030204" pitchFamily="34" charset="0"/>
              </a:rPr>
              <a:t>trong</a:t>
            </a:r>
            <a:r>
              <a:rPr lang="en-GB" sz="1300" dirty="0">
                <a:ea typeface="Calibri" panose="020F0502020204030204" pitchFamily="34" charset="0"/>
              </a:rPr>
              <a:t> </a:t>
            </a:r>
            <a:r>
              <a:rPr lang="en-GB" sz="1300" dirty="0" err="1">
                <a:ea typeface="Calibri" panose="020F0502020204030204" pitchFamily="34" charset="0"/>
              </a:rPr>
              <a:t>thoái</a:t>
            </a:r>
            <a:r>
              <a:rPr lang="en-GB" sz="1300" dirty="0">
                <a:ea typeface="Calibri" panose="020F0502020204030204" pitchFamily="34" charset="0"/>
              </a:rPr>
              <a:t> </a:t>
            </a:r>
            <a:r>
              <a:rPr lang="en-GB" sz="1300" dirty="0" err="1">
                <a:ea typeface="Calibri" panose="020F0502020204030204" pitchFamily="34" charset="0"/>
              </a:rPr>
              <a:t>hóa</a:t>
            </a:r>
            <a:r>
              <a:rPr lang="en-GB" sz="1300" dirty="0">
                <a:ea typeface="Calibri" panose="020F0502020204030204" pitchFamily="34" charset="0"/>
              </a:rPr>
              <a:t> </a:t>
            </a:r>
            <a:r>
              <a:rPr lang="en-GB" sz="1300" dirty="0" err="1">
                <a:ea typeface="Calibri" panose="020F0502020204030204" pitchFamily="34" charset="0"/>
              </a:rPr>
              <a:t>cột</a:t>
            </a:r>
            <a:r>
              <a:rPr lang="en-GB" sz="1300" dirty="0">
                <a:ea typeface="Calibri" panose="020F0502020204030204" pitchFamily="34" charset="0"/>
              </a:rPr>
              <a:t> </a:t>
            </a:r>
            <a:r>
              <a:rPr lang="en-GB" sz="1300" dirty="0" err="1">
                <a:ea typeface="Calibri" panose="020F0502020204030204" pitchFamily="34" charset="0"/>
              </a:rPr>
              <a:t>sống</a:t>
            </a:r>
            <a:r>
              <a:rPr lang="en-GB" sz="1300" dirty="0">
                <a:ea typeface="Calibri" panose="020F0502020204030204" pitchFamily="34" charset="0"/>
              </a:rPr>
              <a:t> </a:t>
            </a:r>
            <a:r>
              <a:rPr lang="en-GB" sz="1300" dirty="0" err="1">
                <a:ea typeface="Calibri" panose="020F0502020204030204" pitchFamily="34" charset="0"/>
              </a:rPr>
              <a:t>thắt</a:t>
            </a:r>
            <a:r>
              <a:rPr lang="en-GB" sz="1300" dirty="0">
                <a:ea typeface="Calibri" panose="020F0502020204030204" pitchFamily="34" charset="0"/>
              </a:rPr>
              <a:t> </a:t>
            </a:r>
            <a:r>
              <a:rPr lang="en-GB" sz="1300" dirty="0" err="1">
                <a:ea typeface="Calibri" panose="020F0502020204030204" pitchFamily="34" charset="0"/>
              </a:rPr>
              <a:t>lưng</a:t>
            </a:r>
            <a:r>
              <a:rPr lang="en-GB" sz="1300" dirty="0">
                <a:ea typeface="Calibri" panose="020F0502020204030204" pitchFamily="34" charset="0"/>
              </a:rPr>
              <a:t> </a:t>
            </a:r>
            <a:r>
              <a:rPr lang="en-GB" sz="1300" dirty="0" err="1">
                <a:ea typeface="Calibri" panose="020F0502020204030204" pitchFamily="34" charset="0"/>
              </a:rPr>
              <a:t>có</a:t>
            </a:r>
            <a:r>
              <a:rPr lang="en-GB" sz="1300" dirty="0">
                <a:ea typeface="Calibri" panose="020F0502020204030204" pitchFamily="34" charset="0"/>
              </a:rPr>
              <a:t> </a:t>
            </a:r>
            <a:r>
              <a:rPr lang="en-GB" sz="1300" dirty="0" err="1">
                <a:ea typeface="Calibri" panose="020F0502020204030204" pitchFamily="34" charset="0"/>
              </a:rPr>
              <a:t>chèn</a:t>
            </a:r>
            <a:r>
              <a:rPr lang="en-GB" sz="1300" dirty="0">
                <a:ea typeface="Calibri" panose="020F0502020204030204" pitchFamily="34" charset="0"/>
              </a:rPr>
              <a:t> </a:t>
            </a:r>
            <a:r>
              <a:rPr lang="en-GB" sz="1300" dirty="0" err="1">
                <a:ea typeface="Calibri" panose="020F0502020204030204" pitchFamily="34" charset="0"/>
              </a:rPr>
              <a:t>ép</a:t>
            </a:r>
            <a:r>
              <a:rPr lang="en-GB" sz="1300" dirty="0">
                <a:ea typeface="Calibri" panose="020F0502020204030204" pitchFamily="34" charset="0"/>
              </a:rPr>
              <a:t> </a:t>
            </a:r>
            <a:r>
              <a:rPr lang="en-GB" sz="1300" dirty="0" err="1">
                <a:ea typeface="Calibri" panose="020F0502020204030204" pitchFamily="34" charset="0"/>
              </a:rPr>
              <a:t>thần</a:t>
            </a:r>
            <a:r>
              <a:rPr lang="en-GB" sz="1300" dirty="0">
                <a:ea typeface="Calibri" panose="020F0502020204030204" pitchFamily="34" charset="0"/>
              </a:rPr>
              <a:t> </a:t>
            </a:r>
            <a:r>
              <a:rPr lang="en-GB" sz="1300" dirty="0" err="1">
                <a:ea typeface="Calibri" panose="020F0502020204030204" pitchFamily="34" charset="0"/>
              </a:rPr>
              <a:t>kinh</a:t>
            </a:r>
            <a:r>
              <a:rPr lang="en-GB" sz="1300" dirty="0">
                <a:ea typeface="Calibri" panose="020F0502020204030204" pitchFamily="34" charset="0"/>
              </a:rPr>
              <a:t> </a:t>
            </a:r>
            <a:r>
              <a:rPr lang="en-GB" sz="1300" dirty="0" err="1">
                <a:ea typeface="Calibri" panose="020F0502020204030204" pitchFamily="34" charset="0"/>
              </a:rPr>
              <a:t>tại</a:t>
            </a:r>
            <a:r>
              <a:rPr lang="en-GB" sz="1300" dirty="0">
                <a:ea typeface="Calibri" panose="020F0502020204030204" pitchFamily="34" charset="0"/>
              </a:rPr>
              <a:t> </a:t>
            </a:r>
            <a:r>
              <a:rPr lang="en-GB" sz="1300" dirty="0" err="1">
                <a:ea typeface="Calibri" panose="020F0502020204030204" pitchFamily="34" charset="0"/>
              </a:rPr>
              <a:t>bệnh</a:t>
            </a:r>
            <a:r>
              <a:rPr lang="en-GB" sz="1300" dirty="0">
                <a:ea typeface="Calibri" panose="020F0502020204030204" pitchFamily="34" charset="0"/>
              </a:rPr>
              <a:t> </a:t>
            </a:r>
            <a:r>
              <a:rPr lang="en-GB" sz="1300" dirty="0" err="1">
                <a:ea typeface="Calibri" panose="020F0502020204030204" pitchFamily="34" charset="0"/>
              </a:rPr>
              <a:t>viện</a:t>
            </a:r>
            <a:r>
              <a:rPr lang="en-GB" sz="1300" dirty="0">
                <a:ea typeface="Calibri" panose="020F0502020204030204" pitchFamily="34" charset="0"/>
              </a:rPr>
              <a:t> </a:t>
            </a:r>
            <a:r>
              <a:rPr lang="en-GB" sz="1300" dirty="0" err="1">
                <a:ea typeface="Calibri" panose="020F0502020204030204" pitchFamily="34" charset="0"/>
              </a:rPr>
              <a:t>trường</a:t>
            </a:r>
            <a:r>
              <a:rPr lang="en-GB" sz="1300" dirty="0">
                <a:ea typeface="Calibri" panose="020F0502020204030204" pitchFamily="34" charset="0"/>
              </a:rPr>
              <a:t> </a:t>
            </a:r>
            <a:r>
              <a:rPr lang="en-GB" sz="1300" dirty="0" err="1">
                <a:ea typeface="Calibri" panose="020F0502020204030204" pitchFamily="34" charset="0"/>
              </a:rPr>
              <a:t>đại</a:t>
            </a:r>
            <a:r>
              <a:rPr lang="en-GB" sz="1300" dirty="0">
                <a:ea typeface="Calibri" panose="020F0502020204030204" pitchFamily="34" charset="0"/>
              </a:rPr>
              <a:t> </a:t>
            </a:r>
            <a:r>
              <a:rPr lang="en-GB" sz="1300" dirty="0" err="1">
                <a:ea typeface="Calibri" panose="020F0502020204030204" pitchFamily="34" charset="0"/>
              </a:rPr>
              <a:t>học</a:t>
            </a:r>
            <a:r>
              <a:rPr lang="en-GB" sz="1300" dirty="0">
                <a:ea typeface="Calibri" panose="020F0502020204030204" pitchFamily="34" charset="0"/>
              </a:rPr>
              <a:t> y </a:t>
            </a:r>
            <a:r>
              <a:rPr lang="en-GB" sz="1300" dirty="0" err="1">
                <a:ea typeface="Calibri" panose="020F0502020204030204" pitchFamily="34" charset="0"/>
              </a:rPr>
              <a:t>dược</a:t>
            </a:r>
            <a:r>
              <a:rPr lang="en-GB" sz="1300" dirty="0">
                <a:ea typeface="Calibri" panose="020F0502020204030204" pitchFamily="34" charset="0"/>
              </a:rPr>
              <a:t> </a:t>
            </a:r>
            <a:r>
              <a:rPr lang="en-GB" sz="1300" dirty="0" err="1">
                <a:ea typeface="Calibri" panose="020F0502020204030204" pitchFamily="34" charset="0"/>
              </a:rPr>
              <a:t>cần</a:t>
            </a:r>
            <a:r>
              <a:rPr lang="en-GB" sz="1300" dirty="0">
                <a:ea typeface="Calibri" panose="020F0502020204030204" pitchFamily="34" charset="0"/>
              </a:rPr>
              <a:t> </a:t>
            </a:r>
            <a:r>
              <a:rPr lang="en-GB" sz="1300" dirty="0" err="1">
                <a:ea typeface="Calibri" panose="020F0502020204030204" pitchFamily="34" charset="0"/>
              </a:rPr>
              <a:t>thơ</a:t>
            </a:r>
            <a:r>
              <a:rPr lang="en-GB" sz="1300" dirty="0">
                <a:ea typeface="Calibri" panose="020F0502020204030204" pitchFamily="34" charset="0"/>
              </a:rPr>
              <a:t> </a:t>
            </a:r>
            <a:r>
              <a:rPr lang="en-GB" sz="1300" dirty="0" err="1">
                <a:ea typeface="Calibri" panose="020F0502020204030204" pitchFamily="34" charset="0"/>
              </a:rPr>
              <a:t>năm</a:t>
            </a:r>
            <a:r>
              <a:rPr lang="en-GB" sz="1300" dirty="0">
                <a:ea typeface="Calibri" panose="020F0502020204030204" pitchFamily="34" charset="0"/>
              </a:rPr>
              <a:t> 2020-2021, </a:t>
            </a:r>
            <a:r>
              <a:rPr lang="en-GB" sz="1300" dirty="0" err="1">
                <a:ea typeface="Calibri" panose="020F0502020204030204" pitchFamily="34" charset="0"/>
              </a:rPr>
              <a:t>Tạp</a:t>
            </a:r>
            <a:r>
              <a:rPr lang="en-GB" sz="1300" dirty="0">
                <a:ea typeface="Calibri" panose="020F0502020204030204" pitchFamily="34" charset="0"/>
              </a:rPr>
              <a:t> </a:t>
            </a:r>
            <a:r>
              <a:rPr lang="en-GB" sz="1300" dirty="0" err="1">
                <a:ea typeface="Calibri" panose="020F0502020204030204" pitchFamily="34" charset="0"/>
              </a:rPr>
              <a:t>chí</a:t>
            </a:r>
            <a:r>
              <a:rPr lang="en-GB" sz="1300" dirty="0">
                <a:ea typeface="Calibri" panose="020F0502020204030204" pitchFamily="34" charset="0"/>
              </a:rPr>
              <a:t> y </a:t>
            </a:r>
            <a:r>
              <a:rPr lang="en-GB" sz="1300" dirty="0" err="1">
                <a:ea typeface="Calibri" panose="020F0502020204030204" pitchFamily="34" charset="0"/>
              </a:rPr>
              <a:t>học</a:t>
            </a:r>
            <a:r>
              <a:rPr lang="en-GB" sz="1300" dirty="0">
                <a:ea typeface="Calibri" panose="020F0502020204030204" pitchFamily="34" charset="0"/>
              </a:rPr>
              <a:t> </a:t>
            </a:r>
            <a:r>
              <a:rPr lang="en-GB" sz="1300" dirty="0" err="1">
                <a:ea typeface="Calibri" panose="020F0502020204030204" pitchFamily="34" charset="0"/>
              </a:rPr>
              <a:t>cần</a:t>
            </a:r>
            <a:r>
              <a:rPr lang="en-GB" sz="1300" dirty="0">
                <a:ea typeface="Calibri" panose="020F0502020204030204" pitchFamily="34" charset="0"/>
              </a:rPr>
              <a:t> </a:t>
            </a:r>
            <a:r>
              <a:rPr lang="en-GB" sz="1300" dirty="0" err="1">
                <a:ea typeface="Calibri" panose="020F0502020204030204" pitchFamily="34" charset="0"/>
              </a:rPr>
              <a:t>thơ</a:t>
            </a:r>
            <a:r>
              <a:rPr lang="en-GB" sz="1300" dirty="0">
                <a:ea typeface="Calibri" panose="020F0502020204030204" pitchFamily="34" charset="0"/>
              </a:rPr>
              <a:t>, 2022, 51, 108.</a:t>
            </a:r>
            <a:endParaRPr lang="en-US" sz="1300" dirty="0">
              <a:ea typeface="Calibri" panose="020F0502020204030204" pitchFamily="34" charset="0"/>
            </a:endParaRPr>
          </a:p>
        </p:txBody>
      </p:sp>
      <p:pic>
        <p:nvPicPr>
          <p:cNvPr id="3" name="Picture 2">
            <a:extLst>
              <a:ext uri="{FF2B5EF4-FFF2-40B4-BE49-F238E27FC236}">
                <a16:creationId xmlns:a16="http://schemas.microsoft.com/office/drawing/2014/main" xmlns="" id="{DDABCF86-08DD-5F78-DA97-C1EE32F5331D}"/>
              </a:ext>
            </a:extLst>
          </p:cNvPr>
          <p:cNvPicPr>
            <a:picLocks noChangeAspect="1"/>
          </p:cNvPicPr>
          <p:nvPr/>
        </p:nvPicPr>
        <p:blipFill>
          <a:blip r:embed="rId2" cstate="print"/>
          <a:srcRect/>
          <a:stretch>
            <a:fillRect/>
          </a:stretch>
        </p:blipFill>
        <p:spPr>
          <a:xfrm>
            <a:off x="48934" y="66708"/>
            <a:ext cx="1423763" cy="1006912"/>
          </a:xfrm>
          <a:prstGeom prst="rect">
            <a:avLst/>
          </a:prstGeom>
        </p:spPr>
      </p:pic>
      <p:pic>
        <p:nvPicPr>
          <p:cNvPr id="5" name="Picture 4">
            <a:extLst>
              <a:ext uri="{FF2B5EF4-FFF2-40B4-BE49-F238E27FC236}">
                <a16:creationId xmlns:a16="http://schemas.microsoft.com/office/drawing/2014/main" xmlns="" id="{231CB3D7-B8D5-5496-8A2F-291C899AAD51}"/>
              </a:ext>
            </a:extLst>
          </p:cNvPr>
          <p:cNvPicPr>
            <a:picLocks noChangeAspect="1"/>
          </p:cNvPicPr>
          <p:nvPr/>
        </p:nvPicPr>
        <p:blipFill>
          <a:blip r:embed="rId3"/>
          <a:stretch>
            <a:fillRect/>
          </a:stretch>
        </p:blipFill>
        <p:spPr>
          <a:xfrm>
            <a:off x="10962746" y="2540"/>
            <a:ext cx="1204017" cy="899553"/>
          </a:xfrm>
          <a:prstGeom prst="rect">
            <a:avLst/>
          </a:prstGeom>
        </p:spPr>
      </p:pic>
    </p:spTree>
    <p:extLst>
      <p:ext uri="{BB962C8B-B14F-4D97-AF65-F5344CB8AC3E}">
        <p14:creationId xmlns:p14="http://schemas.microsoft.com/office/powerpoint/2010/main" val="341227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893" y="1085821"/>
            <a:ext cx="11222182" cy="5870646"/>
          </a:xfrm>
          <a:prstGeom prst="rect">
            <a:avLst/>
          </a:prstGeom>
        </p:spPr>
        <p:txBody>
          <a:bodyPr wrap="square">
            <a:spAutoFit/>
          </a:bodyPr>
          <a:lstStyle/>
          <a:p>
            <a:pPr algn="just">
              <a:lnSpc>
                <a:spcPct val="150000"/>
              </a:lnSpc>
              <a:spcAft>
                <a:spcPts val="0"/>
              </a:spcAft>
            </a:pPr>
            <a:r>
              <a:rPr lang="en-US" sz="1400" b="1" dirty="0">
                <a:latin typeface="Times New Roman" panose="02020603050405020304" pitchFamily="18" charset="0"/>
                <a:ea typeface="Calibri" panose="020F0502020204030204" pitchFamily="34" charset="0"/>
              </a:rPr>
              <a:t>TÀI LIỆU TIẾNG ANH</a:t>
            </a:r>
            <a:endParaRPr lang="en-US" sz="1400" dirty="0">
              <a:latin typeface="Times New Roman" panose="02020603050405020304" pitchFamily="18" charset="0"/>
              <a:ea typeface="Calibri" panose="020F0502020204030204" pitchFamily="34" charset="0"/>
            </a:endParaRPr>
          </a:p>
          <a:p>
            <a:pPr algn="just">
              <a:lnSpc>
                <a:spcPct val="150000"/>
              </a:lnSpc>
              <a:spcAft>
                <a:spcPts val="0"/>
              </a:spcAft>
            </a:pPr>
            <a:r>
              <a:rPr lang="en-US" sz="1400" dirty="0">
                <a:latin typeface="Times New Roman" panose="02020603050405020304" pitchFamily="18" charset="0"/>
                <a:ea typeface="Calibri" panose="020F0502020204030204" pitchFamily="34" charset="0"/>
              </a:rPr>
              <a:t>10. Al </a:t>
            </a:r>
            <a:r>
              <a:rPr lang="en-US" sz="1400" dirty="0" err="1">
                <a:latin typeface="Times New Roman" panose="02020603050405020304" pitchFamily="18" charset="0"/>
                <a:ea typeface="Calibri" panose="020F0502020204030204" pitchFamily="34" charset="0"/>
              </a:rPr>
              <a:t>Qaraghli</a:t>
            </a:r>
            <a:r>
              <a:rPr lang="en-US" sz="1400" dirty="0">
                <a:latin typeface="Times New Roman" panose="02020603050405020304" pitchFamily="18" charset="0"/>
                <a:ea typeface="Calibri" panose="020F0502020204030204" pitchFamily="34" charset="0"/>
              </a:rPr>
              <a:t> MI, De Jesus O, Lumbar Disc Herniation, [Updated 2023 Aug 14], In: </a:t>
            </a:r>
            <a:r>
              <a:rPr lang="en-US" sz="1400" dirty="0" err="1">
                <a:latin typeface="Times New Roman" panose="02020603050405020304" pitchFamily="18" charset="0"/>
                <a:ea typeface="Calibri" panose="020F0502020204030204" pitchFamily="34" charset="0"/>
              </a:rPr>
              <a:t>StatPearls</a:t>
            </a:r>
            <a:r>
              <a:rPr lang="en-US" sz="1400" dirty="0">
                <a:latin typeface="Times New Roman" panose="02020603050405020304" pitchFamily="18" charset="0"/>
                <a:ea typeface="Calibri" panose="020F0502020204030204" pitchFamily="34" charset="0"/>
              </a:rPr>
              <a:t> [Internet]. Treasure Island (FL): </a:t>
            </a:r>
            <a:r>
              <a:rPr lang="en-US" sz="1400" dirty="0" err="1">
                <a:latin typeface="Times New Roman" panose="02020603050405020304" pitchFamily="18" charset="0"/>
                <a:ea typeface="Calibri" panose="020F0502020204030204" pitchFamily="34" charset="0"/>
              </a:rPr>
              <a:t>StatPearls</a:t>
            </a:r>
            <a:r>
              <a:rPr lang="en-US" sz="1400" dirty="0">
                <a:latin typeface="Times New Roman" panose="02020603050405020304" pitchFamily="18" charset="0"/>
                <a:ea typeface="Calibri" panose="020F0502020204030204" pitchFamily="34" charset="0"/>
              </a:rPr>
              <a:t> Publishing; 2023 Jan-. Available from: </a:t>
            </a:r>
            <a:r>
              <a:rPr lang="en-US" sz="1400" dirty="0">
                <a:latin typeface="Times New Roman" panose="02020603050405020304" pitchFamily="18" charset="0"/>
                <a:ea typeface="Calibri" panose="020F0502020204030204" pitchFamily="34" charset="0"/>
                <a:hlinkClick r:id="rId2"/>
              </a:rPr>
              <a:t>https://www.ncbi.nlm.nih.gov/books/NBK560878/</a:t>
            </a:r>
            <a:endParaRPr lang="en-US" sz="1400" dirty="0">
              <a:latin typeface="Times New Roman" panose="02020603050405020304" pitchFamily="18" charset="0"/>
              <a:ea typeface="Calibri" panose="020F0502020204030204" pitchFamily="34" charset="0"/>
            </a:endParaRPr>
          </a:p>
          <a:p>
            <a:pPr algn="just">
              <a:lnSpc>
                <a:spcPct val="150000"/>
              </a:lnSpc>
              <a:spcAft>
                <a:spcPts val="0"/>
              </a:spcAft>
            </a:pPr>
            <a:r>
              <a:rPr lang="en-US" sz="1400" dirty="0">
                <a:latin typeface="Times New Roman" panose="02020603050405020304" pitchFamily="18" charset="0"/>
                <a:ea typeface="Calibri" panose="020F0502020204030204" pitchFamily="34" charset="0"/>
              </a:rPr>
              <a:t>11. </a:t>
            </a:r>
            <a:r>
              <a:rPr lang="en-GB" sz="1400" dirty="0" err="1">
                <a:latin typeface="Times New Roman" panose="02020603050405020304" pitchFamily="18" charset="0"/>
                <a:ea typeface="Calibri" panose="020F0502020204030204" pitchFamily="34" charset="0"/>
              </a:rPr>
              <a:t>Carolin</a:t>
            </a:r>
            <a:r>
              <a:rPr lang="en-GB" sz="1400" dirty="0">
                <a:latin typeface="Times New Roman" panose="02020603050405020304" pitchFamily="18" charset="0"/>
                <a:ea typeface="Calibri" panose="020F0502020204030204" pitchFamily="34" charset="0"/>
              </a:rPr>
              <a:t> D, </a:t>
            </a:r>
            <a:r>
              <a:rPr lang="en-GB" sz="1400" dirty="0" err="1">
                <a:latin typeface="Times New Roman" panose="02020603050405020304" pitchFamily="18" charset="0"/>
                <a:ea typeface="Calibri" panose="020F0502020204030204" pitchFamily="34" charset="0"/>
              </a:rPr>
              <a:t>Fawel</a:t>
            </a:r>
            <a:r>
              <a:rPr lang="en-GB" sz="1400" dirty="0">
                <a:latin typeface="Times New Roman" panose="02020603050405020304" pitchFamily="18" charset="0"/>
                <a:ea typeface="Calibri" panose="020F0502020204030204" pitchFamily="34" charset="0"/>
              </a:rPr>
              <a:t> J, Therapeutic </a:t>
            </a:r>
            <a:r>
              <a:rPr lang="en-GB" sz="1400" dirty="0" err="1">
                <a:latin typeface="Times New Roman" panose="02020603050405020304" pitchFamily="18" charset="0"/>
                <a:ea typeface="Calibri" panose="020F0502020204030204" pitchFamily="34" charset="0"/>
              </a:rPr>
              <a:t>Excercise</a:t>
            </a:r>
            <a:r>
              <a:rPr lang="en-GB" sz="1400" dirty="0">
                <a:latin typeface="Times New Roman" panose="02020603050405020304" pitchFamily="18" charset="0"/>
                <a:ea typeface="Calibri" panose="020F0502020204030204" pitchFamily="34" charset="0"/>
              </a:rPr>
              <a:t> for Low Back Pain, </a:t>
            </a:r>
            <a:r>
              <a:rPr lang="en-US" sz="1400" dirty="0">
                <a:latin typeface="Times New Roman" panose="02020603050405020304" pitchFamily="18" charset="0"/>
                <a:ea typeface="Calibri" panose="020F0502020204030204" pitchFamily="34" charset="0"/>
              </a:rPr>
              <a:t>1994.</a:t>
            </a:r>
          </a:p>
          <a:p>
            <a:pPr lvl="0" algn="just">
              <a:lnSpc>
                <a:spcPct val="150000"/>
              </a:lnSpc>
              <a:spcAft>
                <a:spcPts val="0"/>
              </a:spcAft>
            </a:pPr>
            <a:r>
              <a:rPr lang="en-US" sz="1400" dirty="0">
                <a:ea typeface="Calibri" panose="020F0502020204030204" pitchFamily="34" charset="0"/>
              </a:rPr>
              <a:t>12. </a:t>
            </a:r>
            <a:r>
              <a:rPr lang="vi-VN" sz="1400" dirty="0">
                <a:ea typeface="Calibri" panose="020F0502020204030204" pitchFamily="34" charset="0"/>
              </a:rPr>
              <a:t>Choi E, Gil HY, Ju J, Han WK, Nahm FS, Lee PB, Effect of Nonsurgical Spinal Decompression on Intensity of Pain and Herniated Disc Volume in Subacute Lumbar Herniated Disc, Int J Clin Pract. 2022; 2022:6343837. doi:10.1155/2022/6343837</a:t>
            </a:r>
            <a:endParaRPr lang="en-US" sz="1400" dirty="0">
              <a:latin typeface="Times New Roman" panose="02020603050405020304" pitchFamily="18" charset="0"/>
              <a:ea typeface="Calibri" panose="020F0502020204030204" pitchFamily="34" charset="0"/>
            </a:endParaRPr>
          </a:p>
          <a:p>
            <a:pPr lvl="0" algn="just">
              <a:lnSpc>
                <a:spcPct val="150000"/>
              </a:lnSpc>
              <a:spcAft>
                <a:spcPts val="0"/>
              </a:spcAft>
            </a:pPr>
            <a:r>
              <a:rPr lang="en-US" sz="1400" dirty="0">
                <a:latin typeface="Times New Roman" panose="02020603050405020304" pitchFamily="18" charset="0"/>
                <a:ea typeface="Calibri" panose="020F0502020204030204" pitchFamily="34" charset="0"/>
              </a:rPr>
              <a:t>13. </a:t>
            </a:r>
            <a:r>
              <a:rPr lang="en-US" sz="1400" dirty="0" err="1">
                <a:latin typeface="Times New Roman" panose="02020603050405020304" pitchFamily="18" charset="0"/>
                <a:ea typeface="Calibri" panose="020F0502020204030204" pitchFamily="34" charset="0"/>
              </a:rPr>
              <a:t>Ciobanu</a:t>
            </a:r>
            <a:r>
              <a:rPr lang="en-US" sz="1400" dirty="0">
                <a:latin typeface="Times New Roman" panose="02020603050405020304" pitchFamily="18" charset="0"/>
                <a:ea typeface="Calibri" panose="020F0502020204030204" pitchFamily="34" charset="0"/>
              </a:rPr>
              <a:t> D, Boca IC, </a:t>
            </a:r>
            <a:r>
              <a:rPr lang="en-US" sz="1400" dirty="0" err="1">
                <a:latin typeface="Times New Roman" panose="02020603050405020304" pitchFamily="18" charset="0"/>
                <a:ea typeface="Calibri" panose="020F0502020204030204" pitchFamily="34" charset="0"/>
              </a:rPr>
              <a:t>Marcu</a:t>
            </a:r>
            <a:r>
              <a:rPr lang="en-US" sz="1400" dirty="0">
                <a:latin typeface="Times New Roman" panose="02020603050405020304" pitchFamily="18" charset="0"/>
                <a:ea typeface="Calibri" panose="020F0502020204030204" pitchFamily="34" charset="0"/>
              </a:rPr>
              <a:t> F, Effects of Complex Rehabilitation Program on Reducing Pain and Disability in Patients with Lumbar Disc Protrusion-Is Early Intervention the Best Recommendation? J </a:t>
            </a:r>
            <a:r>
              <a:rPr lang="en-US" sz="1400" dirty="0" err="1">
                <a:latin typeface="Times New Roman" panose="02020603050405020304" pitchFamily="18" charset="0"/>
                <a:ea typeface="Calibri" panose="020F0502020204030204" pitchFamily="34" charset="0"/>
              </a:rPr>
              <a:t>Pers</a:t>
            </a:r>
            <a:r>
              <a:rPr lang="en-US" sz="1400" dirty="0">
                <a:latin typeface="Times New Roman" panose="02020603050405020304" pitchFamily="18" charset="0"/>
                <a:ea typeface="Calibri" panose="020F0502020204030204" pitchFamily="34" charset="0"/>
              </a:rPr>
              <a:t> Med, 2022 May 2, 12(5):741. </a:t>
            </a:r>
            <a:r>
              <a:rPr lang="en-US" sz="1400" dirty="0" err="1">
                <a:latin typeface="Times New Roman" panose="02020603050405020304" pitchFamily="18" charset="0"/>
                <a:ea typeface="Calibri" panose="020F0502020204030204" pitchFamily="34" charset="0"/>
              </a:rPr>
              <a:t>doi</a:t>
            </a:r>
            <a:r>
              <a:rPr lang="en-US" sz="1400" dirty="0">
                <a:latin typeface="Times New Roman" panose="02020603050405020304" pitchFamily="18" charset="0"/>
                <a:ea typeface="Calibri" panose="020F0502020204030204" pitchFamily="34" charset="0"/>
              </a:rPr>
              <a:t>: 10.3390/jpm12050741.</a:t>
            </a:r>
          </a:p>
          <a:p>
            <a:pPr lvl="0" algn="just">
              <a:lnSpc>
                <a:spcPct val="150000"/>
              </a:lnSpc>
              <a:spcAft>
                <a:spcPts val="0"/>
              </a:spcAft>
            </a:pPr>
            <a:r>
              <a:rPr lang="en-US" sz="1400" dirty="0">
                <a:latin typeface="Times New Roman" panose="02020603050405020304" pitchFamily="18" charset="0"/>
                <a:ea typeface="Calibri" panose="020F0502020204030204" pitchFamily="34" charset="0"/>
              </a:rPr>
              <a:t>14. </a:t>
            </a:r>
            <a:r>
              <a:rPr lang="en-US" sz="1400" dirty="0" err="1">
                <a:latin typeface="Times New Roman" panose="02020603050405020304" pitchFamily="18" charset="0"/>
                <a:ea typeface="Calibri" panose="020F0502020204030204" pitchFamily="34" charset="0"/>
              </a:rPr>
              <a:t>Jegede</a:t>
            </a:r>
            <a:r>
              <a:rPr lang="en-US" sz="1400" dirty="0">
                <a:latin typeface="Times New Roman" panose="02020603050405020304" pitchFamily="18" charset="0"/>
                <a:ea typeface="Calibri" panose="020F0502020204030204" pitchFamily="34" charset="0"/>
              </a:rPr>
              <a:t> KA, et al, Contemporary management of symptomatic lumbar disc </a:t>
            </a:r>
            <a:r>
              <a:rPr lang="en-US" sz="1400" dirty="0" err="1">
                <a:latin typeface="Times New Roman" panose="02020603050405020304" pitchFamily="18" charset="0"/>
                <a:ea typeface="Calibri" panose="020F0502020204030204" pitchFamily="34" charset="0"/>
              </a:rPr>
              <a:t>herniations</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Orthop</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Clin</a:t>
            </a:r>
            <a:r>
              <a:rPr lang="en-US" sz="1400" dirty="0">
                <a:latin typeface="Times New Roman" panose="02020603050405020304" pitchFamily="18" charset="0"/>
                <a:ea typeface="Calibri" panose="020F0502020204030204" pitchFamily="34" charset="0"/>
              </a:rPr>
              <a:t> North Am, 2010, 41:217-24. </a:t>
            </a:r>
          </a:p>
          <a:p>
            <a:pPr lvl="0" algn="just">
              <a:lnSpc>
                <a:spcPct val="150000"/>
              </a:lnSpc>
            </a:pPr>
            <a:r>
              <a:rPr lang="en-US" sz="1400" dirty="0">
                <a:ea typeface="Calibri" panose="020F0502020204030204" pitchFamily="34" charset="0"/>
              </a:rPr>
              <a:t>15. </a:t>
            </a:r>
            <a:r>
              <a:rPr lang="en-US" sz="1400" dirty="0" err="1">
                <a:ea typeface="Calibri" panose="020F0502020204030204" pitchFamily="34" charset="0"/>
              </a:rPr>
              <a:t>Pourahmadi</a:t>
            </a:r>
            <a:r>
              <a:rPr lang="en-US" sz="1400" dirty="0">
                <a:ea typeface="Calibri" panose="020F0502020204030204" pitchFamily="34" charset="0"/>
              </a:rPr>
              <a:t> MR, </a:t>
            </a:r>
            <a:r>
              <a:rPr lang="en-US" sz="1400" dirty="0" err="1">
                <a:ea typeface="Calibri" panose="020F0502020204030204" pitchFamily="34" charset="0"/>
              </a:rPr>
              <a:t>Taghipour</a:t>
            </a:r>
            <a:r>
              <a:rPr lang="en-US" sz="1400" dirty="0">
                <a:ea typeface="Calibri" panose="020F0502020204030204" pitchFamily="34" charset="0"/>
              </a:rPr>
              <a:t> M, </a:t>
            </a:r>
            <a:r>
              <a:rPr lang="en-US" sz="1400" dirty="0" err="1">
                <a:ea typeface="Calibri" panose="020F0502020204030204" pitchFamily="34" charset="0"/>
              </a:rPr>
              <a:t>Ebrahimi</a:t>
            </a:r>
            <a:r>
              <a:rPr lang="en-US" sz="1400" dirty="0">
                <a:ea typeface="Calibri" panose="020F0502020204030204" pitchFamily="34" charset="0"/>
              </a:rPr>
              <a:t> </a:t>
            </a:r>
            <a:r>
              <a:rPr lang="en-US" sz="1400" dirty="0" err="1">
                <a:ea typeface="Calibri" panose="020F0502020204030204" pitchFamily="34" charset="0"/>
              </a:rPr>
              <a:t>Takamjani</a:t>
            </a:r>
            <a:r>
              <a:rPr lang="en-US" sz="1400" dirty="0">
                <a:ea typeface="Calibri" panose="020F0502020204030204" pitchFamily="34" charset="0"/>
              </a:rPr>
              <a:t> I, et al, Motor control exercise for symptomatic lumbar disc herniation: protocol for a systematic review and meta-analysis BMJ Open 2016;6:e012426. </a:t>
            </a:r>
            <a:r>
              <a:rPr lang="en-US" sz="1400" dirty="0" err="1">
                <a:ea typeface="Calibri" panose="020F0502020204030204" pitchFamily="34" charset="0"/>
              </a:rPr>
              <a:t>doi</a:t>
            </a:r>
            <a:r>
              <a:rPr lang="en-US" sz="1400" dirty="0">
                <a:ea typeface="Calibri" panose="020F0502020204030204" pitchFamily="34" charset="0"/>
              </a:rPr>
              <a:t>: 10.1136/bmjopen-2016-01242.</a:t>
            </a:r>
          </a:p>
          <a:p>
            <a:pPr lvl="0" algn="just">
              <a:lnSpc>
                <a:spcPct val="150000"/>
              </a:lnSpc>
            </a:pPr>
            <a:r>
              <a:rPr lang="en-GB" sz="1400" dirty="0">
                <a:ea typeface="Calibri" panose="020F0502020204030204" pitchFamily="34" charset="0"/>
              </a:rPr>
              <a:t>16. </a:t>
            </a:r>
            <a:r>
              <a:rPr lang="en-GB" sz="1400" dirty="0" err="1">
                <a:ea typeface="Calibri" panose="020F0502020204030204" pitchFamily="34" charset="0"/>
              </a:rPr>
              <a:t>Sopaj</a:t>
            </a:r>
            <a:r>
              <a:rPr lang="en-GB" sz="1400" dirty="0">
                <a:ea typeface="Calibri" panose="020F0502020204030204" pitchFamily="34" charset="0"/>
              </a:rPr>
              <a:t> </a:t>
            </a:r>
            <a:r>
              <a:rPr lang="en-GB" sz="1400" dirty="0" err="1">
                <a:ea typeface="Calibri" panose="020F0502020204030204" pitchFamily="34" charset="0"/>
              </a:rPr>
              <a:t>Azemi</a:t>
            </a:r>
            <a:r>
              <a:rPr lang="en-GB" sz="1400" dirty="0">
                <a:ea typeface="Calibri" panose="020F0502020204030204" pitchFamily="34" charset="0"/>
              </a:rPr>
              <a:t> and et al, Lumbar    Disk    Herniation:    A    Clinical    Epidemiological    and    Radiological Evaluation, Open Access Macedonian Journal of Medical Sciences. 2022 Apr 06; 10(B):1588-1594.</a:t>
            </a:r>
            <a:endParaRPr lang="en-US" sz="1400" dirty="0">
              <a:ea typeface="Calibri" panose="020F0502020204030204" pitchFamily="34" charset="0"/>
            </a:endParaRPr>
          </a:p>
          <a:p>
            <a:pPr lvl="0" algn="just">
              <a:lnSpc>
                <a:spcPct val="150000"/>
              </a:lnSpc>
            </a:pPr>
            <a:r>
              <a:rPr lang="en-US" sz="1400" dirty="0">
                <a:ea typeface="Calibri" panose="020F0502020204030204" pitchFamily="34" charset="0"/>
              </a:rPr>
              <a:t>17. </a:t>
            </a:r>
            <a:r>
              <a:rPr lang="en-US" sz="1400" dirty="0" err="1">
                <a:ea typeface="Calibri" panose="020F0502020204030204" pitchFamily="34" charset="0"/>
              </a:rPr>
              <a:t>Sopaj</a:t>
            </a:r>
            <a:r>
              <a:rPr lang="en-US" sz="1400" dirty="0">
                <a:ea typeface="Calibri" panose="020F0502020204030204" pitchFamily="34" charset="0"/>
              </a:rPr>
              <a:t> </a:t>
            </a:r>
            <a:r>
              <a:rPr lang="en-US" sz="1400" dirty="0" err="1">
                <a:ea typeface="Calibri" panose="020F0502020204030204" pitchFamily="34" charset="0"/>
              </a:rPr>
              <a:t>Azemi</a:t>
            </a:r>
            <a:r>
              <a:rPr lang="en-US" sz="1400" dirty="0">
                <a:ea typeface="Calibri" panose="020F0502020204030204" pitchFamily="34" charset="0"/>
              </a:rPr>
              <a:t>, E., Kola, I., Kola, S., &amp; Tanka, M, Prevalence of Lumbar Disk Herniation in Adult Patients with Low Back Pain Based in Magnetic Resonance Imaging Diagnosis, Open Access Macedonian Journal of Medical Sciences, 2022, 10(B), 1720–1725.</a:t>
            </a:r>
          </a:p>
          <a:p>
            <a:pPr lvl="0" algn="just">
              <a:lnSpc>
                <a:spcPct val="150000"/>
              </a:lnSpc>
            </a:pPr>
            <a:r>
              <a:rPr lang="en-GB" sz="1400" dirty="0">
                <a:ea typeface="Calibri" panose="020F0502020204030204" pitchFamily="34" charset="0"/>
              </a:rPr>
              <a:t>18. Thomas A. </a:t>
            </a:r>
            <a:r>
              <a:rPr lang="en-GB" sz="1400" dirty="0" err="1">
                <a:ea typeface="Calibri" panose="020F0502020204030204" pitchFamily="34" charset="0"/>
              </a:rPr>
              <a:t>Gionis</a:t>
            </a:r>
            <a:r>
              <a:rPr lang="en-GB" sz="1400" dirty="0">
                <a:ea typeface="Calibri" panose="020F0502020204030204" pitchFamily="34" charset="0"/>
              </a:rPr>
              <a:t> and et al, Spinal Decompression, </a:t>
            </a:r>
            <a:r>
              <a:rPr lang="en-GB" sz="1400" dirty="0" err="1">
                <a:ea typeface="Calibri" panose="020F0502020204030204" pitchFamily="34" charset="0"/>
              </a:rPr>
              <a:t>Orthopedic</a:t>
            </a:r>
            <a:r>
              <a:rPr lang="en-GB" sz="1400" dirty="0">
                <a:ea typeface="Calibri" panose="020F0502020204030204" pitchFamily="34" charset="0"/>
              </a:rPr>
              <a:t> Technology Review, 2003, Vol. 5-6</a:t>
            </a:r>
            <a:endParaRPr lang="en-US" sz="1400" dirty="0">
              <a:ea typeface="Calibri" panose="020F0502020204030204" pitchFamily="34" charset="0"/>
            </a:endParaRPr>
          </a:p>
          <a:p>
            <a:pPr algn="just">
              <a:lnSpc>
                <a:spcPct val="150000"/>
              </a:lnSpc>
            </a:pPr>
            <a:r>
              <a:rPr lang="en-US" sz="1400" dirty="0">
                <a:ea typeface="Calibri" panose="020F0502020204030204" pitchFamily="34" charset="0"/>
              </a:rPr>
              <a:t> </a:t>
            </a:r>
          </a:p>
          <a:p>
            <a:pPr marL="342900" lvl="0" indent="-342900" algn="just">
              <a:lnSpc>
                <a:spcPct val="150000"/>
              </a:lnSpc>
              <a:spcAft>
                <a:spcPts val="0"/>
              </a:spcAft>
              <a:buFont typeface="+mj-lt"/>
              <a:buAutoNum type="arabicPeriod"/>
            </a:pPr>
            <a:endParaRPr lang="en-US" sz="1400" dirty="0">
              <a:latin typeface="Times New Roman" panose="02020603050405020304" pitchFamily="18" charset="0"/>
              <a:ea typeface="Calibri" panose="020F0502020204030204" pitchFamily="34" charset="0"/>
            </a:endParaRPr>
          </a:p>
        </p:txBody>
      </p:sp>
      <p:sp>
        <p:nvSpPr>
          <p:cNvPr id="3" name="Rectangle 2"/>
          <p:cNvSpPr/>
          <p:nvPr/>
        </p:nvSpPr>
        <p:spPr>
          <a:xfrm>
            <a:off x="3859366" y="89337"/>
            <a:ext cx="5155130" cy="584775"/>
          </a:xfrm>
          <a:prstGeom prst="rect">
            <a:avLst/>
          </a:prstGeom>
        </p:spPr>
        <p:txBody>
          <a:bodyPr wrap="none">
            <a:spAutoFit/>
          </a:bodyPr>
          <a:lstStyle/>
          <a:p>
            <a:pPr algn="ctr"/>
            <a:r>
              <a:rPr lang="en-US" sz="3200" b="1" dirty="0">
                <a:solidFill>
                  <a:srgbClr val="FF0000"/>
                </a:solidFill>
              </a:rPr>
              <a:t>6. TÀI LIỆU THAM KHẢO</a:t>
            </a:r>
            <a:endParaRPr lang="en-US" sz="3200" dirty="0"/>
          </a:p>
        </p:txBody>
      </p:sp>
      <p:pic>
        <p:nvPicPr>
          <p:cNvPr id="4" name="Picture 3">
            <a:extLst>
              <a:ext uri="{FF2B5EF4-FFF2-40B4-BE49-F238E27FC236}">
                <a16:creationId xmlns:a16="http://schemas.microsoft.com/office/drawing/2014/main" xmlns="" id="{767F54FB-7BB3-8785-1A35-D2E5DFE8E008}"/>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5" name="Picture 4">
            <a:extLst>
              <a:ext uri="{FF2B5EF4-FFF2-40B4-BE49-F238E27FC236}">
                <a16:creationId xmlns:a16="http://schemas.microsoft.com/office/drawing/2014/main" xmlns="" id="{734A45BB-00FC-9667-228D-721AC40D3928}"/>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302769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3"/>
          <p:cNvPicPr preferRelativeResize="0"/>
          <p:nvPr/>
        </p:nvPicPr>
        <p:blipFill rotWithShape="1">
          <a:blip r:embed="rId3">
            <a:alphaModFix/>
          </a:blip>
          <a:srcRect l="28892" r="1328"/>
          <a:stretch/>
        </p:blipFill>
        <p:spPr>
          <a:xfrm>
            <a:off x="5333661" y="0"/>
            <a:ext cx="6858339" cy="6858000"/>
          </a:xfrm>
          <a:prstGeom prst="rect">
            <a:avLst/>
          </a:prstGeom>
          <a:noFill/>
          <a:ln>
            <a:noFill/>
          </a:ln>
        </p:spPr>
      </p:pic>
      <p:grpSp>
        <p:nvGrpSpPr>
          <p:cNvPr id="318" name="Google Shape;318;p13"/>
          <p:cNvGrpSpPr/>
          <p:nvPr/>
        </p:nvGrpSpPr>
        <p:grpSpPr>
          <a:xfrm rot="-303173">
            <a:off x="4950705" y="-293147"/>
            <a:ext cx="2057402" cy="7809599"/>
            <a:chOff x="0" y="-38100"/>
            <a:chExt cx="812800" cy="3085274"/>
          </a:xfrm>
        </p:grpSpPr>
        <p:sp>
          <p:nvSpPr>
            <p:cNvPr id="319" name="Google Shape;319;p13"/>
            <p:cNvSpPr/>
            <p:nvPr/>
          </p:nvSpPr>
          <p:spPr>
            <a:xfrm>
              <a:off x="0" y="0"/>
              <a:ext cx="297672" cy="3047174"/>
            </a:xfrm>
            <a:custGeom>
              <a:avLst/>
              <a:gdLst/>
              <a:ahLst/>
              <a:cxnLst/>
              <a:rect l="l" t="t" r="r" b="b"/>
              <a:pathLst>
                <a:path w="297672" h="3047174" extrusionOk="0">
                  <a:moveTo>
                    <a:pt x="0" y="0"/>
                  </a:moveTo>
                  <a:lnTo>
                    <a:pt x="297672" y="0"/>
                  </a:lnTo>
                  <a:lnTo>
                    <a:pt x="297672" y="3047174"/>
                  </a:lnTo>
                  <a:lnTo>
                    <a:pt x="0" y="3047174"/>
                  </a:lnTo>
                  <a:close/>
                </a:path>
              </a:pathLst>
            </a:custGeom>
            <a:solidFill>
              <a:srgbClr val="FFFFFF"/>
            </a:solidFill>
            <a:ln>
              <a:noFill/>
            </a:ln>
          </p:spPr>
          <p:txBody>
            <a:bodyPr/>
            <a:lstStyle/>
            <a:p>
              <a:endParaRPr lang="en-US"/>
            </a:p>
          </p:txBody>
        </p:sp>
        <p:sp>
          <p:nvSpPr>
            <p:cNvPr id="320" name="Google Shape;320;p13"/>
            <p:cNvSpPr txBox="1"/>
            <p:nvPr/>
          </p:nvSpPr>
          <p:spPr>
            <a:xfrm>
              <a:off x="0" y="-38100"/>
              <a:ext cx="81280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dirty="0">
                <a:solidFill>
                  <a:schemeClr val="dk1"/>
                </a:solidFill>
                <a:latin typeface="Calibri"/>
                <a:ea typeface="Calibri"/>
                <a:cs typeface="Calibri"/>
                <a:sym typeface="Calibri"/>
              </a:endParaRPr>
            </a:p>
          </p:txBody>
        </p:sp>
      </p:grpSp>
      <p:pic>
        <p:nvPicPr>
          <p:cNvPr id="324" name="Google Shape;324;p13"/>
          <p:cNvPicPr preferRelativeResize="0"/>
          <p:nvPr/>
        </p:nvPicPr>
        <p:blipFill rotWithShape="1">
          <a:blip r:embed="rId4">
            <a:alphaModFix/>
          </a:blip>
          <a:srcRect/>
          <a:stretch/>
        </p:blipFill>
        <p:spPr>
          <a:xfrm>
            <a:off x="8628251" y="6112852"/>
            <a:ext cx="3563749" cy="574655"/>
          </a:xfrm>
          <a:prstGeom prst="rect">
            <a:avLst/>
          </a:prstGeom>
          <a:noFill/>
          <a:ln>
            <a:noFill/>
          </a:ln>
        </p:spPr>
      </p:pic>
      <p:pic>
        <p:nvPicPr>
          <p:cNvPr id="325" name="Google Shape;325;p13"/>
          <p:cNvPicPr preferRelativeResize="0"/>
          <p:nvPr/>
        </p:nvPicPr>
        <p:blipFill rotWithShape="1">
          <a:blip r:embed="rId5">
            <a:alphaModFix amt="26000"/>
          </a:blip>
          <a:srcRect l="4222" r="5551"/>
          <a:stretch/>
        </p:blipFill>
        <p:spPr>
          <a:xfrm>
            <a:off x="-78813" y="2800563"/>
            <a:ext cx="5844263" cy="4485367"/>
          </a:xfrm>
          <a:prstGeom prst="rect">
            <a:avLst/>
          </a:prstGeom>
          <a:noFill/>
          <a:ln>
            <a:noFill/>
          </a:ln>
        </p:spPr>
      </p:pic>
      <p:pic>
        <p:nvPicPr>
          <p:cNvPr id="326" name="Google Shape;326;p13"/>
          <p:cNvPicPr preferRelativeResize="0"/>
          <p:nvPr/>
        </p:nvPicPr>
        <p:blipFill rotWithShape="1">
          <a:blip r:embed="rId6">
            <a:alphaModFix amt="54000"/>
          </a:blip>
          <a:srcRect/>
          <a:stretch/>
        </p:blipFill>
        <p:spPr>
          <a:xfrm>
            <a:off x="-693658" y="5450318"/>
            <a:ext cx="2120147" cy="2141563"/>
          </a:xfrm>
          <a:prstGeom prst="rect">
            <a:avLst/>
          </a:prstGeom>
          <a:noFill/>
          <a:ln>
            <a:noFill/>
          </a:ln>
        </p:spPr>
      </p:pic>
      <p:pic>
        <p:nvPicPr>
          <p:cNvPr id="328" name="Google Shape;328;p13"/>
          <p:cNvPicPr preferRelativeResize="0"/>
          <p:nvPr/>
        </p:nvPicPr>
        <p:blipFill rotWithShape="1">
          <a:blip r:embed="rId7">
            <a:alphaModFix/>
          </a:blip>
          <a:srcRect/>
          <a:stretch/>
        </p:blipFill>
        <p:spPr>
          <a:xfrm flipH="1">
            <a:off x="10616470" y="6261971"/>
            <a:ext cx="256519" cy="256519"/>
          </a:xfrm>
          <a:prstGeom prst="rect">
            <a:avLst/>
          </a:prstGeom>
          <a:noFill/>
          <a:ln>
            <a:noFill/>
          </a:ln>
        </p:spPr>
      </p:pic>
      <p:grpSp>
        <p:nvGrpSpPr>
          <p:cNvPr id="329" name="Google Shape;329;p13"/>
          <p:cNvGrpSpPr/>
          <p:nvPr/>
        </p:nvGrpSpPr>
        <p:grpSpPr>
          <a:xfrm>
            <a:off x="1038393" y="3815753"/>
            <a:ext cx="312745" cy="314147"/>
            <a:chOff x="1813" y="0"/>
            <a:chExt cx="809173" cy="812800"/>
          </a:xfrm>
        </p:grpSpPr>
        <p:sp>
          <p:nvSpPr>
            <p:cNvPr id="330" name="Google Shape;33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47083"/>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32" name="Google Shape;332;p13"/>
          <p:cNvGrpSpPr/>
          <p:nvPr/>
        </p:nvGrpSpPr>
        <p:grpSpPr>
          <a:xfrm>
            <a:off x="1038393" y="4267399"/>
            <a:ext cx="312745" cy="314147"/>
            <a:chOff x="1813" y="0"/>
            <a:chExt cx="809173" cy="812800"/>
          </a:xfrm>
        </p:grpSpPr>
        <p:sp>
          <p:nvSpPr>
            <p:cNvPr id="333" name="Google Shape;33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47083"/>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35" name="Google Shape;335;p13"/>
          <p:cNvGrpSpPr/>
          <p:nvPr/>
        </p:nvGrpSpPr>
        <p:grpSpPr>
          <a:xfrm>
            <a:off x="1038393" y="4716499"/>
            <a:ext cx="312745" cy="314147"/>
            <a:chOff x="1813" y="0"/>
            <a:chExt cx="809173" cy="812800"/>
          </a:xfrm>
        </p:grpSpPr>
        <p:sp>
          <p:nvSpPr>
            <p:cNvPr id="336" name="Google Shape;33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a:off x="76200" y="19050"/>
              <a:ext cx="660400" cy="717550"/>
            </a:xfrm>
            <a:prstGeom prst="rect">
              <a:avLst/>
            </a:prstGeom>
            <a:noFill/>
            <a:ln>
              <a:noFill/>
            </a:ln>
          </p:spPr>
          <p:txBody>
            <a:bodyPr spcFirstLastPara="1" wrap="square" lIns="33850" tIns="33850" rIns="33850" bIns="33850" anchor="ctr" anchorCtr="0">
              <a:noAutofit/>
            </a:bodyPr>
            <a:lstStyle/>
            <a:p>
              <a:pPr marL="0" marR="0" lvl="0" indent="0" algn="ctr" rtl="0">
                <a:lnSpc>
                  <a:spcPct val="147083"/>
                </a:lnSpc>
                <a:spcBef>
                  <a:spcPts val="0"/>
                </a:spcBef>
                <a:spcAft>
                  <a:spcPts val="0"/>
                </a:spcAft>
                <a:buNone/>
              </a:pPr>
              <a:endParaRPr sz="1200">
                <a:solidFill>
                  <a:schemeClr val="dk1"/>
                </a:solidFill>
                <a:latin typeface="Calibri"/>
                <a:ea typeface="Calibri"/>
                <a:cs typeface="Calibri"/>
                <a:sym typeface="Calibri"/>
              </a:endParaRPr>
            </a:p>
          </p:txBody>
        </p:sp>
      </p:grpSp>
      <p:pic>
        <p:nvPicPr>
          <p:cNvPr id="338" name="Google Shape;338;p13"/>
          <p:cNvPicPr preferRelativeResize="0"/>
          <p:nvPr/>
        </p:nvPicPr>
        <p:blipFill rotWithShape="1">
          <a:blip r:embed="rId8">
            <a:alphaModFix/>
          </a:blip>
          <a:srcRect/>
          <a:stretch/>
        </p:blipFill>
        <p:spPr>
          <a:xfrm>
            <a:off x="1107958" y="4337665"/>
            <a:ext cx="173614" cy="173614"/>
          </a:xfrm>
          <a:prstGeom prst="rect">
            <a:avLst/>
          </a:prstGeom>
          <a:noFill/>
          <a:ln>
            <a:noFill/>
          </a:ln>
        </p:spPr>
      </p:pic>
      <p:pic>
        <p:nvPicPr>
          <p:cNvPr id="339" name="Google Shape;339;p13"/>
          <p:cNvPicPr preferRelativeResize="0"/>
          <p:nvPr/>
        </p:nvPicPr>
        <p:blipFill rotWithShape="1">
          <a:blip r:embed="rId9">
            <a:alphaModFix/>
          </a:blip>
          <a:srcRect/>
          <a:stretch/>
        </p:blipFill>
        <p:spPr>
          <a:xfrm>
            <a:off x="1115386" y="3893447"/>
            <a:ext cx="158759" cy="158759"/>
          </a:xfrm>
          <a:prstGeom prst="rect">
            <a:avLst/>
          </a:prstGeom>
          <a:noFill/>
          <a:ln>
            <a:noFill/>
          </a:ln>
        </p:spPr>
      </p:pic>
      <p:pic>
        <p:nvPicPr>
          <p:cNvPr id="340" name="Google Shape;340;p13"/>
          <p:cNvPicPr preferRelativeResize="0"/>
          <p:nvPr/>
        </p:nvPicPr>
        <p:blipFill rotWithShape="1">
          <a:blip r:embed="rId10">
            <a:alphaModFix/>
          </a:blip>
          <a:srcRect/>
          <a:stretch/>
        </p:blipFill>
        <p:spPr>
          <a:xfrm>
            <a:off x="1141195" y="4800502"/>
            <a:ext cx="107141" cy="153058"/>
          </a:xfrm>
          <a:prstGeom prst="rect">
            <a:avLst/>
          </a:prstGeom>
          <a:noFill/>
          <a:ln>
            <a:noFill/>
          </a:ln>
        </p:spPr>
      </p:pic>
      <p:pic>
        <p:nvPicPr>
          <p:cNvPr id="341" name="Google Shape;341;p13"/>
          <p:cNvPicPr preferRelativeResize="0"/>
          <p:nvPr/>
        </p:nvPicPr>
        <p:blipFill rotWithShape="1">
          <a:blip r:embed="rId11">
            <a:alphaModFix/>
          </a:blip>
          <a:srcRect/>
          <a:stretch/>
        </p:blipFill>
        <p:spPr>
          <a:xfrm>
            <a:off x="95801" y="138495"/>
            <a:ext cx="2305069" cy="501412"/>
          </a:xfrm>
          <a:prstGeom prst="rect">
            <a:avLst/>
          </a:prstGeom>
          <a:noFill/>
          <a:ln>
            <a:noFill/>
          </a:ln>
        </p:spPr>
      </p:pic>
      <p:pic>
        <p:nvPicPr>
          <p:cNvPr id="342" name="Google Shape;342;p13"/>
          <p:cNvPicPr preferRelativeResize="0"/>
          <p:nvPr/>
        </p:nvPicPr>
        <p:blipFill rotWithShape="1">
          <a:blip r:embed="rId12">
            <a:alphaModFix/>
          </a:blip>
          <a:srcRect/>
          <a:stretch/>
        </p:blipFill>
        <p:spPr>
          <a:xfrm>
            <a:off x="645251" y="1892164"/>
            <a:ext cx="4390163" cy="1053639"/>
          </a:xfrm>
          <a:prstGeom prst="rect">
            <a:avLst/>
          </a:prstGeom>
          <a:noFill/>
          <a:ln>
            <a:noFill/>
          </a:ln>
        </p:spPr>
      </p:pic>
      <p:sp>
        <p:nvSpPr>
          <p:cNvPr id="343" name="Google Shape;343;p13"/>
          <p:cNvSpPr txBox="1"/>
          <p:nvPr/>
        </p:nvSpPr>
        <p:spPr>
          <a:xfrm>
            <a:off x="9292772" y="6169023"/>
            <a:ext cx="1170772" cy="333425"/>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1866" dirty="0">
                <a:solidFill>
                  <a:srgbClr val="FFFFFF"/>
                </a:solidFill>
                <a:latin typeface="Poppins Medium"/>
                <a:ea typeface="Poppins Medium"/>
                <a:cs typeface="Poppins Medium"/>
                <a:sym typeface="Poppins Medium"/>
              </a:rPr>
              <a:t>End</a:t>
            </a:r>
            <a:endParaRPr dirty="0"/>
          </a:p>
        </p:txBody>
      </p:sp>
      <p:sp>
        <p:nvSpPr>
          <p:cNvPr id="344" name="Google Shape;344;p13"/>
          <p:cNvSpPr txBox="1"/>
          <p:nvPr/>
        </p:nvSpPr>
        <p:spPr>
          <a:xfrm>
            <a:off x="1589777" y="3827835"/>
            <a:ext cx="2401483" cy="287195"/>
          </a:xfrm>
          <a:prstGeom prst="rect">
            <a:avLst/>
          </a:prstGeom>
          <a:noFill/>
          <a:ln>
            <a:noFill/>
          </a:ln>
        </p:spPr>
        <p:txBody>
          <a:bodyPr spcFirstLastPara="1" wrap="square" lIns="0" tIns="0" rIns="0" bIns="0" anchor="t" anchorCtr="0">
            <a:spAutoFit/>
          </a:bodyPr>
          <a:lstStyle/>
          <a:p>
            <a:pPr marL="0" marR="0" lvl="0" indent="0" algn="l" rtl="0">
              <a:lnSpc>
                <a:spcPct val="140060"/>
              </a:lnSpc>
              <a:spcBef>
                <a:spcPts val="0"/>
              </a:spcBef>
              <a:spcAft>
                <a:spcPts val="0"/>
              </a:spcAft>
              <a:buNone/>
            </a:pPr>
            <a:r>
              <a:rPr lang="en-US" sz="1333" b="1"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1900 98 68 68</a:t>
            </a:r>
            <a:endParaRPr dirty="0">
              <a:latin typeface="Serpentine" panose="02020800000000000000" pitchFamily="18" charset="0"/>
              <a:ea typeface="Serpentine" panose="02020800000000000000" pitchFamily="18" charset="0"/>
              <a:cs typeface="Serpentine" panose="02020800000000000000" pitchFamily="18" charset="0"/>
            </a:endParaRPr>
          </a:p>
        </p:txBody>
      </p:sp>
      <p:sp>
        <p:nvSpPr>
          <p:cNvPr id="345" name="Google Shape;345;p13"/>
          <p:cNvSpPr txBox="1"/>
          <p:nvPr/>
        </p:nvSpPr>
        <p:spPr>
          <a:xfrm>
            <a:off x="1589777" y="4279480"/>
            <a:ext cx="3830439" cy="287195"/>
          </a:xfrm>
          <a:prstGeom prst="rect">
            <a:avLst/>
          </a:prstGeom>
          <a:noFill/>
          <a:ln>
            <a:noFill/>
          </a:ln>
        </p:spPr>
        <p:txBody>
          <a:bodyPr spcFirstLastPara="1" wrap="square" lIns="0" tIns="0" rIns="0" bIns="0" anchor="t" anchorCtr="0">
            <a:spAutoFit/>
          </a:bodyPr>
          <a:lstStyle/>
          <a:p>
            <a:pPr marL="0" marR="0" lvl="0" indent="0" algn="l" rtl="0">
              <a:lnSpc>
                <a:spcPct val="140060"/>
              </a:lnSpc>
              <a:spcBef>
                <a:spcPts val="0"/>
              </a:spcBef>
              <a:spcAft>
                <a:spcPts val="0"/>
              </a:spcAft>
              <a:buNone/>
            </a:pPr>
            <a:r>
              <a:rPr lang="en-US" sz="1333" b="1"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www.benhvien199.vn</a:t>
            </a:r>
            <a:endParaRPr dirty="0">
              <a:latin typeface="Serpentine" panose="02020800000000000000" pitchFamily="18" charset="0"/>
              <a:ea typeface="Serpentine" panose="02020800000000000000" pitchFamily="18" charset="0"/>
              <a:cs typeface="Serpentine" panose="02020800000000000000" pitchFamily="18" charset="0"/>
            </a:endParaRPr>
          </a:p>
        </p:txBody>
      </p:sp>
      <p:sp>
        <p:nvSpPr>
          <p:cNvPr id="346" name="Google Shape;346;p13"/>
          <p:cNvSpPr txBox="1"/>
          <p:nvPr/>
        </p:nvSpPr>
        <p:spPr>
          <a:xfrm>
            <a:off x="1589777" y="4756052"/>
            <a:ext cx="4389629" cy="287195"/>
          </a:xfrm>
          <a:prstGeom prst="rect">
            <a:avLst/>
          </a:prstGeom>
          <a:noFill/>
          <a:ln>
            <a:noFill/>
          </a:ln>
        </p:spPr>
        <p:txBody>
          <a:bodyPr spcFirstLastPara="1" wrap="square" lIns="0" tIns="0" rIns="0" bIns="0" anchor="t" anchorCtr="0">
            <a:spAutoFit/>
          </a:bodyPr>
          <a:lstStyle/>
          <a:p>
            <a:pPr marL="0" marR="0" lvl="0" indent="0" algn="l" rtl="0">
              <a:lnSpc>
                <a:spcPct val="140060"/>
              </a:lnSpc>
              <a:spcBef>
                <a:spcPts val="0"/>
              </a:spcBef>
              <a:spcAft>
                <a:spcPts val="0"/>
              </a:spcAft>
              <a:buNone/>
            </a:pP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216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Nguyễn</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Công</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Trứ</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Sơn</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Trà</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TP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Đà</a:t>
            </a:r>
            <a:r>
              <a:rPr lang="en-US" sz="1333" b="1" spc="-100" dirty="0">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 </a:t>
            </a:r>
            <a:r>
              <a:rPr lang="en-US" sz="1333" b="1" spc="-100" dirty="0" err="1">
                <a:solidFill>
                  <a:srgbClr val="3D3D3D"/>
                </a:solidFill>
                <a:latin typeface="Serpentine" panose="02020800000000000000" pitchFamily="18" charset="0"/>
                <a:ea typeface="Serpentine" panose="02020800000000000000" pitchFamily="18" charset="0"/>
                <a:cs typeface="Serpentine" panose="02020800000000000000" pitchFamily="18" charset="0"/>
                <a:sym typeface="Poppins"/>
              </a:rPr>
              <a:t>Nẵng</a:t>
            </a:r>
            <a:endParaRPr spc="-100" dirty="0">
              <a:latin typeface="Serpentine" panose="02020800000000000000" pitchFamily="18" charset="0"/>
              <a:ea typeface="Serpentine" panose="02020800000000000000" pitchFamily="18" charset="0"/>
              <a:cs typeface="Serpentine" panose="02020800000000000000" pitchFamily="18" charset="0"/>
            </a:endParaRPr>
          </a:p>
        </p:txBody>
      </p:sp>
      <p:pic>
        <p:nvPicPr>
          <p:cNvPr id="2" name="Picture 1">
            <a:extLst>
              <a:ext uri="{FF2B5EF4-FFF2-40B4-BE49-F238E27FC236}">
                <a16:creationId xmlns:a16="http://schemas.microsoft.com/office/drawing/2014/main" xmlns="" id="{64DA63B4-F26F-B8C0-2ACA-FB0512F100B8}"/>
              </a:ext>
            </a:extLst>
          </p:cNvPr>
          <p:cNvPicPr>
            <a:picLocks noChangeAspect="1"/>
          </p:cNvPicPr>
          <p:nvPr/>
        </p:nvPicPr>
        <p:blipFill>
          <a:blip r:embed="rId13"/>
          <a:stretch>
            <a:fillRect/>
          </a:stretch>
        </p:blipFill>
        <p:spPr>
          <a:xfrm>
            <a:off x="10962746" y="2540"/>
            <a:ext cx="1204017" cy="899553"/>
          </a:xfrm>
          <a:prstGeom prst="rect">
            <a:avLst/>
          </a:prstGeom>
        </p:spPr>
      </p:pic>
    </p:spTree>
    <p:extLst>
      <p:ext uri="{BB962C8B-B14F-4D97-AF65-F5344CB8AC3E}">
        <p14:creationId xmlns:p14="http://schemas.microsoft.com/office/powerpoint/2010/main" val="9545805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490"/>
            <a:ext cx="10515600" cy="989750"/>
          </a:xfrm>
        </p:spPr>
        <p:txBody>
          <a:bodyPr/>
          <a:lstStyle/>
          <a:p>
            <a:pPr algn="ctr"/>
            <a:r>
              <a:rPr lang="en-US" b="1" dirty="0">
                <a:solidFill>
                  <a:srgbClr val="FF0000"/>
                </a:solidFill>
                <a:latin typeface="+mn-lt"/>
              </a:rPr>
              <a:t>1. </a:t>
            </a:r>
            <a:r>
              <a:rPr lang="en-US" sz="3200" b="1" dirty="0">
                <a:solidFill>
                  <a:srgbClr val="FF0000"/>
                </a:solidFill>
                <a:latin typeface="+mn-lt"/>
              </a:rPr>
              <a:t>ĐẶT VẤN ĐỀ</a:t>
            </a:r>
            <a:endParaRPr lang="en-US" b="1" dirty="0">
              <a:solidFill>
                <a:srgbClr val="FF0000"/>
              </a:solidFill>
              <a:latin typeface="+mn-lt"/>
            </a:endParaRPr>
          </a:p>
        </p:txBody>
      </p:sp>
      <p:sp>
        <p:nvSpPr>
          <p:cNvPr id="3" name="Content Placeholder 2"/>
          <p:cNvSpPr>
            <a:spLocks noGrp="1"/>
          </p:cNvSpPr>
          <p:nvPr>
            <p:ph idx="1"/>
          </p:nvPr>
        </p:nvSpPr>
        <p:spPr>
          <a:xfrm>
            <a:off x="589281" y="1613180"/>
            <a:ext cx="5577840" cy="4178020"/>
          </a:xfrm>
        </p:spPr>
        <p:txBody>
          <a:bodyPr>
            <a:noAutofit/>
          </a:bodyPr>
          <a:lstStyle/>
          <a:p>
            <a:pPr marL="0" indent="0" algn="just">
              <a:buNone/>
            </a:pPr>
            <a:r>
              <a:rPr lang="en-GB" sz="2400" dirty="0" err="1">
                <a:latin typeface="+mn-lt"/>
              </a:rPr>
              <a:t>Thoát</a:t>
            </a:r>
            <a:r>
              <a:rPr lang="en-GB" sz="2400" dirty="0">
                <a:latin typeface="+mn-lt"/>
              </a:rPr>
              <a:t> </a:t>
            </a:r>
            <a:r>
              <a:rPr lang="en-GB" sz="2400" dirty="0" err="1">
                <a:latin typeface="+mn-lt"/>
              </a:rPr>
              <a:t>vị</a:t>
            </a:r>
            <a:r>
              <a:rPr lang="en-GB" sz="2400" dirty="0">
                <a:latin typeface="+mn-lt"/>
              </a:rPr>
              <a:t> </a:t>
            </a:r>
            <a:r>
              <a:rPr lang="en-GB" sz="2400" dirty="0" err="1">
                <a:latin typeface="+mn-lt"/>
              </a:rPr>
              <a:t>đĩa</a:t>
            </a:r>
            <a:r>
              <a:rPr lang="en-GB" sz="2400" dirty="0">
                <a:latin typeface="+mn-lt"/>
              </a:rPr>
              <a:t> </a:t>
            </a:r>
            <a:r>
              <a:rPr lang="en-GB" sz="2400" dirty="0" err="1">
                <a:latin typeface="+mn-lt"/>
              </a:rPr>
              <a:t>đệm</a:t>
            </a:r>
            <a:r>
              <a:rPr lang="en-GB" sz="2400" dirty="0">
                <a:latin typeface="+mn-lt"/>
              </a:rPr>
              <a:t> </a:t>
            </a:r>
            <a:r>
              <a:rPr lang="en-GB" sz="2400" dirty="0" err="1">
                <a:latin typeface="+mn-lt"/>
              </a:rPr>
              <a:t>là</a:t>
            </a:r>
            <a:r>
              <a:rPr lang="en-GB" sz="2400" dirty="0">
                <a:latin typeface="+mn-lt"/>
              </a:rPr>
              <a:t> </a:t>
            </a:r>
            <a:r>
              <a:rPr lang="en-GB" sz="2400" dirty="0" err="1">
                <a:latin typeface="+mn-lt"/>
              </a:rPr>
              <a:t>tình</a:t>
            </a:r>
            <a:r>
              <a:rPr lang="en-GB" sz="2400" dirty="0">
                <a:latin typeface="+mn-lt"/>
              </a:rPr>
              <a:t> </a:t>
            </a:r>
            <a:r>
              <a:rPr lang="en-GB" sz="2400" dirty="0" err="1">
                <a:latin typeface="+mn-lt"/>
              </a:rPr>
              <a:t>trạng</a:t>
            </a:r>
            <a:r>
              <a:rPr lang="en-GB" sz="2400" dirty="0">
                <a:latin typeface="+mn-lt"/>
              </a:rPr>
              <a:t> </a:t>
            </a:r>
            <a:r>
              <a:rPr lang="en-GB" sz="2400" b="1" i="1" dirty="0" err="1">
                <a:solidFill>
                  <a:srgbClr val="FF0000"/>
                </a:solidFill>
                <a:latin typeface="+mn-lt"/>
              </a:rPr>
              <a:t>nhân</a:t>
            </a:r>
            <a:r>
              <a:rPr lang="en-GB" sz="2400" b="1" i="1" dirty="0">
                <a:solidFill>
                  <a:srgbClr val="FF0000"/>
                </a:solidFill>
                <a:latin typeface="+mn-lt"/>
              </a:rPr>
              <a:t> </a:t>
            </a:r>
            <a:r>
              <a:rPr lang="en-GB" sz="2400" b="1" i="1" dirty="0" err="1">
                <a:solidFill>
                  <a:srgbClr val="FF0000"/>
                </a:solidFill>
                <a:latin typeface="+mn-lt"/>
              </a:rPr>
              <a:t>nhầy</a:t>
            </a:r>
            <a:r>
              <a:rPr lang="en-GB" sz="2400" dirty="0">
                <a:latin typeface="+mn-lt"/>
              </a:rPr>
              <a:t> </a:t>
            </a:r>
            <a:r>
              <a:rPr lang="en-GB" sz="2400" dirty="0" err="1">
                <a:latin typeface="+mn-lt"/>
              </a:rPr>
              <a:t>đĩa</a:t>
            </a:r>
            <a:r>
              <a:rPr lang="en-GB" sz="2400" dirty="0">
                <a:latin typeface="+mn-lt"/>
              </a:rPr>
              <a:t> </a:t>
            </a:r>
            <a:r>
              <a:rPr lang="en-GB" sz="2400" dirty="0" err="1">
                <a:latin typeface="+mn-lt"/>
              </a:rPr>
              <a:t>đệm</a:t>
            </a:r>
            <a:r>
              <a:rPr lang="en-GB" sz="2400" dirty="0">
                <a:latin typeface="+mn-lt"/>
              </a:rPr>
              <a:t> </a:t>
            </a:r>
            <a:r>
              <a:rPr lang="en-GB" sz="2400" dirty="0" err="1">
                <a:latin typeface="+mn-lt"/>
              </a:rPr>
              <a:t>cột</a:t>
            </a:r>
            <a:r>
              <a:rPr lang="en-GB" sz="2400" dirty="0">
                <a:latin typeface="+mn-lt"/>
              </a:rPr>
              <a:t> </a:t>
            </a:r>
            <a:r>
              <a:rPr lang="en-GB" sz="2400" dirty="0" err="1">
                <a:latin typeface="+mn-lt"/>
              </a:rPr>
              <a:t>sống</a:t>
            </a:r>
            <a:r>
              <a:rPr lang="en-GB" sz="2400" dirty="0">
                <a:latin typeface="+mn-lt"/>
              </a:rPr>
              <a:t> </a:t>
            </a:r>
            <a:r>
              <a:rPr lang="en-GB" sz="2400" b="1" i="1" dirty="0" err="1">
                <a:solidFill>
                  <a:srgbClr val="FF0000"/>
                </a:solidFill>
                <a:latin typeface="+mn-lt"/>
              </a:rPr>
              <a:t>thoát</a:t>
            </a:r>
            <a:r>
              <a:rPr lang="en-GB" sz="2400" b="1" i="1" dirty="0">
                <a:solidFill>
                  <a:srgbClr val="FF0000"/>
                </a:solidFill>
                <a:latin typeface="+mn-lt"/>
              </a:rPr>
              <a:t> </a:t>
            </a:r>
            <a:r>
              <a:rPr lang="en-GB" sz="2400" b="1" i="1" dirty="0" err="1">
                <a:solidFill>
                  <a:srgbClr val="FF0000"/>
                </a:solidFill>
                <a:latin typeface="+mn-lt"/>
              </a:rPr>
              <a:t>ra</a:t>
            </a:r>
            <a:r>
              <a:rPr lang="en-GB" sz="2400" dirty="0">
                <a:latin typeface="+mn-lt"/>
              </a:rPr>
              <a:t> </a:t>
            </a:r>
            <a:r>
              <a:rPr lang="en-GB" sz="2400" dirty="0" err="1">
                <a:latin typeface="+mn-lt"/>
              </a:rPr>
              <a:t>khỏi</a:t>
            </a:r>
            <a:r>
              <a:rPr lang="en-GB" sz="2400" dirty="0">
                <a:latin typeface="+mn-lt"/>
              </a:rPr>
              <a:t> </a:t>
            </a:r>
            <a:r>
              <a:rPr lang="en-GB" sz="2400" dirty="0" err="1">
                <a:latin typeface="+mn-lt"/>
              </a:rPr>
              <a:t>vị</a:t>
            </a:r>
            <a:r>
              <a:rPr lang="en-GB" sz="2400" dirty="0">
                <a:latin typeface="+mn-lt"/>
              </a:rPr>
              <a:t> </a:t>
            </a:r>
            <a:r>
              <a:rPr lang="en-GB" sz="2400" dirty="0" err="1">
                <a:latin typeface="+mn-lt"/>
              </a:rPr>
              <a:t>trí</a:t>
            </a:r>
            <a:r>
              <a:rPr lang="en-GB" sz="2400" dirty="0">
                <a:latin typeface="+mn-lt"/>
              </a:rPr>
              <a:t> </a:t>
            </a:r>
            <a:r>
              <a:rPr lang="en-GB" sz="2400" dirty="0" err="1">
                <a:latin typeface="+mn-lt"/>
              </a:rPr>
              <a:t>bình</a:t>
            </a:r>
            <a:r>
              <a:rPr lang="en-GB" sz="2400" dirty="0">
                <a:latin typeface="+mn-lt"/>
              </a:rPr>
              <a:t> </a:t>
            </a:r>
            <a:r>
              <a:rPr lang="en-GB" sz="2400" dirty="0" err="1">
                <a:latin typeface="+mn-lt"/>
              </a:rPr>
              <a:t>thường</a:t>
            </a:r>
            <a:r>
              <a:rPr lang="en-GB" sz="2400" dirty="0">
                <a:latin typeface="+mn-lt"/>
              </a:rPr>
              <a:t> </a:t>
            </a:r>
            <a:r>
              <a:rPr lang="en-GB" sz="2400" dirty="0" err="1">
                <a:latin typeface="+mn-lt"/>
              </a:rPr>
              <a:t>trong</a:t>
            </a:r>
            <a:r>
              <a:rPr lang="en-GB" sz="2400" dirty="0">
                <a:latin typeface="+mn-lt"/>
              </a:rPr>
              <a:t> </a:t>
            </a:r>
            <a:r>
              <a:rPr lang="en-GB" sz="2400" dirty="0" err="1">
                <a:latin typeface="+mn-lt"/>
              </a:rPr>
              <a:t>vòng</a:t>
            </a:r>
            <a:r>
              <a:rPr lang="en-GB" sz="2400" dirty="0">
                <a:latin typeface="+mn-lt"/>
              </a:rPr>
              <a:t> </a:t>
            </a:r>
            <a:r>
              <a:rPr lang="en-GB" sz="2400" dirty="0" err="1">
                <a:latin typeface="+mn-lt"/>
              </a:rPr>
              <a:t>sợi</a:t>
            </a:r>
            <a:r>
              <a:rPr lang="en-GB" sz="2400" dirty="0">
                <a:latin typeface="+mn-lt"/>
              </a:rPr>
              <a:t>, </a:t>
            </a:r>
            <a:r>
              <a:rPr lang="en-GB" sz="2400" dirty="0" err="1">
                <a:latin typeface="+mn-lt"/>
              </a:rPr>
              <a:t>gây</a:t>
            </a:r>
            <a:r>
              <a:rPr lang="en-GB" sz="2400" dirty="0">
                <a:latin typeface="+mn-lt"/>
              </a:rPr>
              <a:t> </a:t>
            </a:r>
            <a:r>
              <a:rPr lang="en-GB" sz="2400" dirty="0" err="1">
                <a:latin typeface="+mn-lt"/>
              </a:rPr>
              <a:t>đau</a:t>
            </a:r>
            <a:r>
              <a:rPr lang="en-GB" sz="2400" dirty="0">
                <a:latin typeface="+mn-lt"/>
              </a:rPr>
              <a:t> do </a:t>
            </a:r>
            <a:r>
              <a:rPr lang="en-GB" sz="2400" dirty="0" err="1">
                <a:latin typeface="+mn-lt"/>
              </a:rPr>
              <a:t>áp</a:t>
            </a:r>
            <a:r>
              <a:rPr lang="en-GB" sz="2400" dirty="0">
                <a:latin typeface="+mn-lt"/>
              </a:rPr>
              <a:t> </a:t>
            </a:r>
            <a:r>
              <a:rPr lang="en-GB" sz="2400" dirty="0" err="1">
                <a:latin typeface="+mn-lt"/>
              </a:rPr>
              <a:t>lực</a:t>
            </a:r>
            <a:r>
              <a:rPr lang="en-GB" sz="2400" dirty="0">
                <a:latin typeface="+mn-lt"/>
              </a:rPr>
              <a:t> </a:t>
            </a:r>
            <a:r>
              <a:rPr lang="en-GB" sz="2400" dirty="0" err="1">
                <a:latin typeface="+mn-lt"/>
              </a:rPr>
              <a:t>lên</a:t>
            </a:r>
            <a:r>
              <a:rPr lang="en-GB" sz="2400" dirty="0">
                <a:latin typeface="+mn-lt"/>
              </a:rPr>
              <a:t> </a:t>
            </a:r>
            <a:r>
              <a:rPr lang="en-GB" sz="2400" dirty="0" err="1">
                <a:latin typeface="+mn-lt"/>
              </a:rPr>
              <a:t>các</a:t>
            </a:r>
            <a:r>
              <a:rPr lang="en-GB" sz="2400" dirty="0">
                <a:latin typeface="+mn-lt"/>
              </a:rPr>
              <a:t> </a:t>
            </a:r>
            <a:r>
              <a:rPr lang="en-GB" sz="2400" dirty="0" err="1">
                <a:latin typeface="+mn-lt"/>
              </a:rPr>
              <a:t>dây</a:t>
            </a:r>
            <a:r>
              <a:rPr lang="en-GB" sz="2400" dirty="0">
                <a:latin typeface="+mn-lt"/>
              </a:rPr>
              <a:t> </a:t>
            </a:r>
            <a:r>
              <a:rPr lang="en-GB" sz="2400" dirty="0" err="1">
                <a:latin typeface="+mn-lt"/>
              </a:rPr>
              <a:t>thần</a:t>
            </a:r>
            <a:r>
              <a:rPr lang="en-GB" sz="2400" dirty="0">
                <a:latin typeface="+mn-lt"/>
              </a:rPr>
              <a:t> </a:t>
            </a:r>
            <a:r>
              <a:rPr lang="en-GB" sz="2400" dirty="0" err="1">
                <a:latin typeface="+mn-lt"/>
              </a:rPr>
              <a:t>kinh</a:t>
            </a:r>
            <a:r>
              <a:rPr lang="en-GB" sz="2400" dirty="0">
                <a:latin typeface="+mn-lt"/>
              </a:rPr>
              <a:t> </a:t>
            </a:r>
            <a:r>
              <a:rPr lang="en-GB" sz="2400" dirty="0" err="1">
                <a:latin typeface="+mn-lt"/>
              </a:rPr>
              <a:t>cột</a:t>
            </a:r>
            <a:r>
              <a:rPr lang="en-GB" sz="2400" dirty="0">
                <a:latin typeface="+mn-lt"/>
              </a:rPr>
              <a:t> </a:t>
            </a:r>
            <a:r>
              <a:rPr lang="en-GB" sz="2400" dirty="0" err="1">
                <a:latin typeface="+mn-lt"/>
              </a:rPr>
              <a:t>sống</a:t>
            </a:r>
            <a:r>
              <a:rPr lang="en-GB" sz="2400" dirty="0">
                <a:latin typeface="+mn-lt"/>
              </a:rPr>
              <a:t>, </a:t>
            </a:r>
            <a:r>
              <a:rPr lang="en-GB" sz="2400" dirty="0" err="1">
                <a:latin typeface="+mn-lt"/>
              </a:rPr>
              <a:t>có</a:t>
            </a:r>
            <a:r>
              <a:rPr lang="en-GB" sz="2400" dirty="0">
                <a:latin typeface="+mn-lt"/>
              </a:rPr>
              <a:t> </a:t>
            </a:r>
            <a:r>
              <a:rPr lang="en-GB" sz="2400" dirty="0" err="1">
                <a:latin typeface="+mn-lt"/>
              </a:rPr>
              <a:t>thể</a:t>
            </a:r>
            <a:r>
              <a:rPr lang="en-GB" sz="2400" dirty="0">
                <a:latin typeface="+mn-lt"/>
              </a:rPr>
              <a:t> </a:t>
            </a:r>
            <a:r>
              <a:rPr lang="en-GB" sz="2400" dirty="0" err="1">
                <a:latin typeface="+mn-lt"/>
              </a:rPr>
              <a:t>chèn</a:t>
            </a:r>
            <a:r>
              <a:rPr lang="en-GB" sz="2400" dirty="0">
                <a:latin typeface="+mn-lt"/>
              </a:rPr>
              <a:t> </a:t>
            </a:r>
            <a:r>
              <a:rPr lang="en-GB" sz="2400" dirty="0" err="1">
                <a:latin typeface="+mn-lt"/>
              </a:rPr>
              <a:t>ép</a:t>
            </a:r>
            <a:r>
              <a:rPr lang="en-GB" sz="2400" dirty="0">
                <a:latin typeface="+mn-lt"/>
              </a:rPr>
              <a:t> </a:t>
            </a:r>
            <a:r>
              <a:rPr lang="en-GB" sz="2400" dirty="0" err="1">
                <a:latin typeface="+mn-lt"/>
              </a:rPr>
              <a:t>dây</a:t>
            </a:r>
            <a:r>
              <a:rPr lang="en-GB" sz="2400" dirty="0">
                <a:latin typeface="+mn-lt"/>
              </a:rPr>
              <a:t> </a:t>
            </a:r>
            <a:r>
              <a:rPr lang="en-GB" sz="2400" dirty="0" err="1">
                <a:latin typeface="+mn-lt"/>
              </a:rPr>
              <a:t>thần</a:t>
            </a:r>
            <a:r>
              <a:rPr lang="en-GB" sz="2400" dirty="0">
                <a:latin typeface="+mn-lt"/>
              </a:rPr>
              <a:t> </a:t>
            </a:r>
            <a:r>
              <a:rPr lang="en-GB" sz="2400" dirty="0" err="1">
                <a:latin typeface="+mn-lt"/>
              </a:rPr>
              <a:t>kinh</a:t>
            </a:r>
            <a:r>
              <a:rPr lang="en-GB" sz="2400" dirty="0">
                <a:latin typeface="+mn-lt"/>
              </a:rPr>
              <a:t> </a:t>
            </a:r>
            <a:r>
              <a:rPr lang="en-GB" sz="2400" dirty="0" err="1">
                <a:latin typeface="+mn-lt"/>
              </a:rPr>
              <a:t>hoặc</a:t>
            </a:r>
            <a:r>
              <a:rPr lang="en-GB" sz="2400" dirty="0">
                <a:latin typeface="+mn-lt"/>
              </a:rPr>
              <a:t> </a:t>
            </a:r>
            <a:r>
              <a:rPr lang="en-GB" sz="2400" dirty="0" err="1">
                <a:latin typeface="+mn-lt"/>
              </a:rPr>
              <a:t>tủy</a:t>
            </a:r>
            <a:r>
              <a:rPr lang="en-GB" sz="2400" dirty="0">
                <a:latin typeface="+mn-lt"/>
              </a:rPr>
              <a:t> </a:t>
            </a:r>
            <a:r>
              <a:rPr lang="en-GB" sz="2400" dirty="0" err="1">
                <a:latin typeface="+mn-lt"/>
              </a:rPr>
              <a:t>sống</a:t>
            </a:r>
            <a:r>
              <a:rPr lang="en-GB" sz="2400" dirty="0">
                <a:latin typeface="+mn-lt"/>
              </a:rPr>
              <a:t> </a:t>
            </a:r>
            <a:r>
              <a:rPr lang="en-GB" sz="2400" dirty="0" err="1">
                <a:latin typeface="+mn-lt"/>
              </a:rPr>
              <a:t>gây</a:t>
            </a:r>
            <a:r>
              <a:rPr lang="en-GB" sz="2400" dirty="0">
                <a:latin typeface="+mn-lt"/>
              </a:rPr>
              <a:t> </a:t>
            </a:r>
            <a:r>
              <a:rPr lang="en-GB" sz="2400" dirty="0" err="1">
                <a:latin typeface="+mn-lt"/>
              </a:rPr>
              <a:t>đau</a:t>
            </a:r>
            <a:r>
              <a:rPr lang="en-GB" sz="2400" dirty="0">
                <a:latin typeface="+mn-lt"/>
              </a:rPr>
              <a:t> </a:t>
            </a:r>
            <a:r>
              <a:rPr lang="en-GB" sz="2400" dirty="0" err="1">
                <a:latin typeface="+mn-lt"/>
              </a:rPr>
              <a:t>và</a:t>
            </a:r>
            <a:r>
              <a:rPr lang="en-GB" sz="2400" dirty="0">
                <a:latin typeface="+mn-lt"/>
              </a:rPr>
              <a:t> </a:t>
            </a:r>
            <a:r>
              <a:rPr lang="en-GB" sz="2400" dirty="0" err="1">
                <a:latin typeface="+mn-lt"/>
              </a:rPr>
              <a:t>rối</a:t>
            </a:r>
            <a:r>
              <a:rPr lang="en-GB" sz="2400" dirty="0">
                <a:latin typeface="+mn-lt"/>
              </a:rPr>
              <a:t> </a:t>
            </a:r>
            <a:r>
              <a:rPr lang="en-GB" sz="2400" dirty="0" err="1">
                <a:latin typeface="+mn-lt"/>
              </a:rPr>
              <a:t>loạn</a:t>
            </a:r>
            <a:r>
              <a:rPr lang="en-GB" sz="2400" dirty="0">
                <a:latin typeface="+mn-lt"/>
              </a:rPr>
              <a:t> </a:t>
            </a:r>
            <a:r>
              <a:rPr lang="en-GB" sz="2400" dirty="0" err="1">
                <a:latin typeface="+mn-lt"/>
              </a:rPr>
              <a:t>chức</a:t>
            </a:r>
            <a:r>
              <a:rPr lang="en-GB" sz="2400" dirty="0">
                <a:latin typeface="+mn-lt"/>
              </a:rPr>
              <a:t> </a:t>
            </a:r>
            <a:r>
              <a:rPr lang="en-GB" sz="2400" dirty="0" err="1">
                <a:latin typeface="+mn-lt"/>
              </a:rPr>
              <a:t>năng</a:t>
            </a:r>
            <a:r>
              <a:rPr lang="en-GB" sz="2400" dirty="0">
                <a:latin typeface="+mn-lt"/>
              </a:rPr>
              <a:t> </a:t>
            </a:r>
            <a:r>
              <a:rPr lang="en-GB" sz="2400" dirty="0" err="1">
                <a:latin typeface="+mn-lt"/>
              </a:rPr>
              <a:t>tủy</a:t>
            </a:r>
            <a:r>
              <a:rPr lang="en-GB" sz="2400" dirty="0">
                <a:latin typeface="+mn-lt"/>
              </a:rPr>
              <a:t> </a:t>
            </a:r>
            <a:r>
              <a:rPr lang="en-GB" sz="2400" dirty="0" err="1" smtClean="0">
                <a:latin typeface="+mn-lt"/>
              </a:rPr>
              <a:t>sống</a:t>
            </a:r>
            <a:r>
              <a:rPr lang="vi-VN" sz="2400" dirty="0" smtClean="0">
                <a:latin typeface="+mn-lt"/>
              </a:rPr>
              <a:t>.</a:t>
            </a:r>
          </a:p>
          <a:p>
            <a:pPr marL="0" indent="0" algn="just">
              <a:buNone/>
            </a:pPr>
            <a:r>
              <a:rPr lang="vi-VN" sz="2400" dirty="0">
                <a:latin typeface="+mn-lt"/>
              </a:rPr>
              <a:t>Thoát vị đĩa đệm </a:t>
            </a:r>
            <a:r>
              <a:rPr lang="vi-VN" sz="2400" dirty="0" smtClean="0">
                <a:latin typeface="+mn-lt"/>
              </a:rPr>
              <a:t>CSTL xảy </a:t>
            </a:r>
            <a:r>
              <a:rPr lang="vi-VN" sz="2400" dirty="0">
                <a:latin typeface="+mn-lt"/>
              </a:rPr>
              <a:t>ra nhiều hơn </a:t>
            </a:r>
            <a:r>
              <a:rPr lang="vi-VN" sz="2400" b="1" dirty="0">
                <a:solidFill>
                  <a:srgbClr val="FF0000"/>
                </a:solidFill>
                <a:latin typeface="+mn-lt"/>
              </a:rPr>
              <a:t>15 lần</a:t>
            </a:r>
            <a:r>
              <a:rPr lang="vi-VN" sz="2400" dirty="0">
                <a:latin typeface="+mn-lt"/>
              </a:rPr>
              <a:t> so với thoát vị đĩa đệm cột sống cổ và là nguyên nhân quan trọng gây đau lưng dưới</a:t>
            </a:r>
            <a:endParaRPr lang="en-GB" sz="2400" dirty="0">
              <a:latin typeface="+mn-lt"/>
            </a:endParaRPr>
          </a:p>
        </p:txBody>
      </p:sp>
      <p:pic>
        <p:nvPicPr>
          <p:cNvPr id="5" name="Picture 4"/>
          <p:cNvPicPr>
            <a:picLocks noChangeAspect="1"/>
          </p:cNvPicPr>
          <p:nvPr/>
        </p:nvPicPr>
        <p:blipFill>
          <a:blip r:embed="rId3"/>
          <a:stretch>
            <a:fillRect/>
          </a:stretch>
        </p:blipFill>
        <p:spPr>
          <a:xfrm>
            <a:off x="6635679" y="1200848"/>
            <a:ext cx="4548303" cy="3034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a:extLst>
              <a:ext uri="{FF2B5EF4-FFF2-40B4-BE49-F238E27FC236}">
                <a16:creationId xmlns:a16="http://schemas.microsoft.com/office/drawing/2014/main" xmlns="" id="{3385D19A-0557-B085-8153-989E580409A0}"/>
              </a:ext>
            </a:extLst>
          </p:cNvPr>
          <p:cNvSpPr txBox="1">
            <a:spLocks/>
          </p:cNvSpPr>
          <p:nvPr/>
        </p:nvSpPr>
        <p:spPr>
          <a:xfrm>
            <a:off x="6635679" y="5136732"/>
            <a:ext cx="5094249" cy="98975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600"/>
              </a:spcBef>
              <a:spcAft>
                <a:spcPts val="600"/>
              </a:spcAft>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100000"/>
              </a:lnSpc>
              <a:spcBef>
                <a:spcPts val="600"/>
              </a:spcBef>
              <a:spcAft>
                <a:spcPts val="600"/>
              </a:spcAft>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100000"/>
              </a:lnSpc>
              <a:spcBef>
                <a:spcPts val="600"/>
              </a:spcBef>
              <a:spcAft>
                <a:spcPts val="600"/>
              </a:spcAft>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100000"/>
              </a:lnSpc>
              <a:spcBef>
                <a:spcPts val="600"/>
              </a:spcBef>
              <a:spcAft>
                <a:spcPts val="600"/>
              </a:spcAft>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smtClean="0">
                <a:latin typeface="+mn-lt"/>
              </a:rPr>
              <a:t>B</a:t>
            </a:r>
            <a:r>
              <a:rPr lang="vi-VN" sz="2400" dirty="0" smtClean="0">
                <a:latin typeface="+mn-lt"/>
              </a:rPr>
              <a:t>ệnh </a:t>
            </a:r>
            <a:r>
              <a:rPr lang="vi-VN" sz="2400" dirty="0">
                <a:latin typeface="+mn-lt"/>
              </a:rPr>
              <a:t>lý rễ thần kinh </a:t>
            </a:r>
            <a:endParaRPr lang="en-GB" sz="2400" dirty="0">
              <a:latin typeface="+mn-lt"/>
            </a:endParaRPr>
          </a:p>
        </p:txBody>
      </p:sp>
      <p:pic>
        <p:nvPicPr>
          <p:cNvPr id="6" name="Picture 5">
            <a:extLst>
              <a:ext uri="{FF2B5EF4-FFF2-40B4-BE49-F238E27FC236}">
                <a16:creationId xmlns:a16="http://schemas.microsoft.com/office/drawing/2014/main" xmlns="" id="{1B9ED248-FFB7-21C0-E952-95A2F11CEF01}"/>
              </a:ext>
            </a:extLst>
          </p:cNvPr>
          <p:cNvPicPr>
            <a:picLocks noChangeAspect="1"/>
          </p:cNvPicPr>
          <p:nvPr/>
        </p:nvPicPr>
        <p:blipFill>
          <a:blip r:embed="rId4"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79BDFAC4-9020-069E-D585-928570778458}"/>
              </a:ext>
            </a:extLst>
          </p:cNvPr>
          <p:cNvPicPr>
            <a:picLocks noChangeAspect="1"/>
          </p:cNvPicPr>
          <p:nvPr/>
        </p:nvPicPr>
        <p:blipFill>
          <a:blip r:embed="rId5"/>
          <a:stretch>
            <a:fillRect/>
          </a:stretch>
        </p:blipFill>
        <p:spPr>
          <a:xfrm>
            <a:off x="10962746" y="2540"/>
            <a:ext cx="1204017" cy="899553"/>
          </a:xfrm>
          <a:prstGeom prst="rect">
            <a:avLst/>
          </a:prstGeom>
        </p:spPr>
      </p:pic>
      <p:sp>
        <p:nvSpPr>
          <p:cNvPr id="9" name="Rectangle 8"/>
          <p:cNvSpPr/>
          <p:nvPr/>
        </p:nvSpPr>
        <p:spPr>
          <a:xfrm>
            <a:off x="8029643" y="4420164"/>
            <a:ext cx="2306320" cy="6296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3600" b="1" dirty="0"/>
              <a:t>90%</a:t>
            </a:r>
            <a:endParaRPr lang="en-US" sz="3600" b="1" dirty="0">
              <a:solidFill>
                <a:schemeClr val="bg1"/>
              </a:solidFill>
            </a:endParaRPr>
          </a:p>
        </p:txBody>
      </p:sp>
    </p:spTree>
    <p:extLst>
      <p:ext uri="{BB962C8B-B14F-4D97-AF65-F5344CB8AC3E}">
        <p14:creationId xmlns:p14="http://schemas.microsoft.com/office/powerpoint/2010/main" val="65977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490"/>
            <a:ext cx="10515600" cy="989750"/>
          </a:xfrm>
        </p:spPr>
        <p:txBody>
          <a:bodyPr/>
          <a:lstStyle/>
          <a:p>
            <a:pPr algn="ctr"/>
            <a:r>
              <a:rPr lang="en-US" b="1" dirty="0">
                <a:solidFill>
                  <a:srgbClr val="FF0000"/>
                </a:solidFill>
                <a:latin typeface="+mn-lt"/>
              </a:rPr>
              <a:t>1. </a:t>
            </a:r>
            <a:r>
              <a:rPr lang="en-US" sz="3200" b="1" dirty="0">
                <a:solidFill>
                  <a:srgbClr val="FF0000"/>
                </a:solidFill>
                <a:latin typeface="+mn-lt"/>
              </a:rPr>
              <a:t>ĐẶT VẤN ĐỀ</a:t>
            </a:r>
            <a:endParaRPr lang="en-US" b="1" dirty="0">
              <a:solidFill>
                <a:srgbClr val="FF0000"/>
              </a:solidFill>
              <a:latin typeface="+mn-lt"/>
            </a:endParaRPr>
          </a:p>
        </p:txBody>
      </p:sp>
      <p:sp>
        <p:nvSpPr>
          <p:cNvPr id="3" name="Content Placeholder 2"/>
          <p:cNvSpPr>
            <a:spLocks noGrp="1"/>
          </p:cNvSpPr>
          <p:nvPr>
            <p:ph idx="1"/>
          </p:nvPr>
        </p:nvSpPr>
        <p:spPr>
          <a:xfrm>
            <a:off x="1018675" y="1498455"/>
            <a:ext cx="10088879" cy="3523552"/>
          </a:xfrm>
        </p:spPr>
        <p:txBody>
          <a:bodyPr>
            <a:noAutofit/>
          </a:bodyPr>
          <a:lstStyle/>
          <a:p>
            <a:pPr marL="0" indent="0" algn="just">
              <a:buNone/>
            </a:pPr>
            <a:r>
              <a:rPr lang="en-US" sz="2400" b="1" dirty="0" err="1">
                <a:cs typeface="Arial" panose="020B0604020202020204" pitchFamily="34" charset="0"/>
              </a:rPr>
              <a:t>Mục</a:t>
            </a:r>
            <a:r>
              <a:rPr lang="en-US" sz="2400" b="1" dirty="0">
                <a:cs typeface="Arial" panose="020B0604020202020204" pitchFamily="34" charset="0"/>
              </a:rPr>
              <a:t> </a:t>
            </a:r>
            <a:r>
              <a:rPr lang="en-US" sz="2400" b="1" dirty="0" err="1">
                <a:cs typeface="Arial" panose="020B0604020202020204" pitchFamily="34" charset="0"/>
              </a:rPr>
              <a:t>tiêu</a:t>
            </a:r>
            <a:r>
              <a:rPr lang="en-US" sz="2400" b="1" dirty="0">
                <a:cs typeface="Arial" panose="020B0604020202020204" pitchFamily="34" charset="0"/>
              </a:rPr>
              <a:t> </a:t>
            </a:r>
            <a:r>
              <a:rPr lang="en-US" sz="2400" b="1" dirty="0" err="1">
                <a:cs typeface="Arial" panose="020B0604020202020204" pitchFamily="34" charset="0"/>
              </a:rPr>
              <a:t>nghiên</a:t>
            </a:r>
            <a:r>
              <a:rPr lang="en-US" sz="2400" b="1" dirty="0">
                <a:cs typeface="Arial" panose="020B0604020202020204" pitchFamily="34" charset="0"/>
              </a:rPr>
              <a:t> </a:t>
            </a:r>
            <a:r>
              <a:rPr lang="en-US" sz="2400" b="1" dirty="0" err="1">
                <a:cs typeface="Arial" panose="020B0604020202020204" pitchFamily="34" charset="0"/>
              </a:rPr>
              <a:t>cứu</a:t>
            </a:r>
            <a:r>
              <a:rPr lang="en-US" sz="2400" b="1" dirty="0" smtClean="0">
                <a:cs typeface="Arial" panose="020B0604020202020204" pitchFamily="34" charset="0"/>
              </a:rPr>
              <a:t>:</a:t>
            </a:r>
            <a:endParaRPr lang="vi-VN" sz="2400" b="1" dirty="0" smtClean="0">
              <a:cs typeface="Arial" panose="020B0604020202020204" pitchFamily="34" charset="0"/>
            </a:endParaRPr>
          </a:p>
          <a:p>
            <a:pPr marL="457200" indent="-457200" algn="just">
              <a:buAutoNum type="arabicParenR"/>
            </a:pPr>
            <a:r>
              <a:rPr lang="vi-VN" sz="2400" dirty="0" smtClean="0"/>
              <a:t>Đánh </a:t>
            </a:r>
            <a:r>
              <a:rPr lang="vi-VN" sz="2400" dirty="0"/>
              <a:t>giá kết quả điều trị phục hồi chức năng của bệnh nhân thoát </a:t>
            </a:r>
            <a:r>
              <a:rPr lang="vi-VN" sz="2400" dirty="0" smtClean="0"/>
              <a:t>vị</a:t>
            </a:r>
          </a:p>
          <a:p>
            <a:pPr marL="0" indent="0" algn="just">
              <a:buNone/>
            </a:pPr>
            <a:r>
              <a:rPr lang="vi-VN" sz="2400" dirty="0" smtClean="0"/>
              <a:t>cột </a:t>
            </a:r>
            <a:r>
              <a:rPr lang="vi-VN" sz="2400" dirty="0"/>
              <a:t>sống thắt lưng tại Khoa </a:t>
            </a:r>
            <a:r>
              <a:rPr lang="vi-VN" sz="2400" dirty="0" smtClean="0"/>
              <a:t>PHCN </a:t>
            </a:r>
            <a:r>
              <a:rPr lang="vi-VN" sz="2400" dirty="0"/>
              <a:t>Bệnh viện </a:t>
            </a:r>
            <a:r>
              <a:rPr lang="vi-VN" sz="2400" dirty="0" smtClean="0"/>
              <a:t>199</a:t>
            </a:r>
          </a:p>
          <a:p>
            <a:pPr marL="0" indent="0" algn="just">
              <a:lnSpc>
                <a:spcPct val="150000"/>
              </a:lnSpc>
              <a:buNone/>
            </a:pPr>
            <a:r>
              <a:rPr lang="vi-VN" sz="2400" dirty="0" smtClean="0"/>
              <a:t> </a:t>
            </a:r>
            <a:r>
              <a:rPr lang="vi-VN" sz="2400" dirty="0"/>
              <a:t>2) Phân tích một số yếu tố liên quan đến hiệu quả phục hồi chức năng của bệnh nhân thoát vị đĩa đệm cột sống thắt lưng điều trị tại Khoa </a:t>
            </a:r>
            <a:r>
              <a:rPr lang="vi-VN" sz="2400" dirty="0" smtClean="0"/>
              <a:t>PHCN </a:t>
            </a:r>
            <a:r>
              <a:rPr lang="vi-VN" sz="2400" dirty="0"/>
              <a:t>Bệnh viện </a:t>
            </a:r>
            <a:r>
              <a:rPr lang="vi-VN" sz="2400" dirty="0" smtClean="0"/>
              <a:t>199.</a:t>
            </a:r>
            <a:endParaRPr lang="en-US" sz="2400" b="1" dirty="0">
              <a:cs typeface="Arial" panose="020B0604020202020204" pitchFamily="34" charset="0"/>
            </a:endParaRPr>
          </a:p>
          <a:p>
            <a:pPr marL="0" indent="0" algn="just">
              <a:buNone/>
            </a:pPr>
            <a:endParaRPr lang="en-GB" sz="2400" dirty="0">
              <a:latin typeface="+mn-lt"/>
            </a:endParaRPr>
          </a:p>
        </p:txBody>
      </p:sp>
      <p:pic>
        <p:nvPicPr>
          <p:cNvPr id="6" name="Picture 5">
            <a:extLst>
              <a:ext uri="{FF2B5EF4-FFF2-40B4-BE49-F238E27FC236}">
                <a16:creationId xmlns:a16="http://schemas.microsoft.com/office/drawing/2014/main" xmlns="" id="{1B9ED248-FFB7-21C0-E952-95A2F11CEF01}"/>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7" name="Picture 6">
            <a:extLst>
              <a:ext uri="{FF2B5EF4-FFF2-40B4-BE49-F238E27FC236}">
                <a16:creationId xmlns:a16="http://schemas.microsoft.com/office/drawing/2014/main" xmlns="" id="{79BDFAC4-9020-069E-D585-928570778458}"/>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23808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712" y="292900"/>
            <a:ext cx="8798018" cy="783815"/>
          </a:xfrm>
        </p:spPr>
        <p:txBody>
          <a:bodyPr>
            <a:normAutofit fontScale="90000"/>
          </a:bodyPr>
          <a:lstStyle/>
          <a:p>
            <a:pPr algn="ctr"/>
            <a:r>
              <a:rPr lang="en-US" sz="3200" b="1" dirty="0">
                <a:solidFill>
                  <a:srgbClr val="FF0000"/>
                </a:solidFill>
                <a:latin typeface="+mn-lt"/>
              </a:rPr>
              <a:t>2. ĐỐI TƯỢNG VÀ PHƯƠNG PHÁP NGHIÊN CỨU</a:t>
            </a:r>
          </a:p>
        </p:txBody>
      </p:sp>
      <p:sp>
        <p:nvSpPr>
          <p:cNvPr id="6" name="Rectangle 5"/>
          <p:cNvSpPr/>
          <p:nvPr/>
        </p:nvSpPr>
        <p:spPr>
          <a:xfrm>
            <a:off x="992457" y="1443841"/>
            <a:ext cx="10069553" cy="3970318"/>
          </a:xfrm>
          <a:prstGeom prst="rect">
            <a:avLst/>
          </a:prstGeom>
        </p:spPr>
        <p:txBody>
          <a:bodyPr wrap="square">
            <a:spAutoFit/>
          </a:bodyPr>
          <a:lstStyle/>
          <a:p>
            <a:pPr algn="just">
              <a:lnSpc>
                <a:spcPct val="150000"/>
              </a:lnSpc>
            </a:pPr>
            <a:r>
              <a:rPr lang="en-US" sz="2400" b="1" i="1" dirty="0">
                <a:cs typeface="Arial" panose="020B0604020202020204" pitchFamily="34" charset="0"/>
              </a:rPr>
              <a:t>2.1. </a:t>
            </a:r>
            <a:r>
              <a:rPr lang="en-US" sz="2400" b="1" i="1" dirty="0" err="1">
                <a:cs typeface="Arial" panose="020B0604020202020204" pitchFamily="34" charset="0"/>
              </a:rPr>
              <a:t>Đối</a:t>
            </a:r>
            <a:r>
              <a:rPr lang="en-US" sz="2400" b="1" i="1" dirty="0">
                <a:cs typeface="Arial" panose="020B0604020202020204" pitchFamily="34" charset="0"/>
              </a:rPr>
              <a:t> </a:t>
            </a:r>
            <a:r>
              <a:rPr lang="en-US" sz="2400" b="1" i="1" dirty="0" err="1">
                <a:cs typeface="Arial" panose="020B0604020202020204" pitchFamily="34" charset="0"/>
              </a:rPr>
              <a:t>tượng</a:t>
            </a:r>
            <a:r>
              <a:rPr lang="en-US" sz="2400" b="1" i="1" dirty="0">
                <a:cs typeface="Arial" panose="020B0604020202020204" pitchFamily="34" charset="0"/>
              </a:rPr>
              <a:t>: </a:t>
            </a:r>
            <a:r>
              <a:rPr lang="en-US" sz="2400" dirty="0" err="1">
                <a:cs typeface="Arial" panose="020B0604020202020204" pitchFamily="34" charset="0"/>
              </a:rPr>
              <a:t>Người</a:t>
            </a:r>
            <a:r>
              <a:rPr lang="en-US" sz="2400" dirty="0">
                <a:cs typeface="Arial" panose="020B0604020202020204" pitchFamily="34" charset="0"/>
              </a:rPr>
              <a:t> </a:t>
            </a:r>
            <a:r>
              <a:rPr lang="en-US" sz="2400" dirty="0" err="1">
                <a:cs typeface="Arial" panose="020B0604020202020204" pitchFamily="34" charset="0"/>
              </a:rPr>
              <a:t>bệnh</a:t>
            </a:r>
            <a:r>
              <a:rPr lang="en-US" sz="2400" dirty="0">
                <a:cs typeface="Arial" panose="020B0604020202020204" pitchFamily="34" charset="0"/>
              </a:rPr>
              <a:t> </a:t>
            </a:r>
            <a:r>
              <a:rPr lang="en-US" sz="2400" dirty="0" err="1">
                <a:cs typeface="Arial" panose="020B0604020202020204" pitchFamily="34" charset="0"/>
              </a:rPr>
              <a:t>thoát</a:t>
            </a:r>
            <a:r>
              <a:rPr lang="en-US" sz="2400" dirty="0">
                <a:cs typeface="Arial" panose="020B0604020202020204" pitchFamily="34" charset="0"/>
              </a:rPr>
              <a:t> </a:t>
            </a:r>
            <a:r>
              <a:rPr lang="en-US" sz="2400" dirty="0" err="1">
                <a:cs typeface="Arial" panose="020B0604020202020204" pitchFamily="34" charset="0"/>
              </a:rPr>
              <a:t>vị</a:t>
            </a:r>
            <a:r>
              <a:rPr lang="en-US" sz="2400" dirty="0">
                <a:cs typeface="Arial" panose="020B0604020202020204" pitchFamily="34" charset="0"/>
              </a:rPr>
              <a:t> </a:t>
            </a:r>
            <a:r>
              <a:rPr lang="en-US" sz="2400" dirty="0" err="1">
                <a:cs typeface="Arial" panose="020B0604020202020204" pitchFamily="34" charset="0"/>
              </a:rPr>
              <a:t>đĩa</a:t>
            </a:r>
            <a:r>
              <a:rPr lang="en-US" sz="2400" dirty="0">
                <a:cs typeface="Arial" panose="020B0604020202020204" pitchFamily="34" charset="0"/>
              </a:rPr>
              <a:t> </a:t>
            </a:r>
            <a:r>
              <a:rPr lang="en-US" sz="2400" dirty="0" err="1">
                <a:cs typeface="Arial" panose="020B0604020202020204" pitchFamily="34" charset="0"/>
              </a:rPr>
              <a:t>đệm</a:t>
            </a:r>
            <a:r>
              <a:rPr lang="en-US" sz="2400" dirty="0">
                <a:cs typeface="Arial" panose="020B0604020202020204" pitchFamily="34" charset="0"/>
              </a:rPr>
              <a:t> </a:t>
            </a:r>
            <a:r>
              <a:rPr lang="vi-VN" sz="2400" dirty="0" smtClean="0">
                <a:cs typeface="Arial" panose="020B0604020202020204" pitchFamily="34" charset="0"/>
              </a:rPr>
              <a:t>CSTL được </a:t>
            </a:r>
            <a:r>
              <a:rPr lang="en-US" sz="2400" dirty="0" err="1" smtClean="0">
                <a:cs typeface="Arial" panose="020B0604020202020204" pitchFamily="34" charset="0"/>
              </a:rPr>
              <a:t>điều</a:t>
            </a:r>
            <a:r>
              <a:rPr lang="en-US" sz="2400" dirty="0" smtClean="0">
                <a:cs typeface="Arial" panose="020B0604020202020204" pitchFamily="34" charset="0"/>
              </a:rPr>
              <a:t> </a:t>
            </a:r>
            <a:r>
              <a:rPr lang="en-US" sz="2400" dirty="0" err="1">
                <a:cs typeface="Arial" panose="020B0604020202020204" pitchFamily="34" charset="0"/>
              </a:rPr>
              <a:t>trị</a:t>
            </a:r>
            <a:r>
              <a:rPr lang="en-US" sz="2400" dirty="0">
                <a:cs typeface="Arial" panose="020B0604020202020204" pitchFamily="34" charset="0"/>
              </a:rPr>
              <a:t> </a:t>
            </a:r>
            <a:r>
              <a:rPr lang="en-US" sz="2400" dirty="0" err="1">
                <a:cs typeface="Arial" panose="020B0604020202020204" pitchFamily="34" charset="0"/>
              </a:rPr>
              <a:t>phục</a:t>
            </a:r>
            <a:r>
              <a:rPr lang="en-US" sz="2400" dirty="0">
                <a:cs typeface="Arial" panose="020B0604020202020204" pitchFamily="34" charset="0"/>
              </a:rPr>
              <a:t> </a:t>
            </a:r>
            <a:r>
              <a:rPr lang="en-US" sz="2400" dirty="0" err="1">
                <a:cs typeface="Arial" panose="020B0604020202020204" pitchFamily="34" charset="0"/>
              </a:rPr>
              <a:t>hồi</a:t>
            </a:r>
            <a:r>
              <a:rPr lang="en-US" sz="2400" dirty="0">
                <a:cs typeface="Arial" panose="020B0604020202020204" pitchFamily="34" charset="0"/>
              </a:rPr>
              <a:t> </a:t>
            </a:r>
            <a:r>
              <a:rPr lang="en-US" sz="2400" dirty="0" err="1">
                <a:cs typeface="Arial" panose="020B0604020202020204" pitchFamily="34" charset="0"/>
              </a:rPr>
              <a:t>chức</a:t>
            </a:r>
            <a:r>
              <a:rPr lang="en-US" sz="2400" dirty="0">
                <a:cs typeface="Arial" panose="020B0604020202020204" pitchFamily="34" charset="0"/>
              </a:rPr>
              <a:t> </a:t>
            </a:r>
            <a:r>
              <a:rPr lang="en-US" sz="2400" dirty="0" err="1">
                <a:cs typeface="Arial" panose="020B0604020202020204" pitchFamily="34" charset="0"/>
              </a:rPr>
              <a:t>năng</a:t>
            </a:r>
            <a:r>
              <a:rPr lang="en-US" sz="2400" dirty="0">
                <a:cs typeface="Arial" panose="020B0604020202020204" pitchFamily="34" charset="0"/>
              </a:rPr>
              <a:t> </a:t>
            </a:r>
            <a:r>
              <a:rPr lang="en-US" sz="2400" dirty="0" err="1">
                <a:cs typeface="Arial" panose="020B0604020202020204" pitchFamily="34" charset="0"/>
              </a:rPr>
              <a:t>tại</a:t>
            </a:r>
            <a:r>
              <a:rPr lang="en-US" sz="2400" dirty="0">
                <a:cs typeface="Arial" panose="020B0604020202020204" pitchFamily="34" charset="0"/>
              </a:rPr>
              <a:t> </a:t>
            </a:r>
            <a:r>
              <a:rPr lang="en-US" sz="2400" dirty="0" err="1">
                <a:cs typeface="Arial" panose="020B0604020202020204" pitchFamily="34" charset="0"/>
              </a:rPr>
              <a:t>Bệnh</a:t>
            </a:r>
            <a:r>
              <a:rPr lang="en-US" sz="2400" dirty="0">
                <a:cs typeface="Arial" panose="020B0604020202020204" pitchFamily="34" charset="0"/>
              </a:rPr>
              <a:t> </a:t>
            </a:r>
            <a:r>
              <a:rPr lang="en-US" sz="2400" dirty="0" err="1">
                <a:cs typeface="Arial" panose="020B0604020202020204" pitchFamily="34" charset="0"/>
              </a:rPr>
              <a:t>viện</a:t>
            </a:r>
            <a:r>
              <a:rPr lang="en-US" sz="2400" dirty="0">
                <a:cs typeface="Arial" panose="020B0604020202020204" pitchFamily="34" charset="0"/>
              </a:rPr>
              <a:t> 199 </a:t>
            </a:r>
            <a:r>
              <a:rPr lang="en-US" sz="2400" dirty="0" err="1">
                <a:cs typeface="Arial" panose="020B0604020202020204" pitchFamily="34" charset="0"/>
              </a:rPr>
              <a:t>từ</a:t>
            </a:r>
            <a:r>
              <a:rPr lang="en-US" sz="2400" dirty="0">
                <a:cs typeface="Arial" panose="020B0604020202020204" pitchFamily="34" charset="0"/>
              </a:rPr>
              <a:t> </a:t>
            </a:r>
            <a:r>
              <a:rPr lang="en-US" sz="2400" dirty="0" err="1">
                <a:cs typeface="Arial" panose="020B0604020202020204" pitchFamily="34" charset="0"/>
              </a:rPr>
              <a:t>tháng</a:t>
            </a:r>
            <a:r>
              <a:rPr lang="en-US" sz="2400" dirty="0">
                <a:cs typeface="Arial" panose="020B0604020202020204" pitchFamily="34" charset="0"/>
              </a:rPr>
              <a:t> 3 </a:t>
            </a:r>
            <a:r>
              <a:rPr lang="en-US" sz="2400" dirty="0" err="1">
                <a:cs typeface="Arial" panose="020B0604020202020204" pitchFamily="34" charset="0"/>
              </a:rPr>
              <a:t>đến</a:t>
            </a:r>
            <a:r>
              <a:rPr lang="en-US" sz="2400" dirty="0">
                <a:cs typeface="Arial" panose="020B0604020202020204" pitchFamily="34" charset="0"/>
              </a:rPr>
              <a:t> </a:t>
            </a:r>
            <a:r>
              <a:rPr lang="en-US" sz="2400" dirty="0" err="1">
                <a:cs typeface="Arial" panose="020B0604020202020204" pitchFamily="34" charset="0"/>
              </a:rPr>
              <a:t>tháng</a:t>
            </a:r>
            <a:r>
              <a:rPr lang="en-US" sz="2400" dirty="0">
                <a:cs typeface="Arial" panose="020B0604020202020204" pitchFamily="34" charset="0"/>
              </a:rPr>
              <a:t> 7 </a:t>
            </a:r>
            <a:r>
              <a:rPr lang="en-US" sz="2400" dirty="0" err="1">
                <a:cs typeface="Arial" panose="020B0604020202020204" pitchFamily="34" charset="0"/>
              </a:rPr>
              <a:t>năm</a:t>
            </a:r>
            <a:r>
              <a:rPr lang="en-US" sz="2400" dirty="0">
                <a:cs typeface="Arial" panose="020B0604020202020204" pitchFamily="34" charset="0"/>
              </a:rPr>
              <a:t> 2023.</a:t>
            </a:r>
          </a:p>
          <a:p>
            <a:pPr algn="just">
              <a:lnSpc>
                <a:spcPct val="150000"/>
              </a:lnSpc>
            </a:pPr>
            <a:r>
              <a:rPr lang="en-US" sz="2400" b="1" i="1" dirty="0">
                <a:cs typeface="Arial" panose="020B0604020202020204" pitchFamily="34" charset="0"/>
              </a:rPr>
              <a:t>2.2. </a:t>
            </a:r>
            <a:r>
              <a:rPr lang="en-US" sz="2400" b="1" i="1" dirty="0" err="1">
                <a:cs typeface="Arial" panose="020B0604020202020204" pitchFamily="34" charset="0"/>
              </a:rPr>
              <a:t>Thiết</a:t>
            </a:r>
            <a:r>
              <a:rPr lang="en-US" sz="2400" b="1" i="1" dirty="0">
                <a:cs typeface="Arial" panose="020B0604020202020204" pitchFamily="34" charset="0"/>
              </a:rPr>
              <a:t> </a:t>
            </a:r>
            <a:r>
              <a:rPr lang="en-US" sz="2400" b="1" i="1" dirty="0" err="1">
                <a:cs typeface="Arial" panose="020B0604020202020204" pitchFamily="34" charset="0"/>
              </a:rPr>
              <a:t>kế</a:t>
            </a:r>
            <a:r>
              <a:rPr lang="en-US" sz="2400" b="1" i="1" dirty="0">
                <a:cs typeface="Arial" panose="020B0604020202020204" pitchFamily="34" charset="0"/>
              </a:rPr>
              <a:t> </a:t>
            </a:r>
            <a:r>
              <a:rPr lang="en-US" sz="2400" b="1" i="1" dirty="0" err="1">
                <a:cs typeface="Arial" panose="020B0604020202020204" pitchFamily="34" charset="0"/>
              </a:rPr>
              <a:t>nghiên</a:t>
            </a:r>
            <a:r>
              <a:rPr lang="en-US" sz="2400" b="1" i="1" dirty="0">
                <a:cs typeface="Arial" panose="020B0604020202020204" pitchFamily="34" charset="0"/>
              </a:rPr>
              <a:t> </a:t>
            </a:r>
            <a:r>
              <a:rPr lang="en-US" sz="2400" b="1" i="1" dirty="0" err="1">
                <a:cs typeface="Arial" panose="020B0604020202020204" pitchFamily="34" charset="0"/>
              </a:rPr>
              <a:t>cứu</a:t>
            </a:r>
            <a:r>
              <a:rPr lang="en-US" sz="2400" b="1" i="1" dirty="0">
                <a:cs typeface="Arial" panose="020B0604020202020204" pitchFamily="34" charset="0"/>
              </a:rPr>
              <a:t>: </a:t>
            </a:r>
            <a:r>
              <a:rPr lang="en-US" sz="2400" dirty="0" err="1">
                <a:cs typeface="Arial" panose="020B0604020202020204" pitchFamily="34" charset="0"/>
              </a:rPr>
              <a:t>Mô</a:t>
            </a:r>
            <a:r>
              <a:rPr lang="en-US" sz="2400" dirty="0">
                <a:cs typeface="Arial" panose="020B0604020202020204" pitchFamily="34" charset="0"/>
              </a:rPr>
              <a:t> </a:t>
            </a:r>
            <a:r>
              <a:rPr lang="en-US" sz="2400" dirty="0" err="1">
                <a:cs typeface="Arial" panose="020B0604020202020204" pitchFamily="34" charset="0"/>
              </a:rPr>
              <a:t>tả</a:t>
            </a:r>
            <a:r>
              <a:rPr lang="en-US" sz="2400" dirty="0">
                <a:cs typeface="Arial" panose="020B0604020202020204" pitchFamily="34" charset="0"/>
              </a:rPr>
              <a:t> </a:t>
            </a:r>
            <a:r>
              <a:rPr lang="en-US" sz="2400" dirty="0" err="1">
                <a:cs typeface="Arial" panose="020B0604020202020204" pitchFamily="34" charset="0"/>
              </a:rPr>
              <a:t>cắt</a:t>
            </a:r>
            <a:r>
              <a:rPr lang="en-US" sz="2400" dirty="0">
                <a:cs typeface="Arial" panose="020B0604020202020204" pitchFamily="34" charset="0"/>
              </a:rPr>
              <a:t> </a:t>
            </a:r>
            <a:r>
              <a:rPr lang="en-US" sz="2400" dirty="0" err="1">
                <a:cs typeface="Arial" panose="020B0604020202020204" pitchFamily="34" charset="0"/>
              </a:rPr>
              <a:t>ngang</a:t>
            </a:r>
            <a:endParaRPr lang="en-US" sz="2400" dirty="0">
              <a:cs typeface="Arial" panose="020B0604020202020204" pitchFamily="34" charset="0"/>
            </a:endParaRPr>
          </a:p>
          <a:p>
            <a:pPr algn="just">
              <a:lnSpc>
                <a:spcPct val="150000"/>
              </a:lnSpc>
            </a:pPr>
            <a:r>
              <a:rPr lang="en-US" sz="2400" b="1" i="1" dirty="0">
                <a:cs typeface="Arial" panose="020B0604020202020204" pitchFamily="34" charset="0"/>
              </a:rPr>
              <a:t>2.3. </a:t>
            </a:r>
            <a:r>
              <a:rPr lang="en-US" sz="2400" b="1" i="1" dirty="0" err="1">
                <a:cs typeface="Arial" panose="020B0604020202020204" pitchFamily="34" charset="0"/>
              </a:rPr>
              <a:t>Phương</a:t>
            </a:r>
            <a:r>
              <a:rPr lang="en-US" sz="2400" b="1" i="1" dirty="0">
                <a:cs typeface="Arial" panose="020B0604020202020204" pitchFamily="34" charset="0"/>
              </a:rPr>
              <a:t> </a:t>
            </a:r>
            <a:r>
              <a:rPr lang="en-US" sz="2400" b="1" i="1" dirty="0" err="1">
                <a:cs typeface="Arial" panose="020B0604020202020204" pitchFamily="34" charset="0"/>
              </a:rPr>
              <a:t>pháp</a:t>
            </a:r>
            <a:r>
              <a:rPr lang="en-US" sz="2400" b="1" i="1" dirty="0">
                <a:cs typeface="Arial" panose="020B0604020202020204" pitchFamily="34" charset="0"/>
              </a:rPr>
              <a:t> </a:t>
            </a:r>
            <a:r>
              <a:rPr lang="en-US" sz="2400" b="1" i="1" dirty="0" err="1">
                <a:cs typeface="Arial" panose="020B0604020202020204" pitchFamily="34" charset="0"/>
              </a:rPr>
              <a:t>chọn</a:t>
            </a:r>
            <a:r>
              <a:rPr lang="en-US" sz="2400" b="1" i="1" dirty="0">
                <a:cs typeface="Arial" panose="020B0604020202020204" pitchFamily="34" charset="0"/>
              </a:rPr>
              <a:t> </a:t>
            </a:r>
            <a:r>
              <a:rPr lang="en-US" sz="2400" b="1" i="1" dirty="0" err="1">
                <a:cs typeface="Arial" panose="020B0604020202020204" pitchFamily="34" charset="0"/>
              </a:rPr>
              <a:t>mẫu</a:t>
            </a:r>
            <a:r>
              <a:rPr lang="en-US" sz="2400" b="1" i="1" dirty="0">
                <a:cs typeface="Arial" panose="020B0604020202020204" pitchFamily="34" charset="0"/>
              </a:rPr>
              <a:t>: </a:t>
            </a:r>
            <a:r>
              <a:rPr lang="en-US" sz="2400" dirty="0" err="1">
                <a:cs typeface="Arial" panose="020B0604020202020204" pitchFamily="34" charset="0"/>
              </a:rPr>
              <a:t>Chọn</a:t>
            </a:r>
            <a:r>
              <a:rPr lang="en-US" sz="2400" dirty="0">
                <a:cs typeface="Arial" panose="020B0604020202020204" pitchFamily="34" charset="0"/>
              </a:rPr>
              <a:t> </a:t>
            </a:r>
            <a:r>
              <a:rPr lang="en-US" sz="2400" dirty="0" err="1">
                <a:cs typeface="Arial" panose="020B0604020202020204" pitchFamily="34" charset="0"/>
              </a:rPr>
              <a:t>mẫu</a:t>
            </a:r>
            <a:r>
              <a:rPr lang="en-US" sz="2400" dirty="0">
                <a:cs typeface="Arial" panose="020B0604020202020204" pitchFamily="34" charset="0"/>
              </a:rPr>
              <a:t> </a:t>
            </a:r>
            <a:r>
              <a:rPr lang="en-US" sz="2400" dirty="0" err="1">
                <a:cs typeface="Arial" panose="020B0604020202020204" pitchFamily="34" charset="0"/>
              </a:rPr>
              <a:t>toàn</a:t>
            </a:r>
            <a:r>
              <a:rPr lang="en-US" sz="2400" dirty="0">
                <a:cs typeface="Arial" panose="020B0604020202020204" pitchFamily="34" charset="0"/>
              </a:rPr>
              <a:t> </a:t>
            </a:r>
            <a:r>
              <a:rPr lang="en-US" sz="2400" dirty="0" err="1">
                <a:cs typeface="Arial" panose="020B0604020202020204" pitchFamily="34" charset="0"/>
              </a:rPr>
              <a:t>bộ</a:t>
            </a:r>
            <a:endParaRPr lang="en-US" sz="2400" dirty="0">
              <a:cs typeface="Arial" panose="020B0604020202020204" pitchFamily="34" charset="0"/>
            </a:endParaRPr>
          </a:p>
          <a:p>
            <a:pPr algn="just">
              <a:lnSpc>
                <a:spcPct val="150000"/>
              </a:lnSpc>
            </a:pPr>
            <a:r>
              <a:rPr lang="en-US" sz="2400" b="1" i="1" dirty="0">
                <a:cs typeface="Arial" panose="020B0604020202020204" pitchFamily="34" charset="0"/>
              </a:rPr>
              <a:t>2.4. </a:t>
            </a:r>
            <a:r>
              <a:rPr lang="en-US" sz="2400" b="1" i="1" dirty="0" err="1">
                <a:cs typeface="Arial" panose="020B0604020202020204" pitchFamily="34" charset="0"/>
              </a:rPr>
              <a:t>Cỡ</a:t>
            </a:r>
            <a:r>
              <a:rPr lang="en-US" sz="2400" b="1" i="1" dirty="0">
                <a:cs typeface="Arial" panose="020B0604020202020204" pitchFamily="34" charset="0"/>
              </a:rPr>
              <a:t> </a:t>
            </a:r>
            <a:r>
              <a:rPr lang="en-US" sz="2400" b="1" i="1" dirty="0" err="1">
                <a:cs typeface="Arial" panose="020B0604020202020204" pitchFamily="34" charset="0"/>
              </a:rPr>
              <a:t>mẫu</a:t>
            </a:r>
            <a:r>
              <a:rPr lang="en-US" sz="2400" b="1" i="1" dirty="0">
                <a:cs typeface="Arial" panose="020B0604020202020204" pitchFamily="34" charset="0"/>
              </a:rPr>
              <a:t>: </a:t>
            </a:r>
            <a:r>
              <a:rPr lang="en-US" sz="2400" dirty="0">
                <a:cs typeface="Arial" panose="020B0604020202020204" pitchFamily="34" charset="0"/>
              </a:rPr>
              <a:t>74 </a:t>
            </a:r>
            <a:r>
              <a:rPr lang="en-US" sz="2400" dirty="0" err="1">
                <a:cs typeface="Arial" panose="020B0604020202020204" pitchFamily="34" charset="0"/>
              </a:rPr>
              <a:t>bệnh</a:t>
            </a:r>
            <a:r>
              <a:rPr lang="en-US" sz="2400" dirty="0">
                <a:cs typeface="Arial" panose="020B0604020202020204" pitchFamily="34" charset="0"/>
              </a:rPr>
              <a:t> </a:t>
            </a:r>
            <a:r>
              <a:rPr lang="en-US" sz="2400" dirty="0" err="1">
                <a:cs typeface="Arial" panose="020B0604020202020204" pitchFamily="34" charset="0"/>
              </a:rPr>
              <a:t>nhân</a:t>
            </a:r>
            <a:r>
              <a:rPr lang="en-US" sz="2400" dirty="0">
                <a:cs typeface="Arial" panose="020B0604020202020204" pitchFamily="34" charset="0"/>
              </a:rPr>
              <a:t> </a:t>
            </a:r>
            <a:r>
              <a:rPr lang="en-US" sz="2400" dirty="0" err="1">
                <a:cs typeface="Arial" panose="020B0604020202020204" pitchFamily="34" charset="0"/>
              </a:rPr>
              <a:t>đạt</a:t>
            </a:r>
            <a:r>
              <a:rPr lang="en-US" sz="2400" dirty="0">
                <a:cs typeface="Arial" panose="020B0604020202020204" pitchFamily="34" charset="0"/>
              </a:rPr>
              <a:t> </a:t>
            </a:r>
            <a:r>
              <a:rPr lang="en-US" sz="2400" dirty="0" err="1">
                <a:cs typeface="Arial" panose="020B0604020202020204" pitchFamily="34" charset="0"/>
              </a:rPr>
              <a:t>tiêu</a:t>
            </a:r>
            <a:r>
              <a:rPr lang="en-US" sz="2400" dirty="0">
                <a:cs typeface="Arial" panose="020B0604020202020204" pitchFamily="34" charset="0"/>
              </a:rPr>
              <a:t> </a:t>
            </a:r>
            <a:r>
              <a:rPr lang="en-US" sz="2400" dirty="0" err="1">
                <a:cs typeface="Arial" panose="020B0604020202020204" pitchFamily="34" charset="0"/>
              </a:rPr>
              <a:t>chuẩn</a:t>
            </a:r>
            <a:r>
              <a:rPr lang="en-US" sz="2400" dirty="0">
                <a:cs typeface="Arial" panose="020B0604020202020204" pitchFamily="34" charset="0"/>
              </a:rPr>
              <a:t> </a:t>
            </a:r>
            <a:r>
              <a:rPr lang="en-US" sz="2400" dirty="0" err="1">
                <a:cs typeface="Arial" panose="020B0604020202020204" pitchFamily="34" charset="0"/>
              </a:rPr>
              <a:t>lựa</a:t>
            </a:r>
            <a:r>
              <a:rPr lang="en-US" sz="2400" dirty="0">
                <a:cs typeface="Arial" panose="020B0604020202020204" pitchFamily="34" charset="0"/>
              </a:rPr>
              <a:t> </a:t>
            </a:r>
            <a:r>
              <a:rPr lang="en-US" sz="2400" dirty="0" err="1">
                <a:cs typeface="Arial" panose="020B0604020202020204" pitchFamily="34" charset="0"/>
              </a:rPr>
              <a:t>chọn</a:t>
            </a:r>
            <a:endParaRPr lang="en-US" sz="2400" dirty="0">
              <a:cs typeface="Arial" panose="020B0604020202020204" pitchFamily="34" charset="0"/>
            </a:endParaRPr>
          </a:p>
          <a:p>
            <a:pPr algn="just">
              <a:lnSpc>
                <a:spcPct val="150000"/>
              </a:lnSpc>
            </a:pPr>
            <a:r>
              <a:rPr lang="en-US" sz="2400" b="1" i="1" dirty="0">
                <a:cs typeface="Arial" panose="020B0604020202020204" pitchFamily="34" charset="0"/>
              </a:rPr>
              <a:t>2.5. </a:t>
            </a:r>
            <a:r>
              <a:rPr lang="en-US" sz="2400" b="1" i="1" dirty="0" err="1">
                <a:cs typeface="Arial" panose="020B0604020202020204" pitchFamily="34" charset="0"/>
              </a:rPr>
              <a:t>Phương</a:t>
            </a:r>
            <a:r>
              <a:rPr lang="en-US" sz="2400" b="1" i="1" dirty="0">
                <a:cs typeface="Arial" panose="020B0604020202020204" pitchFamily="34" charset="0"/>
              </a:rPr>
              <a:t> </a:t>
            </a:r>
            <a:r>
              <a:rPr lang="en-US" sz="2400" b="1" i="1" dirty="0" err="1">
                <a:cs typeface="Arial" panose="020B0604020202020204" pitchFamily="34" charset="0"/>
              </a:rPr>
              <a:t>pháp</a:t>
            </a:r>
            <a:r>
              <a:rPr lang="en-US" sz="2400" b="1" i="1" dirty="0">
                <a:cs typeface="Arial" panose="020B0604020202020204" pitchFamily="34" charset="0"/>
              </a:rPr>
              <a:t> </a:t>
            </a:r>
            <a:r>
              <a:rPr lang="en-US" sz="2400" b="1" i="1" dirty="0" err="1">
                <a:cs typeface="Arial" panose="020B0604020202020204" pitchFamily="34" charset="0"/>
              </a:rPr>
              <a:t>thu</a:t>
            </a:r>
            <a:r>
              <a:rPr lang="en-US" sz="2400" b="1" i="1" dirty="0">
                <a:cs typeface="Arial" panose="020B0604020202020204" pitchFamily="34" charset="0"/>
              </a:rPr>
              <a:t> </a:t>
            </a:r>
            <a:r>
              <a:rPr lang="en-US" sz="2400" b="1" i="1" dirty="0" err="1">
                <a:cs typeface="Arial" panose="020B0604020202020204" pitchFamily="34" charset="0"/>
              </a:rPr>
              <a:t>thập</a:t>
            </a:r>
            <a:r>
              <a:rPr lang="en-US" sz="2400" b="1" i="1" dirty="0">
                <a:cs typeface="Arial" panose="020B0604020202020204" pitchFamily="34" charset="0"/>
              </a:rPr>
              <a:t> </a:t>
            </a:r>
            <a:r>
              <a:rPr lang="en-US" sz="2400" b="1" i="1" dirty="0" err="1">
                <a:cs typeface="Arial" panose="020B0604020202020204" pitchFamily="34" charset="0"/>
              </a:rPr>
              <a:t>số</a:t>
            </a:r>
            <a:r>
              <a:rPr lang="en-US" sz="2400" b="1" i="1" dirty="0">
                <a:cs typeface="Arial" panose="020B0604020202020204" pitchFamily="34" charset="0"/>
              </a:rPr>
              <a:t> </a:t>
            </a:r>
            <a:r>
              <a:rPr lang="en-US" sz="2400" b="1" i="1" dirty="0" err="1">
                <a:cs typeface="Arial" panose="020B0604020202020204" pitchFamily="34" charset="0"/>
              </a:rPr>
              <a:t>liệu</a:t>
            </a:r>
            <a:r>
              <a:rPr lang="en-US" sz="2400" b="1" i="1" dirty="0">
                <a:cs typeface="Arial" panose="020B0604020202020204" pitchFamily="34" charset="0"/>
              </a:rPr>
              <a:t>: </a:t>
            </a:r>
            <a:r>
              <a:rPr lang="en-US" sz="2400" dirty="0">
                <a:cs typeface="Arial" panose="020B0604020202020204" pitchFamily="34" charset="0"/>
              </a:rPr>
              <a:t>Thu </a:t>
            </a:r>
            <a:r>
              <a:rPr lang="en-US" sz="2400" dirty="0" err="1">
                <a:cs typeface="Arial" panose="020B0604020202020204" pitchFamily="34" charset="0"/>
              </a:rPr>
              <a:t>thập</a:t>
            </a:r>
            <a:r>
              <a:rPr lang="en-US" sz="2400" dirty="0">
                <a:cs typeface="Arial" panose="020B0604020202020204" pitchFamily="34" charset="0"/>
              </a:rPr>
              <a:t> </a:t>
            </a:r>
            <a:r>
              <a:rPr lang="en-US" sz="2400" dirty="0" err="1">
                <a:cs typeface="Arial" panose="020B0604020202020204" pitchFamily="34" charset="0"/>
              </a:rPr>
              <a:t>dựa</a:t>
            </a:r>
            <a:r>
              <a:rPr lang="en-US" sz="2400" dirty="0">
                <a:cs typeface="Arial" panose="020B0604020202020204" pitchFamily="34" charset="0"/>
              </a:rPr>
              <a:t> </a:t>
            </a:r>
            <a:r>
              <a:rPr lang="en-US" sz="2400" dirty="0" err="1">
                <a:cs typeface="Arial" panose="020B0604020202020204" pitchFamily="34" charset="0"/>
              </a:rPr>
              <a:t>trên</a:t>
            </a:r>
            <a:r>
              <a:rPr lang="en-US" sz="2400" dirty="0">
                <a:cs typeface="Arial" panose="020B0604020202020204" pitchFamily="34" charset="0"/>
              </a:rPr>
              <a:t> </a:t>
            </a:r>
            <a:r>
              <a:rPr lang="en-US" sz="2400" dirty="0" err="1">
                <a:cs typeface="Arial" panose="020B0604020202020204" pitchFamily="34" charset="0"/>
              </a:rPr>
              <a:t>bộ</a:t>
            </a:r>
            <a:r>
              <a:rPr lang="en-US" sz="2400" dirty="0">
                <a:cs typeface="Arial" panose="020B0604020202020204" pitchFamily="34" charset="0"/>
              </a:rPr>
              <a:t> </a:t>
            </a:r>
            <a:r>
              <a:rPr lang="en-US" sz="2400" dirty="0" err="1">
                <a:cs typeface="Arial" panose="020B0604020202020204" pitchFamily="34" charset="0"/>
              </a:rPr>
              <a:t>công</a:t>
            </a:r>
            <a:r>
              <a:rPr lang="en-US" sz="2400" dirty="0">
                <a:cs typeface="Arial" panose="020B0604020202020204" pitchFamily="34" charset="0"/>
              </a:rPr>
              <a:t> </a:t>
            </a:r>
            <a:r>
              <a:rPr lang="en-US" sz="2400" dirty="0" err="1">
                <a:cs typeface="Arial" panose="020B0604020202020204" pitchFamily="34" charset="0"/>
              </a:rPr>
              <a:t>cụ</a:t>
            </a:r>
            <a:r>
              <a:rPr lang="en-US" sz="2400" dirty="0">
                <a:cs typeface="Arial" panose="020B0604020202020204" pitchFamily="34" charset="0"/>
              </a:rPr>
              <a:t> </a:t>
            </a:r>
            <a:r>
              <a:rPr lang="en-US" sz="2400" dirty="0" err="1">
                <a:cs typeface="Arial" panose="020B0604020202020204" pitchFamily="34" charset="0"/>
              </a:rPr>
              <a:t>tự</a:t>
            </a:r>
            <a:r>
              <a:rPr lang="en-US" sz="2400" dirty="0">
                <a:cs typeface="Arial" panose="020B0604020202020204" pitchFamily="34" charset="0"/>
              </a:rPr>
              <a:t> </a:t>
            </a:r>
            <a:r>
              <a:rPr lang="en-US" sz="2400" dirty="0" err="1">
                <a:cs typeface="Arial" panose="020B0604020202020204" pitchFamily="34" charset="0"/>
              </a:rPr>
              <a:t>xây</a:t>
            </a:r>
            <a:r>
              <a:rPr lang="en-US" sz="2400" dirty="0">
                <a:cs typeface="Arial" panose="020B0604020202020204" pitchFamily="34" charset="0"/>
              </a:rPr>
              <a:t> </a:t>
            </a:r>
            <a:r>
              <a:rPr lang="en-US" sz="2400" dirty="0" err="1">
                <a:cs typeface="Arial" panose="020B0604020202020204" pitchFamily="34" charset="0"/>
              </a:rPr>
              <a:t>dựng</a:t>
            </a:r>
            <a:endParaRPr lang="en-US" sz="2400" dirty="0">
              <a:cs typeface="Arial" panose="020B0604020202020204" pitchFamily="34" charset="0"/>
            </a:endParaRPr>
          </a:p>
          <a:p>
            <a:pPr algn="just">
              <a:lnSpc>
                <a:spcPct val="150000"/>
              </a:lnSpc>
            </a:pPr>
            <a:r>
              <a:rPr lang="en-US" sz="2400" b="1" i="1" dirty="0">
                <a:cs typeface="Arial" panose="020B0604020202020204" pitchFamily="34" charset="0"/>
              </a:rPr>
              <a:t>2.6 </a:t>
            </a:r>
            <a:r>
              <a:rPr lang="en-US" sz="2400" b="1" i="1" dirty="0" err="1">
                <a:cs typeface="Arial" panose="020B0604020202020204" pitchFamily="34" charset="0"/>
              </a:rPr>
              <a:t>Xử</a:t>
            </a:r>
            <a:r>
              <a:rPr lang="en-US" sz="2400" b="1" i="1" dirty="0">
                <a:cs typeface="Arial" panose="020B0604020202020204" pitchFamily="34" charset="0"/>
              </a:rPr>
              <a:t> </a:t>
            </a:r>
            <a:r>
              <a:rPr lang="en-US" sz="2400" b="1" i="1" dirty="0" err="1">
                <a:cs typeface="Arial" panose="020B0604020202020204" pitchFamily="34" charset="0"/>
              </a:rPr>
              <a:t>lý</a:t>
            </a:r>
            <a:r>
              <a:rPr lang="en-US" sz="2400" b="1" i="1" dirty="0">
                <a:cs typeface="Arial" panose="020B0604020202020204" pitchFamily="34" charset="0"/>
              </a:rPr>
              <a:t> </a:t>
            </a:r>
            <a:r>
              <a:rPr lang="en-US" sz="2400" b="1" i="1" dirty="0" err="1">
                <a:cs typeface="Arial" panose="020B0604020202020204" pitchFamily="34" charset="0"/>
              </a:rPr>
              <a:t>số</a:t>
            </a:r>
            <a:r>
              <a:rPr lang="en-US" sz="2400" b="1" i="1" dirty="0">
                <a:cs typeface="Arial" panose="020B0604020202020204" pitchFamily="34" charset="0"/>
              </a:rPr>
              <a:t> </a:t>
            </a:r>
            <a:r>
              <a:rPr lang="en-US" sz="2400" b="1" i="1" dirty="0" err="1">
                <a:cs typeface="Arial" panose="020B0604020202020204" pitchFamily="34" charset="0"/>
              </a:rPr>
              <a:t>liệu</a:t>
            </a:r>
            <a:r>
              <a:rPr lang="en-US" sz="2400" b="1" i="1" dirty="0">
                <a:cs typeface="Arial" panose="020B0604020202020204" pitchFamily="34" charset="0"/>
              </a:rPr>
              <a:t>: </a:t>
            </a:r>
            <a:r>
              <a:rPr lang="en-US" sz="2400" dirty="0" err="1">
                <a:cs typeface="Arial" panose="020B0604020202020204" pitchFamily="34" charset="0"/>
              </a:rPr>
              <a:t>Xử</a:t>
            </a:r>
            <a:r>
              <a:rPr lang="en-US" sz="2400" dirty="0">
                <a:cs typeface="Arial" panose="020B0604020202020204" pitchFamily="34" charset="0"/>
              </a:rPr>
              <a:t> </a:t>
            </a:r>
            <a:r>
              <a:rPr lang="en-US" sz="2400" dirty="0" err="1">
                <a:cs typeface="Arial" panose="020B0604020202020204" pitchFamily="34" charset="0"/>
              </a:rPr>
              <a:t>lý</a:t>
            </a:r>
            <a:r>
              <a:rPr lang="en-US" sz="2400" dirty="0">
                <a:cs typeface="Arial" panose="020B0604020202020204" pitchFamily="34" charset="0"/>
              </a:rPr>
              <a:t> </a:t>
            </a:r>
            <a:r>
              <a:rPr lang="en-US" sz="2400" dirty="0" err="1">
                <a:cs typeface="Arial" panose="020B0604020202020204" pitchFamily="34" charset="0"/>
              </a:rPr>
              <a:t>bằng</a:t>
            </a:r>
            <a:r>
              <a:rPr lang="en-US" sz="2400" dirty="0">
                <a:cs typeface="Arial" panose="020B0604020202020204" pitchFamily="34" charset="0"/>
              </a:rPr>
              <a:t> </a:t>
            </a:r>
            <a:r>
              <a:rPr lang="en-US" sz="2400" dirty="0" err="1">
                <a:cs typeface="Arial" panose="020B0604020202020204" pitchFamily="34" charset="0"/>
              </a:rPr>
              <a:t>phần</a:t>
            </a:r>
            <a:r>
              <a:rPr lang="en-US" sz="2400" dirty="0">
                <a:cs typeface="Arial" panose="020B0604020202020204" pitchFamily="34" charset="0"/>
              </a:rPr>
              <a:t> </a:t>
            </a:r>
            <a:r>
              <a:rPr lang="en-US" sz="2400" dirty="0" err="1">
                <a:cs typeface="Arial" panose="020B0604020202020204" pitchFamily="34" charset="0"/>
              </a:rPr>
              <a:t>mềm</a:t>
            </a:r>
            <a:r>
              <a:rPr lang="en-US" sz="2400" dirty="0">
                <a:cs typeface="Arial" panose="020B0604020202020204" pitchFamily="34" charset="0"/>
              </a:rPr>
              <a:t> SPSS 20.0</a:t>
            </a:r>
          </a:p>
        </p:txBody>
      </p:sp>
      <p:pic>
        <p:nvPicPr>
          <p:cNvPr id="3" name="Picture 2">
            <a:extLst>
              <a:ext uri="{FF2B5EF4-FFF2-40B4-BE49-F238E27FC236}">
                <a16:creationId xmlns:a16="http://schemas.microsoft.com/office/drawing/2014/main" xmlns="" id="{F0903F89-9895-E748-F0D8-53E52A3B2179}"/>
              </a:ext>
            </a:extLst>
          </p:cNvPr>
          <p:cNvPicPr>
            <a:picLocks noChangeAspect="1"/>
          </p:cNvPicPr>
          <p:nvPr/>
        </p:nvPicPr>
        <p:blipFill>
          <a:blip r:embed="rId2"/>
          <a:stretch>
            <a:fillRect/>
          </a:stretch>
        </p:blipFill>
        <p:spPr>
          <a:xfrm>
            <a:off x="10962746" y="2540"/>
            <a:ext cx="1204017" cy="899553"/>
          </a:xfrm>
          <a:prstGeom prst="rect">
            <a:avLst/>
          </a:prstGeom>
        </p:spPr>
      </p:pic>
      <p:pic>
        <p:nvPicPr>
          <p:cNvPr id="4" name="Picture 3">
            <a:extLst>
              <a:ext uri="{FF2B5EF4-FFF2-40B4-BE49-F238E27FC236}">
                <a16:creationId xmlns:a16="http://schemas.microsoft.com/office/drawing/2014/main" xmlns="" id="{B44B7769-64A5-18FD-854E-E59340762AE0}"/>
              </a:ext>
            </a:extLst>
          </p:cNvPr>
          <p:cNvPicPr>
            <a:picLocks noChangeAspect="1"/>
          </p:cNvPicPr>
          <p:nvPr/>
        </p:nvPicPr>
        <p:blipFill>
          <a:blip r:embed="rId3" cstate="print"/>
          <a:srcRect/>
          <a:stretch>
            <a:fillRect/>
          </a:stretch>
        </p:blipFill>
        <p:spPr>
          <a:xfrm>
            <a:off x="48934" y="66708"/>
            <a:ext cx="1423763" cy="1006912"/>
          </a:xfrm>
          <a:prstGeom prst="rect">
            <a:avLst/>
          </a:prstGeom>
        </p:spPr>
      </p:pic>
    </p:spTree>
    <p:extLst>
      <p:ext uri="{BB962C8B-B14F-4D97-AF65-F5344CB8AC3E}">
        <p14:creationId xmlns:p14="http://schemas.microsoft.com/office/powerpoint/2010/main" val="2912481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712" y="118278"/>
            <a:ext cx="8798018" cy="783815"/>
          </a:xfrm>
        </p:spPr>
        <p:txBody>
          <a:bodyPr>
            <a:normAutofit fontScale="90000"/>
          </a:bodyPr>
          <a:lstStyle/>
          <a:p>
            <a:pPr algn="ctr"/>
            <a:r>
              <a:rPr lang="en-US" sz="3200" b="1" dirty="0">
                <a:solidFill>
                  <a:srgbClr val="FF0000"/>
                </a:solidFill>
                <a:latin typeface="+mn-lt"/>
              </a:rPr>
              <a:t>2. ĐỐI TƯỢNG VÀ PHƯƠNG PHÁP NGHIÊN CỨU</a:t>
            </a:r>
          </a:p>
        </p:txBody>
      </p:sp>
      <p:sp>
        <p:nvSpPr>
          <p:cNvPr id="6" name="Rectangle 5"/>
          <p:cNvSpPr/>
          <p:nvPr/>
        </p:nvSpPr>
        <p:spPr>
          <a:xfrm>
            <a:off x="1612217" y="783636"/>
            <a:ext cx="10069553" cy="579967"/>
          </a:xfrm>
          <a:prstGeom prst="rect">
            <a:avLst/>
          </a:prstGeom>
        </p:spPr>
        <p:txBody>
          <a:bodyPr wrap="square">
            <a:spAutoFit/>
          </a:bodyPr>
          <a:lstStyle/>
          <a:p>
            <a:pPr algn="just">
              <a:lnSpc>
                <a:spcPct val="150000"/>
              </a:lnSpc>
            </a:pPr>
            <a:r>
              <a:rPr lang="en-US" sz="2400" b="1" i="1" dirty="0" smtClean="0">
                <a:cs typeface="Arial" panose="020B0604020202020204" pitchFamily="34" charset="0"/>
              </a:rPr>
              <a:t>2.7. Chu</a:t>
            </a:r>
            <a:r>
              <a:rPr lang="vi-VN" sz="2400" b="1" i="1" dirty="0" smtClean="0">
                <a:cs typeface="Arial" panose="020B0604020202020204" pitchFamily="34" charset="0"/>
              </a:rPr>
              <a:t>ơng trình can thiệp</a:t>
            </a:r>
          </a:p>
        </p:txBody>
      </p:sp>
      <p:pic>
        <p:nvPicPr>
          <p:cNvPr id="3" name="Picture 2">
            <a:extLst>
              <a:ext uri="{FF2B5EF4-FFF2-40B4-BE49-F238E27FC236}">
                <a16:creationId xmlns:a16="http://schemas.microsoft.com/office/drawing/2014/main" xmlns="" id="{F0903F89-9895-E748-F0D8-53E52A3B2179}"/>
              </a:ext>
            </a:extLst>
          </p:cNvPr>
          <p:cNvPicPr>
            <a:picLocks noChangeAspect="1"/>
          </p:cNvPicPr>
          <p:nvPr/>
        </p:nvPicPr>
        <p:blipFill>
          <a:blip r:embed="rId2"/>
          <a:stretch>
            <a:fillRect/>
          </a:stretch>
        </p:blipFill>
        <p:spPr>
          <a:xfrm>
            <a:off x="10962746" y="2540"/>
            <a:ext cx="1204017" cy="899553"/>
          </a:xfrm>
          <a:prstGeom prst="rect">
            <a:avLst/>
          </a:prstGeom>
        </p:spPr>
      </p:pic>
      <p:pic>
        <p:nvPicPr>
          <p:cNvPr id="4" name="Picture 3">
            <a:extLst>
              <a:ext uri="{FF2B5EF4-FFF2-40B4-BE49-F238E27FC236}">
                <a16:creationId xmlns:a16="http://schemas.microsoft.com/office/drawing/2014/main" xmlns="" id="{B44B7769-64A5-18FD-854E-E59340762AE0}"/>
              </a:ext>
            </a:extLst>
          </p:cNvPr>
          <p:cNvPicPr>
            <a:picLocks noChangeAspect="1"/>
          </p:cNvPicPr>
          <p:nvPr/>
        </p:nvPicPr>
        <p:blipFill>
          <a:blip r:embed="rId3" cstate="print"/>
          <a:srcRect/>
          <a:stretch>
            <a:fillRect/>
          </a:stretch>
        </p:blipFill>
        <p:spPr>
          <a:xfrm>
            <a:off x="48934" y="66708"/>
            <a:ext cx="1423763" cy="1006912"/>
          </a:xfrm>
          <a:prstGeom prst="rect">
            <a:avLst/>
          </a:prstGeom>
        </p:spPr>
      </p:pic>
      <p:sp>
        <p:nvSpPr>
          <p:cNvPr id="5" name="Rectangle 4"/>
          <p:cNvSpPr/>
          <p:nvPr/>
        </p:nvSpPr>
        <p:spPr>
          <a:xfrm>
            <a:off x="243840" y="1583968"/>
            <a:ext cx="8717280" cy="4555093"/>
          </a:xfrm>
          <a:prstGeom prst="rect">
            <a:avLst/>
          </a:prstGeom>
        </p:spPr>
        <p:txBody>
          <a:bodyPr wrap="square">
            <a:spAutoFit/>
          </a:bodyPr>
          <a:lstStyle/>
          <a:p>
            <a:pPr marR="850900" algn="just">
              <a:spcAft>
                <a:spcPts val="0"/>
              </a:spcAft>
            </a:pPr>
            <a:r>
              <a:rPr lang="vi-VN" sz="2200" b="1" dirty="0" smtClean="0"/>
              <a:t>Chương </a:t>
            </a:r>
            <a:r>
              <a:rPr lang="vi-VN" sz="2200" b="1" dirty="0"/>
              <a:t>trình </a:t>
            </a:r>
            <a:r>
              <a:rPr lang="vi-VN" sz="2200" b="1" dirty="0" smtClean="0"/>
              <a:t>can thiệp</a:t>
            </a:r>
            <a:r>
              <a:rPr lang="vi-VN" sz="2200" dirty="0" smtClean="0"/>
              <a:t>: </a:t>
            </a:r>
            <a:r>
              <a:rPr lang="en-US" sz="2200" dirty="0" smtClean="0"/>
              <a:t> </a:t>
            </a:r>
            <a:r>
              <a:rPr lang="vi-VN" sz="2200" dirty="0" smtClean="0"/>
              <a:t>15 buổi </a:t>
            </a:r>
            <a:r>
              <a:rPr lang="vi-VN" sz="2200" dirty="0"/>
              <a:t>điều trị.</a:t>
            </a:r>
            <a:endParaRPr lang="en-US" sz="2200" dirty="0"/>
          </a:p>
          <a:p>
            <a:pPr marR="850900" algn="just">
              <a:spcAft>
                <a:spcPts val="0"/>
              </a:spcAft>
            </a:pPr>
            <a:r>
              <a:rPr lang="vi-VN" sz="2200" dirty="0" smtClean="0"/>
              <a:t>- 27 </a:t>
            </a:r>
            <a:r>
              <a:rPr lang="vi-VN" sz="2200" dirty="0"/>
              <a:t>phút với </a:t>
            </a:r>
            <a:r>
              <a:rPr lang="vi-VN" sz="2200" dirty="0">
                <a:solidFill>
                  <a:srgbClr val="FF0000"/>
                </a:solidFill>
              </a:rPr>
              <a:t>giảm áp HILL DT</a:t>
            </a:r>
            <a:r>
              <a:rPr lang="vi-VN" sz="2200" dirty="0" smtClean="0">
                <a:solidFill>
                  <a:srgbClr val="FF0000"/>
                </a:solidFill>
              </a:rPr>
              <a:t>, </a:t>
            </a:r>
            <a:r>
              <a:rPr lang="en-US" sz="2200" dirty="0" smtClean="0"/>
              <a:t>15 </a:t>
            </a:r>
            <a:r>
              <a:rPr lang="en-US" sz="2200" dirty="0" err="1"/>
              <a:t>phút</a:t>
            </a:r>
            <a:r>
              <a:rPr lang="en-US" sz="2200" dirty="0"/>
              <a:t> </a:t>
            </a:r>
            <a:r>
              <a:rPr lang="en-US" sz="2200" dirty="0" err="1"/>
              <a:t>chườm</a:t>
            </a:r>
            <a:r>
              <a:rPr lang="en-US" sz="2200" dirty="0"/>
              <a:t> </a:t>
            </a:r>
            <a:r>
              <a:rPr lang="en-US" sz="2200" dirty="0" err="1"/>
              <a:t>đá</a:t>
            </a:r>
            <a:r>
              <a:rPr lang="en-US" sz="2200" dirty="0"/>
              <a:t> </a:t>
            </a:r>
            <a:r>
              <a:rPr lang="en-US" sz="2200" dirty="0" err="1"/>
              <a:t>và</a:t>
            </a:r>
            <a:r>
              <a:rPr lang="en-US" sz="2200" dirty="0"/>
              <a:t> </a:t>
            </a:r>
            <a:r>
              <a:rPr lang="en-US" sz="2200" dirty="0" err="1">
                <a:solidFill>
                  <a:srgbClr val="FF0000"/>
                </a:solidFill>
              </a:rPr>
              <a:t>liệu</a:t>
            </a:r>
            <a:r>
              <a:rPr lang="en-US" sz="2200" dirty="0">
                <a:solidFill>
                  <a:srgbClr val="FF0000"/>
                </a:solidFill>
              </a:rPr>
              <a:t> </a:t>
            </a:r>
            <a:r>
              <a:rPr lang="en-US" sz="2200" dirty="0" err="1">
                <a:solidFill>
                  <a:srgbClr val="FF0000"/>
                </a:solidFill>
              </a:rPr>
              <a:t>pháp</a:t>
            </a:r>
            <a:r>
              <a:rPr lang="en-US" sz="2200" dirty="0">
                <a:solidFill>
                  <a:srgbClr val="FF0000"/>
                </a:solidFill>
              </a:rPr>
              <a:t> </a:t>
            </a:r>
            <a:r>
              <a:rPr lang="en-US" sz="2200" dirty="0" err="1">
                <a:solidFill>
                  <a:srgbClr val="FF0000"/>
                </a:solidFill>
              </a:rPr>
              <a:t>tần</a:t>
            </a:r>
            <a:r>
              <a:rPr lang="en-US" sz="2200" dirty="0">
                <a:solidFill>
                  <a:srgbClr val="FF0000"/>
                </a:solidFill>
              </a:rPr>
              <a:t> </a:t>
            </a:r>
            <a:r>
              <a:rPr lang="en-US" sz="2200" dirty="0" err="1">
                <a:solidFill>
                  <a:srgbClr val="FF0000"/>
                </a:solidFill>
              </a:rPr>
              <a:t>số</a:t>
            </a:r>
            <a:r>
              <a:rPr lang="en-US" sz="2200" dirty="0">
                <a:solidFill>
                  <a:srgbClr val="FF0000"/>
                </a:solidFill>
              </a:rPr>
              <a:t> </a:t>
            </a:r>
            <a:r>
              <a:rPr lang="en-US" sz="2200" dirty="0" err="1">
                <a:solidFill>
                  <a:srgbClr val="FF0000"/>
                </a:solidFill>
              </a:rPr>
              <a:t>giao</a:t>
            </a:r>
            <a:r>
              <a:rPr lang="vi-VN" sz="2200" dirty="0">
                <a:solidFill>
                  <a:srgbClr val="FF0000"/>
                </a:solidFill>
              </a:rPr>
              <a:t> thoa </a:t>
            </a:r>
            <a:r>
              <a:rPr lang="vi-VN" sz="2200" dirty="0"/>
              <a:t>(interferential frequency therapy</a:t>
            </a:r>
            <a:r>
              <a:rPr lang="vi-VN" sz="2200" dirty="0" smtClean="0"/>
              <a:t>)</a:t>
            </a:r>
            <a:endParaRPr lang="vi-VN" sz="2200" dirty="0"/>
          </a:p>
          <a:p>
            <a:pPr marR="850900" algn="just">
              <a:spcAft>
                <a:spcPts val="0"/>
              </a:spcAft>
            </a:pPr>
            <a:r>
              <a:rPr lang="vi-VN" sz="2200" dirty="0" smtClean="0"/>
              <a:t>- T</a:t>
            </a:r>
            <a:r>
              <a:rPr lang="vi-VN" sz="2200" dirty="0" smtClean="0">
                <a:solidFill>
                  <a:srgbClr val="FF0000"/>
                </a:solidFill>
              </a:rPr>
              <a:t>ập </a:t>
            </a:r>
            <a:r>
              <a:rPr lang="vi-VN" sz="2200" dirty="0">
                <a:solidFill>
                  <a:srgbClr val="FF0000"/>
                </a:solidFill>
              </a:rPr>
              <a:t>luyện nhóm cơ CORE ( Cơ phần thân)</a:t>
            </a:r>
          </a:p>
          <a:p>
            <a:pPr algn="just"/>
            <a:r>
              <a:rPr lang="vi-VN" sz="2200" b="1" dirty="0" smtClean="0"/>
              <a:t>Lực </a:t>
            </a:r>
            <a:r>
              <a:rPr lang="vi-VN" sz="2200" b="1" dirty="0"/>
              <a:t>kéo: </a:t>
            </a:r>
          </a:p>
          <a:p>
            <a:pPr marR="850900" algn="just"/>
            <a:r>
              <a:rPr lang="vi-VN" sz="2200" dirty="0"/>
              <a:t>- N</a:t>
            </a:r>
            <a:r>
              <a:rPr lang="en-US" sz="2200" dirty="0" err="1"/>
              <a:t>gày</a:t>
            </a:r>
            <a:r>
              <a:rPr lang="en-US" sz="2200" dirty="0"/>
              <a:t> </a:t>
            </a:r>
            <a:r>
              <a:rPr lang="en-US" sz="2200" dirty="0" err="1"/>
              <a:t>điều</a:t>
            </a:r>
            <a:r>
              <a:rPr lang="en-US" sz="2200" dirty="0"/>
              <a:t> </a:t>
            </a:r>
            <a:r>
              <a:rPr lang="en-US" sz="2200" dirty="0" err="1"/>
              <a:t>trị</a:t>
            </a:r>
            <a:r>
              <a:rPr lang="en-US" sz="2200" dirty="0"/>
              <a:t> 1</a:t>
            </a:r>
            <a:r>
              <a:rPr lang="vi-VN" sz="2200" dirty="0"/>
              <a:t> = ½ trọng lượng cơ thể -</a:t>
            </a:r>
            <a:r>
              <a:rPr lang="en-US" sz="2200" dirty="0"/>
              <a:t>10 pound, </a:t>
            </a:r>
            <a:r>
              <a:rPr lang="en-US" sz="2200" dirty="0" err="1"/>
              <a:t>ngày</a:t>
            </a:r>
            <a:r>
              <a:rPr lang="en-US" sz="2200" dirty="0"/>
              <a:t> 2 =1/2 </a:t>
            </a:r>
            <a:r>
              <a:rPr lang="en-US" sz="2200" dirty="0" err="1"/>
              <a:t>trọng</a:t>
            </a:r>
            <a:r>
              <a:rPr lang="en-US" sz="2200" dirty="0"/>
              <a:t> </a:t>
            </a:r>
            <a:r>
              <a:rPr lang="en-US" sz="2200" dirty="0" err="1"/>
              <a:t>lượng</a:t>
            </a:r>
            <a:r>
              <a:rPr lang="en-US" sz="2200" dirty="0"/>
              <a:t> </a:t>
            </a:r>
            <a:r>
              <a:rPr lang="en-US" sz="2200" dirty="0" err="1"/>
              <a:t>cơ</a:t>
            </a:r>
            <a:r>
              <a:rPr lang="en-US" sz="2200" dirty="0"/>
              <a:t> </a:t>
            </a:r>
            <a:r>
              <a:rPr lang="en-US" sz="2200" dirty="0" err="1"/>
              <a:t>thể</a:t>
            </a:r>
            <a:endParaRPr lang="vi-VN" sz="2200" dirty="0"/>
          </a:p>
          <a:p>
            <a:pPr marR="850900" algn="just"/>
            <a:r>
              <a:rPr lang="vi-VN" sz="2200" dirty="0"/>
              <a:t>- T</a:t>
            </a:r>
            <a:r>
              <a:rPr lang="en-US" sz="2200" dirty="0" err="1"/>
              <a:t>hời</a:t>
            </a:r>
            <a:r>
              <a:rPr lang="en-US" sz="2200" dirty="0"/>
              <a:t> </a:t>
            </a:r>
            <a:r>
              <a:rPr lang="en-US" sz="2200" dirty="0" err="1"/>
              <a:t>gian</a:t>
            </a:r>
            <a:r>
              <a:rPr lang="en-US" sz="2200" dirty="0"/>
              <a:t> </a:t>
            </a:r>
            <a:r>
              <a:rPr lang="en-US" sz="2200" dirty="0" err="1"/>
              <a:t>còn</a:t>
            </a:r>
            <a:r>
              <a:rPr lang="en-US" sz="2200" dirty="0"/>
              <a:t> </a:t>
            </a:r>
            <a:r>
              <a:rPr lang="en-US" sz="2200" dirty="0" err="1"/>
              <a:t>lại</a:t>
            </a:r>
            <a:r>
              <a:rPr lang="en-US" sz="2200" dirty="0"/>
              <a:t> </a:t>
            </a:r>
            <a:r>
              <a:rPr lang="en-US" sz="2200" dirty="0" err="1"/>
              <a:t>của</a:t>
            </a:r>
            <a:r>
              <a:rPr lang="en-US" sz="2200" dirty="0"/>
              <a:t> 18 </a:t>
            </a:r>
            <a:r>
              <a:rPr lang="en-US" sz="2200" dirty="0" err="1"/>
              <a:t>buổi</a:t>
            </a:r>
            <a:r>
              <a:rPr lang="en-US" sz="2200" dirty="0"/>
              <a:t> </a:t>
            </a:r>
            <a:r>
              <a:rPr lang="en-US" sz="2200" dirty="0" err="1"/>
              <a:t>trị</a:t>
            </a:r>
            <a:r>
              <a:rPr lang="en-US" sz="2200" dirty="0"/>
              <a:t> </a:t>
            </a:r>
            <a:r>
              <a:rPr lang="en-US" sz="2200" dirty="0" err="1"/>
              <a:t>liệu</a:t>
            </a:r>
            <a:r>
              <a:rPr lang="en-US" sz="2200" dirty="0"/>
              <a:t> </a:t>
            </a:r>
            <a:r>
              <a:rPr lang="vi-VN" sz="2200" dirty="0"/>
              <a:t>= ½ trọng lượng cơ thể + </a:t>
            </a:r>
            <a:r>
              <a:rPr lang="en-US" sz="2200" dirty="0"/>
              <a:t>10 pound. </a:t>
            </a:r>
            <a:endParaRPr lang="vi-VN" sz="2200" dirty="0"/>
          </a:p>
          <a:p>
            <a:pPr marR="850900" algn="just"/>
            <a:r>
              <a:rPr lang="vi-VN" sz="2200" dirty="0" smtClean="0"/>
              <a:t>- </a:t>
            </a:r>
            <a:r>
              <a:rPr lang="en-US" sz="2200" dirty="0" err="1" smtClean="0"/>
              <a:t>Góc</a:t>
            </a:r>
            <a:r>
              <a:rPr lang="en-US" sz="2200" dirty="0" smtClean="0"/>
              <a:t> </a:t>
            </a:r>
            <a:r>
              <a:rPr lang="en-US" sz="2200" dirty="0" err="1"/>
              <a:t>điều</a:t>
            </a:r>
            <a:r>
              <a:rPr lang="en-US" sz="2200" dirty="0"/>
              <a:t> </a:t>
            </a:r>
            <a:r>
              <a:rPr lang="en-US" sz="2200" dirty="0" err="1"/>
              <a:t>trị</a:t>
            </a:r>
            <a:r>
              <a:rPr lang="vi-VN" sz="2200" dirty="0"/>
              <a:t> (</a:t>
            </a:r>
            <a:r>
              <a:rPr lang="en-US" sz="2200" dirty="0" err="1"/>
              <a:t>Góc</a:t>
            </a:r>
            <a:r>
              <a:rPr lang="en-US" sz="2200" dirty="0"/>
              <a:t> </a:t>
            </a:r>
            <a:r>
              <a:rPr lang="en-US" sz="2200" dirty="0" err="1"/>
              <a:t>nghiêng</a:t>
            </a:r>
            <a:r>
              <a:rPr lang="en-US" sz="2200" dirty="0"/>
              <a:t> </a:t>
            </a:r>
            <a:r>
              <a:rPr lang="en-US" sz="2200" dirty="0" err="1"/>
              <a:t>khung</a:t>
            </a:r>
            <a:r>
              <a:rPr lang="en-US" sz="2200" dirty="0"/>
              <a:t> </a:t>
            </a:r>
            <a:r>
              <a:rPr lang="en-US" sz="2200" dirty="0" err="1"/>
              <a:t>chậu</a:t>
            </a:r>
            <a:r>
              <a:rPr lang="vi-VN" sz="2200" dirty="0"/>
              <a:t>)</a:t>
            </a:r>
            <a:r>
              <a:rPr lang="en-US" sz="2200" dirty="0"/>
              <a:t> </a:t>
            </a:r>
            <a:r>
              <a:rPr lang="en-US" sz="2200" dirty="0" err="1"/>
              <a:t>tương</a:t>
            </a:r>
            <a:r>
              <a:rPr lang="en-US" sz="2200" dirty="0"/>
              <a:t> </a:t>
            </a:r>
            <a:r>
              <a:rPr lang="en-US" sz="2200" dirty="0" err="1"/>
              <a:t>ứng</a:t>
            </a:r>
            <a:r>
              <a:rPr lang="en-US" sz="2200" dirty="0"/>
              <a:t> </a:t>
            </a:r>
            <a:r>
              <a:rPr lang="en-US" sz="2200" dirty="0" err="1"/>
              <a:t>từng</a:t>
            </a:r>
            <a:r>
              <a:rPr lang="en-US" sz="2200" dirty="0"/>
              <a:t> </a:t>
            </a:r>
            <a:r>
              <a:rPr lang="en-US" sz="2200" dirty="0" err="1"/>
              <a:t>vị</a:t>
            </a:r>
            <a:r>
              <a:rPr lang="en-US" sz="2200" dirty="0"/>
              <a:t> </a:t>
            </a:r>
            <a:r>
              <a:rPr lang="en-US" sz="2200" dirty="0" err="1"/>
              <a:t>trí</a:t>
            </a:r>
            <a:r>
              <a:rPr lang="en-US" sz="2200" dirty="0"/>
              <a:t> </a:t>
            </a:r>
            <a:r>
              <a:rPr lang="en-US" sz="2200" dirty="0" err="1"/>
              <a:t>thoát</a:t>
            </a:r>
            <a:r>
              <a:rPr lang="en-US" sz="2200" dirty="0"/>
              <a:t> </a:t>
            </a:r>
            <a:r>
              <a:rPr lang="en-US" sz="2200" dirty="0" err="1"/>
              <a:t>vị</a:t>
            </a:r>
            <a:r>
              <a:rPr lang="en-US" sz="2200" dirty="0"/>
              <a:t> </a:t>
            </a:r>
            <a:endParaRPr lang="vi-VN" sz="2200" dirty="0" smtClean="0"/>
          </a:p>
          <a:p>
            <a:pPr marR="850900" algn="just"/>
            <a:r>
              <a:rPr lang="vi-VN" sz="2400" b="1" dirty="0"/>
              <a:t>Giáo dục cách phòng tránh tái phát, hướng dẫn bài tập tập luyện tại nhà</a:t>
            </a:r>
            <a:endParaRPr lang="vi-VN" sz="22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490" y="783636"/>
            <a:ext cx="3489642" cy="348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29650" y="4200069"/>
            <a:ext cx="3414963" cy="2400657"/>
          </a:xfrm>
          <a:prstGeom prst="rect">
            <a:avLst/>
          </a:prstGeom>
          <a:noFill/>
          <a:ln>
            <a:solidFill>
              <a:schemeClr val="tx1">
                <a:lumMod val="95000"/>
                <a:lumOff val="5000"/>
              </a:schemeClr>
            </a:solidFill>
          </a:ln>
        </p:spPr>
        <p:txBody>
          <a:bodyPr wrap="square" rtlCol="0">
            <a:spAutoFit/>
          </a:bodyPr>
          <a:lstStyle/>
          <a:p>
            <a:r>
              <a:rPr lang="vi-VN" sz="2200" dirty="0" smtClean="0"/>
              <a:t>- </a:t>
            </a:r>
            <a:r>
              <a:rPr lang="vi-VN" sz="2200" dirty="0"/>
              <a:t>T12-L1: </a:t>
            </a:r>
            <a:r>
              <a:rPr lang="vi-VN" sz="2200" b="1" dirty="0">
                <a:solidFill>
                  <a:srgbClr val="FF0000"/>
                </a:solidFill>
              </a:rPr>
              <a:t>25</a:t>
            </a:r>
            <a:r>
              <a:rPr lang="vi-VN" sz="2200" dirty="0"/>
              <a:t> độ</a:t>
            </a:r>
          </a:p>
          <a:p>
            <a:r>
              <a:rPr lang="vi-VN" sz="2200" dirty="0"/>
              <a:t>- L1-L2: </a:t>
            </a:r>
            <a:r>
              <a:rPr lang="vi-VN" sz="2200" b="1" dirty="0">
                <a:solidFill>
                  <a:srgbClr val="FF0000"/>
                </a:solidFill>
              </a:rPr>
              <a:t>20-25</a:t>
            </a:r>
            <a:r>
              <a:rPr lang="vi-VN" sz="2200" dirty="0"/>
              <a:t> độ </a:t>
            </a:r>
          </a:p>
          <a:p>
            <a:r>
              <a:rPr lang="vi-VN" sz="2200" dirty="0"/>
              <a:t>- L2-L3: </a:t>
            </a:r>
            <a:r>
              <a:rPr lang="vi-VN" sz="2200" b="1" dirty="0">
                <a:solidFill>
                  <a:srgbClr val="FF0000"/>
                </a:solidFill>
              </a:rPr>
              <a:t>15-20</a:t>
            </a:r>
            <a:r>
              <a:rPr lang="vi-VN" sz="2200" dirty="0"/>
              <a:t> độ</a:t>
            </a:r>
          </a:p>
          <a:p>
            <a:r>
              <a:rPr lang="vi-VN" sz="2200" dirty="0"/>
              <a:t>- L3-L4: </a:t>
            </a:r>
            <a:r>
              <a:rPr lang="vi-VN" sz="2200" b="1" dirty="0">
                <a:solidFill>
                  <a:srgbClr val="FF0000"/>
                </a:solidFill>
              </a:rPr>
              <a:t>10-15</a:t>
            </a:r>
            <a:r>
              <a:rPr lang="vi-VN" sz="2200" dirty="0"/>
              <a:t> độ</a:t>
            </a:r>
          </a:p>
          <a:p>
            <a:r>
              <a:rPr lang="vi-VN" sz="2200" dirty="0"/>
              <a:t>- L4-L5: </a:t>
            </a:r>
            <a:r>
              <a:rPr lang="vi-VN" sz="2200" b="1" dirty="0">
                <a:solidFill>
                  <a:srgbClr val="FF0000"/>
                </a:solidFill>
              </a:rPr>
              <a:t>5-10</a:t>
            </a:r>
            <a:r>
              <a:rPr lang="vi-VN" sz="2200" dirty="0"/>
              <a:t> độ</a:t>
            </a:r>
          </a:p>
          <a:p>
            <a:r>
              <a:rPr lang="vi-VN" sz="2200" dirty="0"/>
              <a:t>- L5-S1: </a:t>
            </a:r>
            <a:r>
              <a:rPr lang="vi-VN" sz="2200" b="1" dirty="0">
                <a:solidFill>
                  <a:srgbClr val="FF0000"/>
                </a:solidFill>
              </a:rPr>
              <a:t>0-5</a:t>
            </a:r>
            <a:r>
              <a:rPr lang="vi-VN" sz="2200" dirty="0"/>
              <a:t> độ</a:t>
            </a:r>
          </a:p>
          <a:p>
            <a:endParaRPr lang="en-US" dirty="0"/>
          </a:p>
        </p:txBody>
      </p:sp>
    </p:spTree>
    <p:extLst>
      <p:ext uri="{BB962C8B-B14F-4D97-AF65-F5344CB8AC3E}">
        <p14:creationId xmlns:p14="http://schemas.microsoft.com/office/powerpoint/2010/main" val="252158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D0902-A182-0A42-8C22-21F845995A5B}"/>
              </a:ext>
            </a:extLst>
          </p:cNvPr>
          <p:cNvSpPr txBox="1">
            <a:spLocks/>
          </p:cNvSpPr>
          <p:nvPr/>
        </p:nvSpPr>
        <p:spPr>
          <a:xfrm>
            <a:off x="838200" y="365125"/>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a:lstStyle>
          <a:p>
            <a:pPr algn="ctr"/>
            <a:r>
              <a:rPr lang="en-US" sz="3200" b="1" dirty="0">
                <a:solidFill>
                  <a:srgbClr val="FF0000"/>
                </a:solidFill>
                <a:latin typeface="+mn-lt"/>
                <a:cs typeface="Arial" panose="020B0604020202020204" pitchFamily="34" charset="0"/>
              </a:rPr>
              <a:t>3. KẾT QUẢ VÀ BÀN LUẬN</a:t>
            </a:r>
          </a:p>
        </p:txBody>
      </p:sp>
      <p:sp>
        <p:nvSpPr>
          <p:cNvPr id="3" name="Content Placeholder 2">
            <a:extLst>
              <a:ext uri="{FF2B5EF4-FFF2-40B4-BE49-F238E27FC236}">
                <a16:creationId xmlns:a16="http://schemas.microsoft.com/office/drawing/2014/main" xmlns="" id="{F3D28300-DF70-1B48-8858-4F9EB2E10210}"/>
              </a:ext>
            </a:extLst>
          </p:cNvPr>
          <p:cNvSpPr txBox="1">
            <a:spLocks/>
          </p:cNvSpPr>
          <p:nvPr/>
        </p:nvSpPr>
        <p:spPr>
          <a:xfrm>
            <a:off x="685461" y="951209"/>
            <a:ext cx="7266709" cy="7001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400" b="1" dirty="0">
                <a:latin typeface="+mn-lt"/>
                <a:cs typeface="Arial" panose="020B0604020202020204" pitchFamily="34" charset="0"/>
              </a:rPr>
              <a:t>3.1. </a:t>
            </a:r>
            <a:r>
              <a:rPr lang="en-US" sz="2400" b="1" dirty="0" err="1">
                <a:latin typeface="+mn-lt"/>
                <a:cs typeface="Arial" panose="020B0604020202020204" pitchFamily="34" charset="0"/>
              </a:rPr>
              <a:t>Đặc</a:t>
            </a:r>
            <a:r>
              <a:rPr lang="en-US" sz="2400" b="1" dirty="0">
                <a:latin typeface="+mn-lt"/>
                <a:cs typeface="Arial" panose="020B0604020202020204" pitchFamily="34" charset="0"/>
              </a:rPr>
              <a:t> </a:t>
            </a:r>
            <a:r>
              <a:rPr lang="en-US" sz="2400" b="1" dirty="0" err="1">
                <a:latin typeface="+mn-lt"/>
                <a:cs typeface="Arial" panose="020B0604020202020204" pitchFamily="34" charset="0"/>
              </a:rPr>
              <a:t>điểm</a:t>
            </a:r>
            <a:r>
              <a:rPr lang="en-US" sz="2400" b="1" dirty="0">
                <a:latin typeface="+mn-lt"/>
                <a:cs typeface="Arial" panose="020B0604020202020204" pitchFamily="34" charset="0"/>
              </a:rPr>
              <a:t> </a:t>
            </a:r>
            <a:r>
              <a:rPr lang="en-US" sz="2400" b="1" dirty="0" err="1">
                <a:latin typeface="+mn-lt"/>
                <a:cs typeface="Arial" panose="020B0604020202020204" pitchFamily="34" charset="0"/>
              </a:rPr>
              <a:t>của</a:t>
            </a:r>
            <a:r>
              <a:rPr lang="en-US" sz="2400" b="1" dirty="0">
                <a:latin typeface="+mn-lt"/>
                <a:cs typeface="Arial" panose="020B0604020202020204" pitchFamily="34" charset="0"/>
              </a:rPr>
              <a:t> </a:t>
            </a:r>
            <a:r>
              <a:rPr lang="en-US" sz="2400" b="1" dirty="0" err="1">
                <a:latin typeface="+mn-lt"/>
                <a:cs typeface="Arial" panose="020B0604020202020204" pitchFamily="34" charset="0"/>
              </a:rPr>
              <a:t>đối</a:t>
            </a:r>
            <a:r>
              <a:rPr lang="en-US" sz="2400" b="1" dirty="0">
                <a:latin typeface="+mn-lt"/>
                <a:cs typeface="Arial" panose="020B0604020202020204" pitchFamily="34" charset="0"/>
              </a:rPr>
              <a:t> </a:t>
            </a:r>
            <a:r>
              <a:rPr lang="en-US" sz="2400" b="1" dirty="0" err="1">
                <a:latin typeface="+mn-lt"/>
                <a:cs typeface="Arial" panose="020B0604020202020204" pitchFamily="34" charset="0"/>
              </a:rPr>
              <a:t>tượng</a:t>
            </a:r>
            <a:r>
              <a:rPr lang="en-US" sz="2400" b="1" dirty="0">
                <a:latin typeface="+mn-lt"/>
                <a:cs typeface="Arial" panose="020B0604020202020204" pitchFamily="34" charset="0"/>
              </a:rPr>
              <a:t> </a:t>
            </a:r>
            <a:r>
              <a:rPr lang="en-US" sz="2400" b="1" dirty="0" err="1">
                <a:latin typeface="+mn-lt"/>
                <a:cs typeface="Arial" panose="020B0604020202020204" pitchFamily="34" charset="0"/>
              </a:rPr>
              <a:t>nghiên</a:t>
            </a:r>
            <a:r>
              <a:rPr lang="en-US" sz="2400" b="1" dirty="0">
                <a:latin typeface="+mn-lt"/>
                <a:cs typeface="Arial" panose="020B0604020202020204" pitchFamily="34" charset="0"/>
              </a:rPr>
              <a:t> </a:t>
            </a:r>
            <a:r>
              <a:rPr lang="en-US" sz="2400" b="1" dirty="0" err="1">
                <a:latin typeface="+mn-lt"/>
                <a:cs typeface="Arial" panose="020B0604020202020204" pitchFamily="34" charset="0"/>
              </a:rPr>
              <a:t>cứu</a:t>
            </a:r>
            <a:endParaRPr lang="en-US" sz="2400" b="1" dirty="0">
              <a:latin typeface="+mn-lt"/>
              <a:cs typeface="Arial" panose="020B0604020202020204" pitchFamily="34" charset="0"/>
            </a:endParaRPr>
          </a:p>
        </p:txBody>
      </p:sp>
      <p:sp>
        <p:nvSpPr>
          <p:cNvPr id="4" name="TextBox 3">
            <a:extLst>
              <a:ext uri="{FF2B5EF4-FFF2-40B4-BE49-F238E27FC236}">
                <a16:creationId xmlns:a16="http://schemas.microsoft.com/office/drawing/2014/main" xmlns="" id="{5126469B-F88D-B649-B136-7D5CB595449B}"/>
              </a:ext>
            </a:extLst>
          </p:cNvPr>
          <p:cNvSpPr txBox="1"/>
          <p:nvPr/>
        </p:nvSpPr>
        <p:spPr>
          <a:xfrm>
            <a:off x="655088" y="3131370"/>
            <a:ext cx="1531188" cy="1015663"/>
          </a:xfrm>
          <a:prstGeom prst="rect">
            <a:avLst/>
          </a:prstGeom>
          <a:solidFill>
            <a:srgbClr val="002060"/>
          </a:solidFill>
        </p:spPr>
        <p:txBody>
          <a:bodyPr wrap="none" rtlCol="0">
            <a:spAutoFit/>
          </a:bodyPr>
          <a:lstStyle/>
          <a:p>
            <a:r>
              <a:rPr lang="en-US" sz="6000" b="1" dirty="0">
                <a:solidFill>
                  <a:schemeClr val="bg1"/>
                </a:solidFill>
                <a:cs typeface="Arial" panose="020B0604020202020204" pitchFamily="34" charset="0"/>
              </a:rPr>
              <a:t>54,7</a:t>
            </a:r>
          </a:p>
        </p:txBody>
      </p:sp>
      <p:sp>
        <p:nvSpPr>
          <p:cNvPr id="5" name="TextBox 4">
            <a:extLst>
              <a:ext uri="{FF2B5EF4-FFF2-40B4-BE49-F238E27FC236}">
                <a16:creationId xmlns:a16="http://schemas.microsoft.com/office/drawing/2014/main" xmlns="" id="{260A5A00-C144-AE4B-A391-D5459A970068}"/>
              </a:ext>
            </a:extLst>
          </p:cNvPr>
          <p:cNvSpPr txBox="1"/>
          <p:nvPr/>
        </p:nvSpPr>
        <p:spPr>
          <a:xfrm>
            <a:off x="573206" y="4255965"/>
            <a:ext cx="1613070" cy="369332"/>
          </a:xfrm>
          <a:prstGeom prst="rect">
            <a:avLst/>
          </a:prstGeom>
          <a:noFill/>
        </p:spPr>
        <p:txBody>
          <a:bodyPr wrap="none" rtlCol="0">
            <a:spAutoFit/>
          </a:bodyPr>
          <a:lstStyle/>
          <a:p>
            <a:r>
              <a:rPr lang="en-US"/>
              <a:t>Tuổi trung bình</a:t>
            </a:r>
          </a:p>
        </p:txBody>
      </p:sp>
      <p:sp>
        <p:nvSpPr>
          <p:cNvPr id="6" name="TextBox 5">
            <a:extLst>
              <a:ext uri="{FF2B5EF4-FFF2-40B4-BE49-F238E27FC236}">
                <a16:creationId xmlns:a16="http://schemas.microsoft.com/office/drawing/2014/main" xmlns="" id="{9919904A-3E63-0B4A-AEEE-0185EC4FC48B}"/>
              </a:ext>
            </a:extLst>
          </p:cNvPr>
          <p:cNvSpPr txBox="1"/>
          <p:nvPr/>
        </p:nvSpPr>
        <p:spPr>
          <a:xfrm>
            <a:off x="3674003" y="2071470"/>
            <a:ext cx="1531188" cy="1015663"/>
          </a:xfrm>
          <a:prstGeom prst="rect">
            <a:avLst/>
          </a:prstGeom>
          <a:solidFill>
            <a:schemeClr val="accent2">
              <a:lumMod val="60000"/>
              <a:lumOff val="40000"/>
            </a:schemeClr>
          </a:solidFill>
        </p:spPr>
        <p:txBody>
          <a:bodyPr wrap="none" rtlCol="0">
            <a:spAutoFit/>
          </a:bodyPr>
          <a:lstStyle/>
          <a:p>
            <a:r>
              <a:rPr lang="en-US" sz="6000" b="1" dirty="0">
                <a:solidFill>
                  <a:schemeClr val="bg1"/>
                </a:solidFill>
                <a:cs typeface="Arial" panose="020B0604020202020204" pitchFamily="34" charset="0"/>
              </a:rPr>
              <a:t>59,5</a:t>
            </a:r>
          </a:p>
        </p:txBody>
      </p:sp>
      <p:sp>
        <p:nvSpPr>
          <p:cNvPr id="7" name="TextBox 6">
            <a:extLst>
              <a:ext uri="{FF2B5EF4-FFF2-40B4-BE49-F238E27FC236}">
                <a16:creationId xmlns:a16="http://schemas.microsoft.com/office/drawing/2014/main" xmlns="" id="{F75F8EE0-C8F5-5748-A5C3-44AC7C573DCB}"/>
              </a:ext>
            </a:extLst>
          </p:cNvPr>
          <p:cNvSpPr txBox="1"/>
          <p:nvPr/>
        </p:nvSpPr>
        <p:spPr>
          <a:xfrm>
            <a:off x="3340861" y="3297639"/>
            <a:ext cx="2434321" cy="369332"/>
          </a:xfrm>
          <a:prstGeom prst="rect">
            <a:avLst/>
          </a:prstGeom>
          <a:noFill/>
        </p:spPr>
        <p:txBody>
          <a:bodyPr wrap="none" rtlCol="0">
            <a:spAutoFit/>
          </a:bodyPr>
          <a:lstStyle/>
          <a:p>
            <a:r>
              <a:rPr lang="en-US" dirty="0" err="1">
                <a:cs typeface="Arial" panose="020B0604020202020204" pitchFamily="34" charset="0"/>
              </a:rPr>
              <a:t>Tô</a:t>
            </a:r>
            <a:r>
              <a:rPr lang="en-US" dirty="0">
                <a:cs typeface="Arial" panose="020B0604020202020204" pitchFamily="34" charset="0"/>
              </a:rPr>
              <a:t> Văn </a:t>
            </a:r>
            <a:r>
              <a:rPr lang="en-US" dirty="0" err="1">
                <a:cs typeface="Arial" panose="020B0604020202020204" pitchFamily="34" charset="0"/>
              </a:rPr>
              <a:t>Dứt</a:t>
            </a:r>
            <a:r>
              <a:rPr lang="en-US" dirty="0">
                <a:cs typeface="Arial" panose="020B0604020202020204" pitchFamily="34" charset="0"/>
              </a:rPr>
              <a:t> </a:t>
            </a:r>
            <a:r>
              <a:rPr lang="en-US" dirty="0" err="1">
                <a:cs typeface="Arial" panose="020B0604020202020204" pitchFamily="34" charset="0"/>
              </a:rPr>
              <a:t>và</a:t>
            </a:r>
            <a:r>
              <a:rPr lang="en-US" dirty="0">
                <a:cs typeface="Arial" panose="020B0604020202020204" pitchFamily="34" charset="0"/>
              </a:rPr>
              <a:t> cs(2022)</a:t>
            </a:r>
          </a:p>
        </p:txBody>
      </p:sp>
      <p:sp>
        <p:nvSpPr>
          <p:cNvPr id="8" name="TextBox 7">
            <a:extLst>
              <a:ext uri="{FF2B5EF4-FFF2-40B4-BE49-F238E27FC236}">
                <a16:creationId xmlns:a16="http://schemas.microsoft.com/office/drawing/2014/main" xmlns="" id="{5298D2CA-324E-B34D-BC98-6E6587CB01F6}"/>
              </a:ext>
            </a:extLst>
          </p:cNvPr>
          <p:cNvSpPr txBox="1"/>
          <p:nvPr/>
        </p:nvSpPr>
        <p:spPr>
          <a:xfrm>
            <a:off x="3631974" y="3901336"/>
            <a:ext cx="1531188" cy="1015663"/>
          </a:xfrm>
          <a:prstGeom prst="rect">
            <a:avLst/>
          </a:prstGeom>
          <a:solidFill>
            <a:schemeClr val="accent2">
              <a:lumMod val="60000"/>
              <a:lumOff val="40000"/>
            </a:schemeClr>
          </a:solidFill>
        </p:spPr>
        <p:txBody>
          <a:bodyPr wrap="none" rtlCol="0">
            <a:spAutoFit/>
          </a:bodyPr>
          <a:lstStyle/>
          <a:p>
            <a:r>
              <a:rPr lang="en-US" sz="6000" b="1" dirty="0">
                <a:solidFill>
                  <a:schemeClr val="bg1"/>
                </a:solidFill>
                <a:cs typeface="Arial" panose="020B0604020202020204" pitchFamily="34" charset="0"/>
              </a:rPr>
              <a:t>59,5</a:t>
            </a:r>
          </a:p>
        </p:txBody>
      </p:sp>
      <p:sp>
        <p:nvSpPr>
          <p:cNvPr id="9" name="TextBox 8">
            <a:extLst>
              <a:ext uri="{FF2B5EF4-FFF2-40B4-BE49-F238E27FC236}">
                <a16:creationId xmlns:a16="http://schemas.microsoft.com/office/drawing/2014/main" xmlns="" id="{6169F465-5D33-C742-A83E-572E92AAD054}"/>
              </a:ext>
            </a:extLst>
          </p:cNvPr>
          <p:cNvSpPr txBox="1"/>
          <p:nvPr/>
        </p:nvSpPr>
        <p:spPr>
          <a:xfrm>
            <a:off x="3205727" y="5054773"/>
            <a:ext cx="2704587" cy="646331"/>
          </a:xfrm>
          <a:prstGeom prst="rect">
            <a:avLst/>
          </a:prstGeom>
          <a:noFill/>
        </p:spPr>
        <p:txBody>
          <a:bodyPr wrap="none" rtlCol="0">
            <a:spAutoFit/>
          </a:bodyPr>
          <a:lstStyle/>
          <a:p>
            <a:r>
              <a:rPr lang="en-US" dirty="0">
                <a:cs typeface="Arial" panose="020B0604020202020204" pitchFamily="34" charset="0"/>
              </a:rPr>
              <a:t>Nguyễn </a:t>
            </a:r>
            <a:r>
              <a:rPr lang="en-US" dirty="0" err="1">
                <a:cs typeface="Arial" panose="020B0604020202020204" pitchFamily="34" charset="0"/>
              </a:rPr>
              <a:t>Đức</a:t>
            </a:r>
            <a:r>
              <a:rPr lang="en-US" dirty="0">
                <a:cs typeface="Arial" panose="020B0604020202020204" pitchFamily="34" charset="0"/>
              </a:rPr>
              <a:t> Minh </a:t>
            </a:r>
            <a:r>
              <a:rPr lang="en-US" dirty="0" err="1">
                <a:cs typeface="Arial" panose="020B0604020202020204" pitchFamily="34" charset="0"/>
              </a:rPr>
              <a:t>và</a:t>
            </a: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Nguyễn Minh </a:t>
            </a:r>
            <a:r>
              <a:rPr lang="en-US" dirty="0" err="1">
                <a:cs typeface="Arial" panose="020B0604020202020204" pitchFamily="34" charset="0"/>
              </a:rPr>
              <a:t>Quốc</a:t>
            </a:r>
            <a:r>
              <a:rPr lang="en-US" dirty="0">
                <a:cs typeface="Arial" panose="020B0604020202020204" pitchFamily="34" charset="0"/>
              </a:rPr>
              <a:t> (2018)</a:t>
            </a:r>
          </a:p>
        </p:txBody>
      </p:sp>
      <p:pic>
        <p:nvPicPr>
          <p:cNvPr id="10" name="Picture 9">
            <a:extLst>
              <a:ext uri="{FF2B5EF4-FFF2-40B4-BE49-F238E27FC236}">
                <a16:creationId xmlns:a16="http://schemas.microsoft.com/office/drawing/2014/main" xmlns="" id="{03E68C9A-9224-6847-A458-E2B0C7DA8537}"/>
              </a:ext>
            </a:extLst>
          </p:cNvPr>
          <p:cNvPicPr>
            <a:picLocks noChangeAspect="1"/>
          </p:cNvPicPr>
          <p:nvPr/>
        </p:nvPicPr>
        <p:blipFill>
          <a:blip r:embed="rId3"/>
          <a:stretch>
            <a:fillRect/>
          </a:stretch>
        </p:blipFill>
        <p:spPr>
          <a:xfrm>
            <a:off x="5760633" y="1292875"/>
            <a:ext cx="3003927" cy="4247490"/>
          </a:xfrm>
          <a:prstGeom prst="rect">
            <a:avLst/>
          </a:prstGeom>
        </p:spPr>
      </p:pic>
      <p:pic>
        <p:nvPicPr>
          <p:cNvPr id="11" name="Picture 10">
            <a:extLst>
              <a:ext uri="{FF2B5EF4-FFF2-40B4-BE49-F238E27FC236}">
                <a16:creationId xmlns:a16="http://schemas.microsoft.com/office/drawing/2014/main" xmlns="" id="{118C1681-5F15-AF42-9811-30D53BB7F528}"/>
              </a:ext>
            </a:extLst>
          </p:cNvPr>
          <p:cNvPicPr>
            <a:picLocks noChangeAspect="1"/>
          </p:cNvPicPr>
          <p:nvPr/>
        </p:nvPicPr>
        <p:blipFill>
          <a:blip r:embed="rId4"/>
          <a:stretch>
            <a:fillRect/>
          </a:stretch>
        </p:blipFill>
        <p:spPr>
          <a:xfrm>
            <a:off x="7308733" y="2069124"/>
            <a:ext cx="3030877" cy="3030877"/>
          </a:xfrm>
          <a:prstGeom prst="rect">
            <a:avLst/>
          </a:prstGeom>
          <a:solidFill>
            <a:schemeClr val="accent1">
              <a:alpha val="0"/>
            </a:schemeClr>
          </a:solidFill>
        </p:spPr>
      </p:pic>
      <p:sp>
        <p:nvSpPr>
          <p:cNvPr id="12" name="TextBox 11">
            <a:extLst>
              <a:ext uri="{FF2B5EF4-FFF2-40B4-BE49-F238E27FC236}">
                <a16:creationId xmlns:a16="http://schemas.microsoft.com/office/drawing/2014/main" xmlns="" id="{59D22D56-708B-8A4A-9D22-57FE127A749D}"/>
              </a:ext>
            </a:extLst>
          </p:cNvPr>
          <p:cNvSpPr txBox="1"/>
          <p:nvPr/>
        </p:nvSpPr>
        <p:spPr>
          <a:xfrm>
            <a:off x="6791954" y="2874570"/>
            <a:ext cx="941283" cy="461665"/>
          </a:xfrm>
          <a:prstGeom prst="rect">
            <a:avLst/>
          </a:prstGeom>
          <a:noFill/>
        </p:spPr>
        <p:txBody>
          <a:bodyPr wrap="none" rtlCol="0">
            <a:spAutoFit/>
          </a:bodyPr>
          <a:lstStyle/>
          <a:p>
            <a:r>
              <a:rPr lang="en-US" sz="2000" b="1" dirty="0">
                <a:solidFill>
                  <a:schemeClr val="bg1"/>
                </a:solidFill>
                <a:cs typeface="Arial" panose="020B0604020202020204" pitchFamily="34" charset="0"/>
              </a:rPr>
              <a:t>58,1</a:t>
            </a:r>
            <a:r>
              <a:rPr lang="en-US" sz="2400" b="1" dirty="0">
                <a:solidFill>
                  <a:schemeClr val="bg1"/>
                </a:solidFill>
                <a:cs typeface="Arial" panose="020B0604020202020204" pitchFamily="34" charset="0"/>
              </a:rPr>
              <a:t>%</a:t>
            </a:r>
          </a:p>
        </p:txBody>
      </p:sp>
      <p:sp>
        <p:nvSpPr>
          <p:cNvPr id="13" name="TextBox 12">
            <a:extLst>
              <a:ext uri="{FF2B5EF4-FFF2-40B4-BE49-F238E27FC236}">
                <a16:creationId xmlns:a16="http://schemas.microsoft.com/office/drawing/2014/main" xmlns="" id="{3B2CCADF-4CBC-914A-BDA7-B8A7B021526D}"/>
              </a:ext>
            </a:extLst>
          </p:cNvPr>
          <p:cNvSpPr txBox="1"/>
          <p:nvPr/>
        </p:nvSpPr>
        <p:spPr>
          <a:xfrm>
            <a:off x="8391997" y="3416620"/>
            <a:ext cx="889987" cy="400110"/>
          </a:xfrm>
          <a:prstGeom prst="rect">
            <a:avLst/>
          </a:prstGeom>
          <a:noFill/>
        </p:spPr>
        <p:txBody>
          <a:bodyPr wrap="none" rtlCol="0">
            <a:spAutoFit/>
          </a:bodyPr>
          <a:lstStyle/>
          <a:p>
            <a:r>
              <a:rPr lang="en-US" sz="2000" b="1" dirty="0">
                <a:solidFill>
                  <a:schemeClr val="bg1"/>
                </a:solidFill>
                <a:cs typeface="Arial" panose="020B0604020202020204" pitchFamily="34" charset="0"/>
              </a:rPr>
              <a:t>41,9%</a:t>
            </a:r>
          </a:p>
        </p:txBody>
      </p:sp>
      <p:sp>
        <p:nvSpPr>
          <p:cNvPr id="14" name="Right Arrow 13">
            <a:extLst>
              <a:ext uri="{FF2B5EF4-FFF2-40B4-BE49-F238E27FC236}">
                <a16:creationId xmlns:a16="http://schemas.microsoft.com/office/drawing/2014/main" xmlns="" id="{D85D3E47-F793-F54D-A505-FDC40925B552}"/>
              </a:ext>
            </a:extLst>
          </p:cNvPr>
          <p:cNvSpPr/>
          <p:nvPr/>
        </p:nvSpPr>
        <p:spPr>
          <a:xfrm>
            <a:off x="333376" y="5870816"/>
            <a:ext cx="70417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06D1A313-E4BF-B044-95A1-6031AE59598D}"/>
              </a:ext>
            </a:extLst>
          </p:cNvPr>
          <p:cNvCxnSpPr/>
          <p:nvPr/>
        </p:nvCxnSpPr>
        <p:spPr>
          <a:xfrm>
            <a:off x="6203371" y="1979906"/>
            <a:ext cx="0" cy="351247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2D6FB9B-86E0-4B4C-B23D-E252BB4554A8}"/>
              </a:ext>
            </a:extLst>
          </p:cNvPr>
          <p:cNvSpPr txBox="1"/>
          <p:nvPr/>
        </p:nvSpPr>
        <p:spPr>
          <a:xfrm>
            <a:off x="1222805" y="5838878"/>
            <a:ext cx="9552615" cy="430887"/>
          </a:xfrm>
          <a:prstGeom prst="rect">
            <a:avLst/>
          </a:prstGeom>
          <a:noFill/>
        </p:spPr>
        <p:txBody>
          <a:bodyPr wrap="none" rtlCol="0">
            <a:spAutoFit/>
          </a:bodyPr>
          <a:lstStyle/>
          <a:p>
            <a:r>
              <a:rPr lang="en-US" sz="2200" dirty="0" err="1">
                <a:cs typeface="Arial" panose="020B0604020202020204" pitchFamily="34" charset="0"/>
              </a:rPr>
              <a:t>Độ</a:t>
            </a:r>
            <a:r>
              <a:rPr lang="en-US" sz="2200" dirty="0">
                <a:cs typeface="Arial" panose="020B0604020202020204" pitchFamily="34" charset="0"/>
              </a:rPr>
              <a:t> </a:t>
            </a:r>
            <a:r>
              <a:rPr lang="en-US" sz="2200" dirty="0" err="1">
                <a:cs typeface="Arial" panose="020B0604020202020204" pitchFamily="34" charset="0"/>
              </a:rPr>
              <a:t>tuổi</a:t>
            </a:r>
            <a:r>
              <a:rPr lang="en-US" sz="2200" dirty="0">
                <a:cs typeface="Arial" panose="020B0604020202020204" pitchFamily="34" charset="0"/>
              </a:rPr>
              <a:t> </a:t>
            </a:r>
            <a:r>
              <a:rPr lang="en-US" sz="2200" dirty="0" err="1">
                <a:cs typeface="Arial" panose="020B0604020202020204" pitchFamily="34" charset="0"/>
              </a:rPr>
              <a:t>và</a:t>
            </a:r>
            <a:r>
              <a:rPr lang="en-US" sz="2200" dirty="0">
                <a:cs typeface="Arial" panose="020B0604020202020204" pitchFamily="34" charset="0"/>
              </a:rPr>
              <a:t> </a:t>
            </a:r>
            <a:r>
              <a:rPr lang="en-US" sz="2200" dirty="0" err="1">
                <a:cs typeface="Arial" panose="020B0604020202020204" pitchFamily="34" charset="0"/>
              </a:rPr>
              <a:t>giới</a:t>
            </a:r>
            <a:r>
              <a:rPr lang="en-US" sz="2200" dirty="0">
                <a:cs typeface="Arial" panose="020B0604020202020204" pitchFamily="34" charset="0"/>
              </a:rPr>
              <a:t> </a:t>
            </a:r>
            <a:r>
              <a:rPr lang="en-US" sz="2200" dirty="0" err="1">
                <a:cs typeface="Arial" panose="020B0604020202020204" pitchFamily="34" charset="0"/>
              </a:rPr>
              <a:t>tính</a:t>
            </a:r>
            <a:r>
              <a:rPr lang="en-US" sz="2200" dirty="0">
                <a:cs typeface="Arial" panose="020B0604020202020204" pitchFamily="34" charset="0"/>
              </a:rPr>
              <a:t> </a:t>
            </a:r>
            <a:r>
              <a:rPr lang="en-US" sz="2200" dirty="0" err="1">
                <a:cs typeface="Arial" panose="020B0604020202020204" pitchFamily="34" charset="0"/>
              </a:rPr>
              <a:t>là</a:t>
            </a:r>
            <a:r>
              <a:rPr lang="en-US" sz="2200" dirty="0">
                <a:cs typeface="Arial" panose="020B0604020202020204" pitchFamily="34" charset="0"/>
              </a:rPr>
              <a:t> 2 </a:t>
            </a:r>
            <a:r>
              <a:rPr lang="en-US" sz="2200" dirty="0" err="1">
                <a:cs typeface="Arial" panose="020B0604020202020204" pitchFamily="34" charset="0"/>
              </a:rPr>
              <a:t>yếu</a:t>
            </a:r>
            <a:r>
              <a:rPr lang="en-US" sz="2200" dirty="0">
                <a:cs typeface="Arial" panose="020B0604020202020204" pitchFamily="34" charset="0"/>
              </a:rPr>
              <a:t> </a:t>
            </a:r>
            <a:r>
              <a:rPr lang="en-US" sz="2200" dirty="0" err="1">
                <a:cs typeface="Arial" panose="020B0604020202020204" pitchFamily="34" charset="0"/>
              </a:rPr>
              <a:t>tố</a:t>
            </a:r>
            <a:r>
              <a:rPr lang="en-US" sz="2200" dirty="0">
                <a:cs typeface="Arial" panose="020B0604020202020204" pitchFamily="34" charset="0"/>
              </a:rPr>
              <a:t> </a:t>
            </a:r>
            <a:r>
              <a:rPr lang="en-US" sz="2200" dirty="0" err="1">
                <a:cs typeface="Arial" panose="020B0604020202020204" pitchFamily="34" charset="0"/>
              </a:rPr>
              <a:t>quan</a:t>
            </a:r>
            <a:r>
              <a:rPr lang="en-US" sz="2200" dirty="0">
                <a:cs typeface="Arial" panose="020B0604020202020204" pitchFamily="34" charset="0"/>
              </a:rPr>
              <a:t> </a:t>
            </a:r>
            <a:r>
              <a:rPr lang="en-US" sz="2200" dirty="0" err="1">
                <a:cs typeface="Arial" panose="020B0604020202020204" pitchFamily="34" charset="0"/>
              </a:rPr>
              <a:t>trọng</a:t>
            </a:r>
            <a:r>
              <a:rPr lang="en-US" sz="2200" dirty="0">
                <a:cs typeface="Arial" panose="020B0604020202020204" pitchFamily="34" charset="0"/>
              </a:rPr>
              <a:t> </a:t>
            </a:r>
            <a:r>
              <a:rPr lang="en-US" sz="2200" dirty="0" err="1">
                <a:cs typeface="Arial" panose="020B0604020202020204" pitchFamily="34" charset="0"/>
              </a:rPr>
              <a:t>liên</a:t>
            </a:r>
            <a:r>
              <a:rPr lang="en-US" sz="2200" dirty="0">
                <a:cs typeface="Arial" panose="020B0604020202020204" pitchFamily="34" charset="0"/>
              </a:rPr>
              <a:t> </a:t>
            </a:r>
            <a:r>
              <a:rPr lang="en-US" sz="2200" dirty="0" err="1">
                <a:cs typeface="Arial" panose="020B0604020202020204" pitchFamily="34" charset="0"/>
              </a:rPr>
              <a:t>quan</a:t>
            </a:r>
            <a:r>
              <a:rPr lang="en-US" sz="2200" dirty="0">
                <a:cs typeface="Arial" panose="020B0604020202020204" pitchFamily="34" charset="0"/>
              </a:rPr>
              <a:t> </a:t>
            </a:r>
            <a:r>
              <a:rPr lang="en-US" sz="2200" dirty="0" err="1">
                <a:cs typeface="Arial" panose="020B0604020202020204" pitchFamily="34" charset="0"/>
              </a:rPr>
              <a:t>đến</a:t>
            </a:r>
            <a:r>
              <a:rPr lang="en-US" sz="2200" dirty="0">
                <a:cs typeface="Arial" panose="020B0604020202020204" pitchFamily="34" charset="0"/>
              </a:rPr>
              <a:t> </a:t>
            </a:r>
            <a:r>
              <a:rPr lang="en-US" sz="2200" dirty="0" err="1">
                <a:cs typeface="Arial" panose="020B0604020202020204" pitchFamily="34" charset="0"/>
              </a:rPr>
              <a:t>thoát</a:t>
            </a:r>
            <a:r>
              <a:rPr lang="en-US" sz="2200" dirty="0">
                <a:cs typeface="Arial" panose="020B0604020202020204" pitchFamily="34" charset="0"/>
              </a:rPr>
              <a:t> </a:t>
            </a:r>
            <a:r>
              <a:rPr lang="en-US" sz="2200" dirty="0" err="1">
                <a:cs typeface="Arial" panose="020B0604020202020204" pitchFamily="34" charset="0"/>
              </a:rPr>
              <a:t>vị</a:t>
            </a:r>
            <a:r>
              <a:rPr lang="en-US" sz="2200" dirty="0">
                <a:cs typeface="Arial" panose="020B0604020202020204" pitchFamily="34" charset="0"/>
              </a:rPr>
              <a:t> </a:t>
            </a:r>
            <a:r>
              <a:rPr lang="en-US" sz="2200" dirty="0" err="1">
                <a:cs typeface="Arial" panose="020B0604020202020204" pitchFamily="34" charset="0"/>
              </a:rPr>
              <a:t>cột</a:t>
            </a:r>
            <a:r>
              <a:rPr lang="en-US" sz="2200" dirty="0">
                <a:cs typeface="Arial" panose="020B0604020202020204" pitchFamily="34" charset="0"/>
              </a:rPr>
              <a:t> </a:t>
            </a:r>
            <a:r>
              <a:rPr lang="en-US" sz="2200" dirty="0" err="1">
                <a:cs typeface="Arial" panose="020B0604020202020204" pitchFamily="34" charset="0"/>
              </a:rPr>
              <a:t>sống</a:t>
            </a:r>
            <a:r>
              <a:rPr lang="en-US" sz="2200" dirty="0">
                <a:cs typeface="Arial" panose="020B0604020202020204" pitchFamily="34" charset="0"/>
              </a:rPr>
              <a:t> </a:t>
            </a:r>
            <a:r>
              <a:rPr lang="en-US" sz="2200" dirty="0" err="1">
                <a:cs typeface="Arial" panose="020B0604020202020204" pitchFamily="34" charset="0"/>
              </a:rPr>
              <a:t>thắt</a:t>
            </a:r>
            <a:r>
              <a:rPr lang="en-US" sz="2200" dirty="0">
                <a:cs typeface="Arial" panose="020B0604020202020204" pitchFamily="34" charset="0"/>
              </a:rPr>
              <a:t> </a:t>
            </a:r>
            <a:r>
              <a:rPr lang="en-US" sz="2200" dirty="0" err="1">
                <a:cs typeface="Arial" panose="020B0604020202020204" pitchFamily="34" charset="0"/>
              </a:rPr>
              <a:t>lưng</a:t>
            </a:r>
            <a:endParaRPr lang="en-US" sz="2200" dirty="0">
              <a:cs typeface="Arial" panose="020B0604020202020204" pitchFamily="34" charset="0"/>
            </a:endParaRPr>
          </a:p>
        </p:txBody>
      </p:sp>
      <p:sp>
        <p:nvSpPr>
          <p:cNvPr id="17" name="TextBox 16">
            <a:extLst>
              <a:ext uri="{FF2B5EF4-FFF2-40B4-BE49-F238E27FC236}">
                <a16:creationId xmlns:a16="http://schemas.microsoft.com/office/drawing/2014/main" xmlns="" id="{7754EFE5-0EC5-774A-9AAB-4121059623E0}"/>
              </a:ext>
            </a:extLst>
          </p:cNvPr>
          <p:cNvSpPr txBox="1"/>
          <p:nvPr/>
        </p:nvSpPr>
        <p:spPr>
          <a:xfrm>
            <a:off x="8598784" y="5469067"/>
            <a:ext cx="476412" cy="369332"/>
          </a:xfrm>
          <a:prstGeom prst="rect">
            <a:avLst/>
          </a:prstGeom>
          <a:noFill/>
        </p:spPr>
        <p:txBody>
          <a:bodyPr wrap="none" rtlCol="0">
            <a:spAutoFit/>
          </a:bodyPr>
          <a:lstStyle/>
          <a:p>
            <a:r>
              <a:rPr lang="en-US" dirty="0" err="1">
                <a:cs typeface="Arial" panose="020B0604020202020204" pitchFamily="34" charset="0"/>
              </a:rPr>
              <a:t>Nữ</a:t>
            </a:r>
            <a:endParaRPr lang="en-US" dirty="0">
              <a:cs typeface="Arial" panose="020B0604020202020204" pitchFamily="34" charset="0"/>
            </a:endParaRPr>
          </a:p>
        </p:txBody>
      </p:sp>
      <p:sp>
        <p:nvSpPr>
          <p:cNvPr id="18" name="TextBox 17">
            <a:extLst>
              <a:ext uri="{FF2B5EF4-FFF2-40B4-BE49-F238E27FC236}">
                <a16:creationId xmlns:a16="http://schemas.microsoft.com/office/drawing/2014/main" xmlns="" id="{9E1BAC57-032E-5149-ACB8-5B73809FC3D5}"/>
              </a:ext>
            </a:extLst>
          </p:cNvPr>
          <p:cNvSpPr txBox="1"/>
          <p:nvPr/>
        </p:nvSpPr>
        <p:spPr>
          <a:xfrm>
            <a:off x="6945842" y="5469546"/>
            <a:ext cx="633507" cy="369332"/>
          </a:xfrm>
          <a:prstGeom prst="rect">
            <a:avLst/>
          </a:prstGeom>
          <a:noFill/>
        </p:spPr>
        <p:txBody>
          <a:bodyPr wrap="none" rtlCol="0">
            <a:spAutoFit/>
          </a:bodyPr>
          <a:lstStyle/>
          <a:p>
            <a:r>
              <a:rPr lang="en-US" dirty="0">
                <a:cs typeface="Arial" panose="020B0604020202020204" pitchFamily="34" charset="0"/>
              </a:rPr>
              <a:t>Nam</a:t>
            </a:r>
          </a:p>
        </p:txBody>
      </p:sp>
      <p:pic>
        <p:nvPicPr>
          <p:cNvPr id="19" name="Picture 18">
            <a:extLst>
              <a:ext uri="{FF2B5EF4-FFF2-40B4-BE49-F238E27FC236}">
                <a16:creationId xmlns:a16="http://schemas.microsoft.com/office/drawing/2014/main" xmlns="" id="{EA9327EA-5461-EDB0-9D55-CA61158306DE}"/>
              </a:ext>
            </a:extLst>
          </p:cNvPr>
          <p:cNvPicPr>
            <a:picLocks noChangeAspect="1"/>
          </p:cNvPicPr>
          <p:nvPr/>
        </p:nvPicPr>
        <p:blipFill>
          <a:blip r:embed="rId5"/>
          <a:stretch>
            <a:fillRect/>
          </a:stretch>
        </p:blipFill>
        <p:spPr>
          <a:xfrm>
            <a:off x="10962746" y="2540"/>
            <a:ext cx="1204017" cy="899553"/>
          </a:xfrm>
          <a:prstGeom prst="rect">
            <a:avLst/>
          </a:prstGeom>
        </p:spPr>
      </p:pic>
      <p:pic>
        <p:nvPicPr>
          <p:cNvPr id="20" name="Picture 19">
            <a:extLst>
              <a:ext uri="{FF2B5EF4-FFF2-40B4-BE49-F238E27FC236}">
                <a16:creationId xmlns:a16="http://schemas.microsoft.com/office/drawing/2014/main" xmlns="" id="{0660290E-CB2A-2099-4F7F-576F03FC19C2}"/>
              </a:ext>
            </a:extLst>
          </p:cNvPr>
          <p:cNvPicPr>
            <a:picLocks noChangeAspect="1"/>
          </p:cNvPicPr>
          <p:nvPr/>
        </p:nvPicPr>
        <p:blipFill>
          <a:blip r:embed="rId6" cstate="print"/>
          <a:srcRect/>
          <a:stretch>
            <a:fillRect/>
          </a:stretch>
        </p:blipFill>
        <p:spPr>
          <a:xfrm>
            <a:off x="48934" y="66708"/>
            <a:ext cx="1423763" cy="1006912"/>
          </a:xfrm>
          <a:prstGeom prst="rect">
            <a:avLst/>
          </a:prstGeom>
        </p:spPr>
      </p:pic>
      <p:sp>
        <p:nvSpPr>
          <p:cNvPr id="23" name="Rectangle 22"/>
          <p:cNvSpPr/>
          <p:nvPr/>
        </p:nvSpPr>
        <p:spPr>
          <a:xfrm>
            <a:off x="10180320" y="3083912"/>
            <a:ext cx="1889760" cy="11515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err="1"/>
              <a:t>Phạm</a:t>
            </a:r>
            <a:r>
              <a:rPr lang="en-US" b="1" dirty="0"/>
              <a:t> </a:t>
            </a:r>
            <a:r>
              <a:rPr lang="en-US" b="1" dirty="0" err="1"/>
              <a:t>Thị</a:t>
            </a:r>
            <a:r>
              <a:rPr lang="en-US" b="1" dirty="0"/>
              <a:t> Thu </a:t>
            </a:r>
            <a:r>
              <a:rPr lang="en-US" b="1" dirty="0" err="1" smtClean="0"/>
              <a:t>Hiền</a:t>
            </a:r>
            <a:r>
              <a:rPr lang="vi-VN" b="1" dirty="0" smtClean="0"/>
              <a:t> (2021)</a:t>
            </a:r>
          </a:p>
          <a:p>
            <a:pPr algn="ctr"/>
            <a:r>
              <a:rPr lang="vi-VN" b="1" dirty="0" err="1"/>
              <a:t>N</a:t>
            </a:r>
            <a:r>
              <a:rPr lang="en-US" b="1" dirty="0" smtClean="0"/>
              <a:t>am</a:t>
            </a:r>
            <a:r>
              <a:rPr lang="en-US" b="1" dirty="0"/>
              <a:t>: 45%, </a:t>
            </a:r>
            <a:r>
              <a:rPr lang="vi-VN" b="1" dirty="0" err="1" smtClean="0"/>
              <a:t>N</a:t>
            </a:r>
            <a:r>
              <a:rPr lang="en-US" b="1" dirty="0" smtClean="0"/>
              <a:t>ữ</a:t>
            </a:r>
            <a:r>
              <a:rPr lang="en-US" b="1" dirty="0"/>
              <a:t>: 55%</a:t>
            </a:r>
            <a:endParaRPr lang="en-US" b="1" dirty="0"/>
          </a:p>
        </p:txBody>
      </p:sp>
      <p:sp>
        <p:nvSpPr>
          <p:cNvPr id="24" name="TextBox 23"/>
          <p:cNvSpPr txBox="1"/>
          <p:nvPr/>
        </p:nvSpPr>
        <p:spPr>
          <a:xfrm>
            <a:off x="9469120" y="3007360"/>
            <a:ext cx="599440" cy="1107996"/>
          </a:xfrm>
          <a:prstGeom prst="rect">
            <a:avLst/>
          </a:prstGeom>
          <a:noFill/>
        </p:spPr>
        <p:txBody>
          <a:bodyPr wrap="square" rtlCol="0">
            <a:spAutoFit/>
          </a:bodyPr>
          <a:lstStyle/>
          <a:p>
            <a:r>
              <a:rPr lang="vi-VN" sz="6600" b="1" dirty="0" smtClean="0"/>
              <a:t>#</a:t>
            </a:r>
            <a:endParaRPr lang="en-US" sz="6600" b="1" dirty="0"/>
          </a:p>
        </p:txBody>
      </p:sp>
      <p:sp>
        <p:nvSpPr>
          <p:cNvPr id="25" name="TextBox 24"/>
          <p:cNvSpPr txBox="1"/>
          <p:nvPr/>
        </p:nvSpPr>
        <p:spPr>
          <a:xfrm>
            <a:off x="2646454" y="2208040"/>
            <a:ext cx="985520" cy="923330"/>
          </a:xfrm>
          <a:prstGeom prst="rect">
            <a:avLst/>
          </a:prstGeom>
          <a:noFill/>
        </p:spPr>
        <p:txBody>
          <a:bodyPr wrap="square" rtlCol="0">
            <a:spAutoFit/>
          </a:bodyPr>
          <a:lstStyle/>
          <a:p>
            <a:r>
              <a:rPr lang="vi-VN" sz="5400" b="1" dirty="0" smtClean="0">
                <a:latin typeface="+mj-lt"/>
              </a:rPr>
              <a:t>&lt;</a:t>
            </a:r>
            <a:endParaRPr lang="en-US" sz="5400" b="1" dirty="0">
              <a:latin typeface="+mj-lt"/>
            </a:endParaRPr>
          </a:p>
        </p:txBody>
      </p:sp>
      <p:sp>
        <p:nvSpPr>
          <p:cNvPr id="28" name="TextBox 27"/>
          <p:cNvSpPr txBox="1"/>
          <p:nvPr/>
        </p:nvSpPr>
        <p:spPr>
          <a:xfrm>
            <a:off x="2646454" y="3995422"/>
            <a:ext cx="985520" cy="923330"/>
          </a:xfrm>
          <a:prstGeom prst="rect">
            <a:avLst/>
          </a:prstGeom>
          <a:noFill/>
        </p:spPr>
        <p:txBody>
          <a:bodyPr wrap="square" rtlCol="0">
            <a:spAutoFit/>
          </a:bodyPr>
          <a:lstStyle/>
          <a:p>
            <a:r>
              <a:rPr lang="vi-VN" sz="5400" b="1" dirty="0" smtClean="0">
                <a:latin typeface="+mj-lt"/>
              </a:rPr>
              <a:t>&lt;</a:t>
            </a:r>
            <a:endParaRPr lang="en-US" sz="5400" b="1" dirty="0">
              <a:latin typeface="+mj-lt"/>
            </a:endParaRPr>
          </a:p>
        </p:txBody>
      </p:sp>
    </p:spTree>
    <p:extLst>
      <p:ext uri="{BB962C8B-B14F-4D97-AF65-F5344CB8AC3E}">
        <p14:creationId xmlns:p14="http://schemas.microsoft.com/office/powerpoint/2010/main" val="16099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graphicFrame>
        <p:nvGraphicFramePr>
          <p:cNvPr id="6" name="Chart 5"/>
          <p:cNvGraphicFramePr/>
          <p:nvPr>
            <p:extLst>
              <p:ext uri="{D42A27DB-BD31-4B8C-83A1-F6EECF244321}">
                <p14:modId xmlns:p14="http://schemas.microsoft.com/office/powerpoint/2010/main" val="2282800761"/>
              </p:ext>
            </p:extLst>
          </p:nvPr>
        </p:nvGraphicFramePr>
        <p:xfrm>
          <a:off x="275233" y="1815174"/>
          <a:ext cx="5230582" cy="368296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26028" y="5358693"/>
            <a:ext cx="10939345" cy="646331"/>
          </a:xfrm>
          <a:prstGeom prst="rect">
            <a:avLst/>
          </a:prstGeom>
        </p:spPr>
        <p:txBody>
          <a:bodyPr wrap="square">
            <a:spAutoFit/>
          </a:bodyPr>
          <a:lstStyle/>
          <a:p>
            <a:pPr indent="180340" algn="just">
              <a:lnSpc>
                <a:spcPct val="150000"/>
              </a:lnSpc>
              <a:spcBef>
                <a:spcPts val="1200"/>
              </a:spcBef>
              <a:spcAft>
                <a:spcPts val="0"/>
              </a:spcAft>
            </a:pPr>
            <a:r>
              <a:rPr lang="en-GB" sz="2400" dirty="0" err="1">
                <a:latin typeface="Times New Roman" panose="02020603050405020304" pitchFamily="18" charset="0"/>
                <a:ea typeface="Calibri" panose="020F0502020204030204" pitchFamily="34" charset="0"/>
              </a:rPr>
              <a:t>Đối</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tượng</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làm</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những</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ngành</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nghề</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tác</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động</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xấu</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lên</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cột</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sống</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chiếm</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tỷ</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lệ</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thoát</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vị</a:t>
            </a:r>
            <a:r>
              <a:rPr lang="en-GB" sz="2400" dirty="0">
                <a:latin typeface="Times New Roman" panose="02020603050405020304" pitchFamily="18" charset="0"/>
                <a:ea typeface="Calibri" panose="020F0502020204030204" pitchFamily="34" charset="0"/>
              </a:rPr>
              <a:t> </a:t>
            </a:r>
            <a:r>
              <a:rPr lang="en-GB" sz="2400" dirty="0" err="1">
                <a:latin typeface="Times New Roman" panose="02020603050405020304" pitchFamily="18" charset="0"/>
                <a:ea typeface="Calibri" panose="020F0502020204030204" pitchFamily="34" charset="0"/>
              </a:rPr>
              <a:t>lớn</a:t>
            </a:r>
            <a:r>
              <a:rPr lang="en-GB"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8" name="Content Placeholder 2">
            <a:extLst>
              <a:ext uri="{FF2B5EF4-FFF2-40B4-BE49-F238E27FC236}">
                <a16:creationId xmlns:a16="http://schemas.microsoft.com/office/drawing/2014/main" xmlns="" id="{F3D28300-DF70-1B48-8858-4F9EB2E10210}"/>
              </a:ext>
            </a:extLst>
          </p:cNvPr>
          <p:cNvSpPr txBox="1">
            <a:spLocks/>
          </p:cNvSpPr>
          <p:nvPr/>
        </p:nvSpPr>
        <p:spPr>
          <a:xfrm>
            <a:off x="275233" y="1147997"/>
            <a:ext cx="7266709" cy="7001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400" b="1" dirty="0">
                <a:latin typeface="+mn-lt"/>
                <a:cs typeface="Arial" panose="020B0604020202020204" pitchFamily="34" charset="0"/>
              </a:rPr>
              <a:t>3.1. </a:t>
            </a:r>
            <a:r>
              <a:rPr lang="en-US" sz="2400" b="1" dirty="0" err="1">
                <a:latin typeface="+mn-lt"/>
                <a:cs typeface="Arial" panose="020B0604020202020204" pitchFamily="34" charset="0"/>
              </a:rPr>
              <a:t>Đặc</a:t>
            </a:r>
            <a:r>
              <a:rPr lang="en-US" sz="2400" b="1" dirty="0">
                <a:latin typeface="+mn-lt"/>
                <a:cs typeface="Arial" panose="020B0604020202020204" pitchFamily="34" charset="0"/>
              </a:rPr>
              <a:t> </a:t>
            </a:r>
            <a:r>
              <a:rPr lang="en-US" sz="2400" b="1" dirty="0" err="1">
                <a:latin typeface="+mn-lt"/>
                <a:cs typeface="Arial" panose="020B0604020202020204" pitchFamily="34" charset="0"/>
              </a:rPr>
              <a:t>điểm</a:t>
            </a:r>
            <a:r>
              <a:rPr lang="en-US" sz="2400" b="1" dirty="0">
                <a:latin typeface="+mn-lt"/>
                <a:cs typeface="Arial" panose="020B0604020202020204" pitchFamily="34" charset="0"/>
              </a:rPr>
              <a:t> </a:t>
            </a:r>
            <a:r>
              <a:rPr lang="en-US" sz="2400" b="1" dirty="0" err="1">
                <a:latin typeface="+mn-lt"/>
                <a:cs typeface="Arial" panose="020B0604020202020204" pitchFamily="34" charset="0"/>
              </a:rPr>
              <a:t>của</a:t>
            </a:r>
            <a:r>
              <a:rPr lang="en-US" sz="2400" b="1" dirty="0">
                <a:latin typeface="+mn-lt"/>
                <a:cs typeface="Arial" panose="020B0604020202020204" pitchFamily="34" charset="0"/>
              </a:rPr>
              <a:t> </a:t>
            </a:r>
            <a:r>
              <a:rPr lang="en-US" sz="2400" b="1" dirty="0" err="1">
                <a:latin typeface="+mn-lt"/>
                <a:cs typeface="Arial" panose="020B0604020202020204" pitchFamily="34" charset="0"/>
              </a:rPr>
              <a:t>đối</a:t>
            </a:r>
            <a:r>
              <a:rPr lang="en-US" sz="2400" b="1" dirty="0">
                <a:latin typeface="+mn-lt"/>
                <a:cs typeface="Arial" panose="020B0604020202020204" pitchFamily="34" charset="0"/>
              </a:rPr>
              <a:t> </a:t>
            </a:r>
            <a:r>
              <a:rPr lang="en-US" sz="2400" b="1" dirty="0" err="1">
                <a:latin typeface="+mn-lt"/>
                <a:cs typeface="Arial" panose="020B0604020202020204" pitchFamily="34" charset="0"/>
              </a:rPr>
              <a:t>tượng</a:t>
            </a:r>
            <a:r>
              <a:rPr lang="en-US" sz="2400" b="1" dirty="0">
                <a:latin typeface="+mn-lt"/>
                <a:cs typeface="Arial" panose="020B0604020202020204" pitchFamily="34" charset="0"/>
              </a:rPr>
              <a:t> </a:t>
            </a:r>
            <a:r>
              <a:rPr lang="en-US" sz="2400" b="1" dirty="0" err="1">
                <a:latin typeface="+mn-lt"/>
                <a:cs typeface="Arial" panose="020B0604020202020204" pitchFamily="34" charset="0"/>
              </a:rPr>
              <a:t>nghiên</a:t>
            </a:r>
            <a:r>
              <a:rPr lang="en-US" sz="2400" b="1" dirty="0">
                <a:latin typeface="+mn-lt"/>
                <a:cs typeface="Arial" panose="020B0604020202020204" pitchFamily="34" charset="0"/>
              </a:rPr>
              <a:t> </a:t>
            </a:r>
            <a:r>
              <a:rPr lang="en-US" sz="2400" b="1" dirty="0" err="1">
                <a:latin typeface="+mn-lt"/>
                <a:cs typeface="Arial" panose="020B0604020202020204" pitchFamily="34" charset="0"/>
              </a:rPr>
              <a:t>cứu</a:t>
            </a:r>
            <a:endParaRPr lang="en-US" sz="2400" b="1" dirty="0">
              <a:latin typeface="+mn-lt"/>
              <a:cs typeface="Arial" panose="020B0604020202020204" pitchFamily="34" charset="0"/>
            </a:endParaRPr>
          </a:p>
        </p:txBody>
      </p:sp>
      <p:sp>
        <p:nvSpPr>
          <p:cNvPr id="4" name="Rounded Rectangle 3"/>
          <p:cNvSpPr/>
          <p:nvPr/>
        </p:nvSpPr>
        <p:spPr>
          <a:xfrm>
            <a:off x="6802245" y="2014005"/>
            <a:ext cx="4282068" cy="216552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Theo </a:t>
            </a:r>
            <a:r>
              <a:rPr lang="en-GB" sz="2400" dirty="0" err="1"/>
              <a:t>Sopaj</a:t>
            </a:r>
            <a:r>
              <a:rPr lang="en-GB" sz="2400" dirty="0"/>
              <a:t>, </a:t>
            </a:r>
            <a:r>
              <a:rPr lang="en-GB" sz="2400" dirty="0" err="1"/>
              <a:t>tỷ</a:t>
            </a:r>
            <a:r>
              <a:rPr lang="en-GB" sz="2400" dirty="0"/>
              <a:t> </a:t>
            </a:r>
            <a:r>
              <a:rPr lang="en-GB" sz="2400" dirty="0" err="1"/>
              <a:t>lệ</a:t>
            </a:r>
            <a:r>
              <a:rPr lang="en-GB" sz="2400" dirty="0"/>
              <a:t> </a:t>
            </a:r>
            <a:r>
              <a:rPr lang="en-GB" sz="2400" dirty="0" err="1"/>
              <a:t>có</a:t>
            </a:r>
            <a:r>
              <a:rPr lang="en-GB" sz="2400" dirty="0"/>
              <a:t> </a:t>
            </a:r>
            <a:r>
              <a:rPr lang="en-GB" sz="2400" dirty="0" err="1"/>
              <a:t>việc</a:t>
            </a:r>
            <a:r>
              <a:rPr lang="en-GB" sz="2400" dirty="0"/>
              <a:t> </a:t>
            </a:r>
            <a:r>
              <a:rPr lang="en-GB" sz="2400" dirty="0" err="1"/>
              <a:t>làm</a:t>
            </a:r>
            <a:r>
              <a:rPr lang="en-GB" sz="2400" dirty="0"/>
              <a:t> </a:t>
            </a:r>
            <a:r>
              <a:rPr lang="en-GB" sz="2400" dirty="0" err="1"/>
              <a:t>thoát</a:t>
            </a:r>
            <a:r>
              <a:rPr lang="en-GB" sz="2400" dirty="0"/>
              <a:t> </a:t>
            </a:r>
            <a:r>
              <a:rPr lang="en-GB" sz="2400" dirty="0" err="1"/>
              <a:t>vị</a:t>
            </a:r>
            <a:r>
              <a:rPr lang="en-GB" sz="2400" dirty="0"/>
              <a:t> </a:t>
            </a:r>
            <a:r>
              <a:rPr lang="en-GB" sz="2400" dirty="0" err="1"/>
              <a:t>đĩa</a:t>
            </a:r>
            <a:r>
              <a:rPr lang="en-GB" sz="2400" dirty="0"/>
              <a:t> </a:t>
            </a:r>
            <a:r>
              <a:rPr lang="en-GB" sz="2400" dirty="0" err="1"/>
              <a:t>đệm</a:t>
            </a:r>
            <a:r>
              <a:rPr lang="en-GB" sz="2400" dirty="0"/>
              <a:t> </a:t>
            </a:r>
            <a:r>
              <a:rPr lang="en-GB" sz="2400" dirty="0" err="1"/>
              <a:t>cao</a:t>
            </a:r>
            <a:r>
              <a:rPr lang="en-GB" sz="2400" dirty="0"/>
              <a:t> </a:t>
            </a:r>
            <a:r>
              <a:rPr lang="en-GB" sz="2400" dirty="0" err="1"/>
              <a:t>hơn</a:t>
            </a:r>
            <a:r>
              <a:rPr lang="en-GB" sz="2400" dirty="0"/>
              <a:t> </a:t>
            </a:r>
            <a:r>
              <a:rPr lang="en-GB" sz="2400" dirty="0" err="1"/>
              <a:t>tỷ</a:t>
            </a:r>
            <a:r>
              <a:rPr lang="en-GB" sz="2400" dirty="0"/>
              <a:t> </a:t>
            </a:r>
            <a:r>
              <a:rPr lang="en-GB" sz="2400" dirty="0" err="1"/>
              <a:t>lệ</a:t>
            </a:r>
            <a:r>
              <a:rPr lang="en-GB" sz="2400" dirty="0"/>
              <a:t> </a:t>
            </a:r>
            <a:r>
              <a:rPr lang="en-GB" sz="2400" dirty="0" err="1"/>
              <a:t>thất</a:t>
            </a:r>
            <a:r>
              <a:rPr lang="en-GB" sz="2400" dirty="0"/>
              <a:t> </a:t>
            </a:r>
            <a:r>
              <a:rPr lang="en-GB" sz="2400" dirty="0" err="1"/>
              <a:t>nghiệp</a:t>
            </a:r>
            <a:r>
              <a:rPr lang="en-GB" sz="2400" dirty="0"/>
              <a:t> </a:t>
            </a:r>
            <a:r>
              <a:rPr lang="en-GB" sz="2400" dirty="0" err="1"/>
              <a:t>và</a:t>
            </a:r>
            <a:r>
              <a:rPr lang="en-GB" sz="2400" dirty="0"/>
              <a:t> </a:t>
            </a:r>
            <a:r>
              <a:rPr lang="en-GB" sz="2400" dirty="0" err="1"/>
              <a:t>nghỉ</a:t>
            </a:r>
            <a:r>
              <a:rPr lang="en-GB" sz="2400" dirty="0"/>
              <a:t> </a:t>
            </a:r>
            <a:r>
              <a:rPr lang="en-GB" sz="2400" dirty="0" err="1"/>
              <a:t>hưu</a:t>
            </a:r>
            <a:r>
              <a:rPr lang="en-GB" sz="2400" dirty="0"/>
              <a:t> </a:t>
            </a:r>
            <a:r>
              <a:rPr lang="en-GB" sz="2400" dirty="0" err="1"/>
              <a:t>với</a:t>
            </a:r>
            <a:r>
              <a:rPr lang="en-GB" sz="2400" dirty="0"/>
              <a:t> </a:t>
            </a:r>
            <a:r>
              <a:rPr lang="en-GB" sz="2400" dirty="0" err="1"/>
              <a:t>tỷ</a:t>
            </a:r>
            <a:r>
              <a:rPr lang="en-GB" sz="2400" dirty="0"/>
              <a:t> </a:t>
            </a:r>
            <a:r>
              <a:rPr lang="en-GB" sz="2400" dirty="0" err="1"/>
              <a:t>lệ</a:t>
            </a:r>
            <a:r>
              <a:rPr lang="en-GB" sz="2400" dirty="0"/>
              <a:t> 62,9%.</a:t>
            </a:r>
            <a:endParaRPr lang="en-US" sz="2400" dirty="0"/>
          </a:p>
        </p:txBody>
      </p:sp>
      <p:pic>
        <p:nvPicPr>
          <p:cNvPr id="3" name="Picture 2">
            <a:extLst>
              <a:ext uri="{FF2B5EF4-FFF2-40B4-BE49-F238E27FC236}">
                <a16:creationId xmlns:a16="http://schemas.microsoft.com/office/drawing/2014/main" xmlns="" id="{E4B0CA2C-3928-A50E-349D-9FF43BF843CF}"/>
              </a:ext>
            </a:extLst>
          </p:cNvPr>
          <p:cNvPicPr>
            <a:picLocks noChangeAspect="1"/>
          </p:cNvPicPr>
          <p:nvPr/>
        </p:nvPicPr>
        <p:blipFill>
          <a:blip r:embed="rId4" cstate="print"/>
          <a:srcRect/>
          <a:stretch>
            <a:fillRect/>
          </a:stretch>
        </p:blipFill>
        <p:spPr>
          <a:xfrm>
            <a:off x="48934" y="66708"/>
            <a:ext cx="1423763" cy="1006912"/>
          </a:xfrm>
          <a:prstGeom prst="rect">
            <a:avLst/>
          </a:prstGeom>
        </p:spPr>
      </p:pic>
      <p:pic>
        <p:nvPicPr>
          <p:cNvPr id="5" name="Picture 4">
            <a:extLst>
              <a:ext uri="{FF2B5EF4-FFF2-40B4-BE49-F238E27FC236}">
                <a16:creationId xmlns:a16="http://schemas.microsoft.com/office/drawing/2014/main" xmlns="" id="{8DB096B6-E97C-F009-1515-15574F2965A9}"/>
              </a:ext>
            </a:extLst>
          </p:cNvPr>
          <p:cNvPicPr>
            <a:picLocks noChangeAspect="1"/>
          </p:cNvPicPr>
          <p:nvPr/>
        </p:nvPicPr>
        <p:blipFill>
          <a:blip r:embed="rId5"/>
          <a:stretch>
            <a:fillRect/>
          </a:stretch>
        </p:blipFill>
        <p:spPr>
          <a:xfrm>
            <a:off x="10962746" y="2540"/>
            <a:ext cx="1204017" cy="899553"/>
          </a:xfrm>
          <a:prstGeom prst="rect">
            <a:avLst/>
          </a:prstGeom>
        </p:spPr>
      </p:pic>
    </p:spTree>
    <p:extLst>
      <p:ext uri="{BB962C8B-B14F-4D97-AF65-F5344CB8AC3E}">
        <p14:creationId xmlns:p14="http://schemas.microsoft.com/office/powerpoint/2010/main" val="4240948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398" y="144295"/>
            <a:ext cx="5393976" cy="584775"/>
          </a:xfrm>
          <a:prstGeom prst="rect">
            <a:avLst/>
          </a:prstGeom>
        </p:spPr>
        <p:txBody>
          <a:bodyPr wrap="none">
            <a:spAutoFit/>
          </a:bodyPr>
          <a:lstStyle/>
          <a:p>
            <a:pPr algn="ctr"/>
            <a:r>
              <a:rPr lang="en-US" sz="3200" b="1" dirty="0">
                <a:solidFill>
                  <a:srgbClr val="FF0000"/>
                </a:solidFill>
              </a:rPr>
              <a:t>3. KẾT QUẢ VÀ BÀN LUẬN</a:t>
            </a:r>
            <a:endParaRPr lang="en-US" sz="3200" dirty="0"/>
          </a:p>
        </p:txBody>
      </p:sp>
      <p:sp>
        <p:nvSpPr>
          <p:cNvPr id="7" name="Rectangle 6"/>
          <p:cNvSpPr/>
          <p:nvPr/>
        </p:nvSpPr>
        <p:spPr>
          <a:xfrm>
            <a:off x="740261" y="5709220"/>
            <a:ext cx="10222485" cy="646331"/>
          </a:xfrm>
          <a:prstGeom prst="rect">
            <a:avLst/>
          </a:prstGeom>
        </p:spPr>
        <p:txBody>
          <a:bodyPr wrap="square">
            <a:spAutoFit/>
          </a:bodyPr>
          <a:lstStyle/>
          <a:p>
            <a:pPr algn="just">
              <a:lnSpc>
                <a:spcPct val="150000"/>
              </a:lnSpc>
              <a:spcAft>
                <a:spcPts val="0"/>
              </a:spcAft>
            </a:pPr>
            <a:r>
              <a:rPr lang="en-US" sz="2400" dirty="0" err="1"/>
              <a:t>Đĩa</a:t>
            </a:r>
            <a:r>
              <a:rPr lang="en-US" sz="2400" dirty="0"/>
              <a:t> </a:t>
            </a:r>
            <a:r>
              <a:rPr lang="en-US" sz="2400" dirty="0" err="1"/>
              <a:t>đệm</a:t>
            </a:r>
            <a:r>
              <a:rPr lang="en-US" sz="2400" dirty="0"/>
              <a:t> </a:t>
            </a:r>
            <a:r>
              <a:rPr lang="en-US" sz="2400" dirty="0">
                <a:solidFill>
                  <a:srgbClr val="FF0000"/>
                </a:solidFill>
              </a:rPr>
              <a:t>L4 - L5 </a:t>
            </a:r>
            <a:r>
              <a:rPr lang="en-US" sz="2400" dirty="0" err="1"/>
              <a:t>và</a:t>
            </a:r>
            <a:r>
              <a:rPr lang="en-US" sz="2400" dirty="0"/>
              <a:t> </a:t>
            </a:r>
            <a:r>
              <a:rPr lang="en-US" sz="2400" dirty="0">
                <a:solidFill>
                  <a:srgbClr val="FF0000"/>
                </a:solidFill>
              </a:rPr>
              <a:t>L5 – S1 </a:t>
            </a:r>
            <a:r>
              <a:rPr lang="en-US" sz="2400" dirty="0" err="1"/>
              <a:t>là</a:t>
            </a:r>
            <a:r>
              <a:rPr lang="en-US" sz="2400" dirty="0"/>
              <a:t> </a:t>
            </a:r>
            <a:r>
              <a:rPr lang="en-US" sz="2400" dirty="0" err="1"/>
              <a:t>những</a:t>
            </a:r>
            <a:r>
              <a:rPr lang="en-US" sz="2400" dirty="0"/>
              <a:t> </a:t>
            </a:r>
            <a:r>
              <a:rPr lang="en-US" sz="2400" dirty="0" err="1"/>
              <a:t>vị</a:t>
            </a:r>
            <a:r>
              <a:rPr lang="en-US" sz="2400" dirty="0"/>
              <a:t> </a:t>
            </a:r>
            <a:r>
              <a:rPr lang="en-US" sz="2400" dirty="0" err="1"/>
              <a:t>trí</a:t>
            </a:r>
            <a:r>
              <a:rPr lang="en-US" sz="2400" dirty="0"/>
              <a:t> hay </a:t>
            </a:r>
            <a:r>
              <a:rPr lang="en-US" sz="2400" dirty="0" err="1"/>
              <a:t>bị</a:t>
            </a:r>
            <a:r>
              <a:rPr lang="en-US" sz="2400" dirty="0"/>
              <a:t> </a:t>
            </a:r>
            <a:r>
              <a:rPr lang="en-US" sz="2400" dirty="0" err="1"/>
              <a:t>thoát</a:t>
            </a:r>
            <a:r>
              <a:rPr lang="en-US" sz="2400" dirty="0"/>
              <a:t> </a:t>
            </a:r>
            <a:r>
              <a:rPr lang="en-US" sz="2400" dirty="0" err="1"/>
              <a:t>vị</a:t>
            </a:r>
            <a:r>
              <a:rPr lang="en-US" sz="2400" dirty="0"/>
              <a:t> </a:t>
            </a:r>
            <a:r>
              <a:rPr lang="en-US" sz="2400" dirty="0" err="1"/>
              <a:t>nhất</a:t>
            </a:r>
            <a:r>
              <a:rPr lang="en-US" sz="2400" dirty="0"/>
              <a:t> </a:t>
            </a:r>
            <a:endParaRPr lang="en-US" sz="3200" dirty="0">
              <a:latin typeface="Times New Roman" panose="02020603050405020304" pitchFamily="18" charset="0"/>
              <a:ea typeface="Calibri" panose="020F0502020204030204" pitchFamily="34" charset="0"/>
            </a:endParaRPr>
          </a:p>
        </p:txBody>
      </p:sp>
      <p:sp>
        <p:nvSpPr>
          <p:cNvPr id="8" name="Content Placeholder 2">
            <a:extLst>
              <a:ext uri="{FF2B5EF4-FFF2-40B4-BE49-F238E27FC236}">
                <a16:creationId xmlns:a16="http://schemas.microsoft.com/office/drawing/2014/main" xmlns="" id="{F3D28300-DF70-1B48-8858-4F9EB2E10210}"/>
              </a:ext>
            </a:extLst>
          </p:cNvPr>
          <p:cNvSpPr txBox="1">
            <a:spLocks/>
          </p:cNvSpPr>
          <p:nvPr/>
        </p:nvSpPr>
        <p:spPr>
          <a:xfrm>
            <a:off x="275233" y="1122320"/>
            <a:ext cx="7266709" cy="7001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400" b="1" dirty="0">
                <a:latin typeface="+mn-lt"/>
                <a:cs typeface="Arial" panose="020B0604020202020204" pitchFamily="34" charset="0"/>
              </a:rPr>
              <a:t>3.1. </a:t>
            </a:r>
            <a:r>
              <a:rPr lang="en-US" sz="2400" b="1" dirty="0" err="1">
                <a:latin typeface="+mn-lt"/>
                <a:cs typeface="Arial" panose="020B0604020202020204" pitchFamily="34" charset="0"/>
              </a:rPr>
              <a:t>Đặc</a:t>
            </a:r>
            <a:r>
              <a:rPr lang="en-US" sz="2400" b="1" dirty="0">
                <a:latin typeface="+mn-lt"/>
                <a:cs typeface="Arial" panose="020B0604020202020204" pitchFamily="34" charset="0"/>
              </a:rPr>
              <a:t> </a:t>
            </a:r>
            <a:r>
              <a:rPr lang="en-US" sz="2400" b="1" dirty="0" err="1">
                <a:latin typeface="+mn-lt"/>
                <a:cs typeface="Arial" panose="020B0604020202020204" pitchFamily="34" charset="0"/>
              </a:rPr>
              <a:t>điểm</a:t>
            </a:r>
            <a:r>
              <a:rPr lang="en-US" sz="2400" b="1" dirty="0">
                <a:latin typeface="+mn-lt"/>
                <a:cs typeface="Arial" panose="020B0604020202020204" pitchFamily="34" charset="0"/>
              </a:rPr>
              <a:t> </a:t>
            </a:r>
            <a:r>
              <a:rPr lang="en-US" sz="2400" b="1" dirty="0" err="1">
                <a:latin typeface="+mn-lt"/>
                <a:cs typeface="Arial" panose="020B0604020202020204" pitchFamily="34" charset="0"/>
              </a:rPr>
              <a:t>của</a:t>
            </a:r>
            <a:r>
              <a:rPr lang="en-US" sz="2400" b="1" dirty="0">
                <a:latin typeface="+mn-lt"/>
                <a:cs typeface="Arial" panose="020B0604020202020204" pitchFamily="34" charset="0"/>
              </a:rPr>
              <a:t> </a:t>
            </a:r>
            <a:r>
              <a:rPr lang="en-US" sz="2400" b="1" dirty="0" err="1">
                <a:latin typeface="+mn-lt"/>
                <a:cs typeface="Arial" panose="020B0604020202020204" pitchFamily="34" charset="0"/>
              </a:rPr>
              <a:t>đối</a:t>
            </a:r>
            <a:r>
              <a:rPr lang="en-US" sz="2400" b="1" dirty="0">
                <a:latin typeface="+mn-lt"/>
                <a:cs typeface="Arial" panose="020B0604020202020204" pitchFamily="34" charset="0"/>
              </a:rPr>
              <a:t> </a:t>
            </a:r>
            <a:r>
              <a:rPr lang="en-US" sz="2400" b="1" dirty="0" err="1">
                <a:latin typeface="+mn-lt"/>
                <a:cs typeface="Arial" panose="020B0604020202020204" pitchFamily="34" charset="0"/>
              </a:rPr>
              <a:t>tượng</a:t>
            </a:r>
            <a:r>
              <a:rPr lang="en-US" sz="2400" b="1" dirty="0">
                <a:latin typeface="+mn-lt"/>
                <a:cs typeface="Arial" panose="020B0604020202020204" pitchFamily="34" charset="0"/>
              </a:rPr>
              <a:t> </a:t>
            </a:r>
            <a:r>
              <a:rPr lang="en-US" sz="2400" b="1" dirty="0" err="1">
                <a:latin typeface="+mn-lt"/>
                <a:cs typeface="Arial" panose="020B0604020202020204" pitchFamily="34" charset="0"/>
              </a:rPr>
              <a:t>nghiên</a:t>
            </a:r>
            <a:r>
              <a:rPr lang="en-US" sz="2400" b="1" dirty="0">
                <a:latin typeface="+mn-lt"/>
                <a:cs typeface="Arial" panose="020B0604020202020204" pitchFamily="34" charset="0"/>
              </a:rPr>
              <a:t> </a:t>
            </a:r>
            <a:r>
              <a:rPr lang="en-US" sz="2400" b="1" dirty="0" err="1">
                <a:latin typeface="+mn-lt"/>
                <a:cs typeface="Arial" panose="020B0604020202020204" pitchFamily="34" charset="0"/>
              </a:rPr>
              <a:t>cứu</a:t>
            </a:r>
            <a:endParaRPr lang="en-US" sz="2400" b="1" dirty="0">
              <a:latin typeface="+mn-l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50462526"/>
              </p:ext>
            </p:extLst>
          </p:nvPr>
        </p:nvGraphicFramePr>
        <p:xfrm>
          <a:off x="995642" y="1862394"/>
          <a:ext cx="3985895" cy="3709036"/>
        </p:xfrm>
        <a:graphic>
          <a:graphicData uri="http://schemas.openxmlformats.org/drawingml/2006/table">
            <a:tbl>
              <a:tblPr firstRow="1" firstCol="1" bandRow="1">
                <a:tableStyleId>{BC89EF96-8CEA-46FF-86C4-4CE0E7609802}</a:tableStyleId>
              </a:tblPr>
              <a:tblGrid>
                <a:gridCol w="1857375">
                  <a:extLst>
                    <a:ext uri="{9D8B030D-6E8A-4147-A177-3AD203B41FA5}">
                      <a16:colId xmlns:a16="http://schemas.microsoft.com/office/drawing/2014/main" xmlns="" val="389410229"/>
                    </a:ext>
                  </a:extLst>
                </a:gridCol>
                <a:gridCol w="2128520">
                  <a:extLst>
                    <a:ext uri="{9D8B030D-6E8A-4147-A177-3AD203B41FA5}">
                      <a16:colId xmlns:a16="http://schemas.microsoft.com/office/drawing/2014/main" xmlns="" val="3956374952"/>
                    </a:ext>
                  </a:extLst>
                </a:gridCol>
              </a:tblGrid>
              <a:tr h="218440">
                <a:tc>
                  <a:txBody>
                    <a:bodyPr/>
                    <a:lstStyle/>
                    <a:p>
                      <a:pPr algn="ctr">
                        <a:lnSpc>
                          <a:spcPct val="150000"/>
                        </a:lnSpc>
                        <a:spcAft>
                          <a:spcPts val="0"/>
                        </a:spcAft>
                      </a:pPr>
                      <a:r>
                        <a:rPr lang="en-US" sz="2400" dirty="0" err="1">
                          <a:effectLst/>
                        </a:rPr>
                        <a:t>Vị</a:t>
                      </a:r>
                      <a:r>
                        <a:rPr lang="en-US" sz="2400" dirty="0">
                          <a:effectLst/>
                        </a:rPr>
                        <a:t> </a:t>
                      </a:r>
                      <a:r>
                        <a:rPr lang="en-US" sz="2400" dirty="0" err="1">
                          <a:effectLst/>
                        </a:rPr>
                        <a:t>trí</a:t>
                      </a:r>
                      <a:r>
                        <a:rPr lang="en-US" sz="2400" dirty="0">
                          <a:effectLst/>
                        </a:rPr>
                        <a:t> </a:t>
                      </a:r>
                      <a:r>
                        <a:rPr lang="en-US" sz="2400" dirty="0" err="1">
                          <a:effectLst/>
                        </a:rPr>
                        <a:t>thoát</a:t>
                      </a:r>
                      <a:r>
                        <a:rPr lang="en-US" sz="2400" dirty="0">
                          <a:effectLst/>
                        </a:rPr>
                        <a:t> </a:t>
                      </a:r>
                      <a:r>
                        <a:rPr lang="en-US" sz="2400" dirty="0" err="1">
                          <a:effectLst/>
                        </a:rPr>
                        <a:t>vị</a:t>
                      </a:r>
                      <a:r>
                        <a:rPr lang="en-US" sz="2400" dirty="0">
                          <a:effectLst/>
                        </a:rPr>
                        <a:t> </a:t>
                      </a:r>
                      <a:r>
                        <a:rPr lang="en-US" sz="2400" dirty="0" err="1">
                          <a:effectLst/>
                        </a:rPr>
                        <a:t>đĩa</a:t>
                      </a:r>
                      <a:r>
                        <a:rPr lang="en-US" sz="2400" dirty="0">
                          <a:effectLst/>
                        </a:rPr>
                        <a:t> </a:t>
                      </a:r>
                      <a:r>
                        <a:rPr lang="en-US" sz="2400" dirty="0" err="1">
                          <a:effectLst/>
                        </a:rPr>
                        <a:t>đệm</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dirty="0" err="1">
                          <a:effectLst/>
                        </a:rPr>
                        <a:t>Tỷ</a:t>
                      </a:r>
                      <a:r>
                        <a:rPr lang="en-US" sz="2400" dirty="0">
                          <a:effectLst/>
                        </a:rPr>
                        <a:t> </a:t>
                      </a:r>
                      <a:r>
                        <a:rPr lang="en-US" sz="2400" dirty="0" err="1">
                          <a:effectLst/>
                        </a:rPr>
                        <a:t>lệ</a:t>
                      </a:r>
                      <a:r>
                        <a:rPr lang="en-US" sz="24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749334191"/>
                  </a:ext>
                </a:extLst>
              </a:tr>
              <a:tr h="0">
                <a:tc>
                  <a:txBody>
                    <a:bodyPr/>
                    <a:lstStyle/>
                    <a:p>
                      <a:pPr algn="just">
                        <a:lnSpc>
                          <a:spcPct val="150000"/>
                        </a:lnSpc>
                        <a:spcAft>
                          <a:spcPts val="0"/>
                        </a:spcAft>
                      </a:pPr>
                      <a:r>
                        <a:rPr lang="en-US" sz="2400" dirty="0">
                          <a:effectLst/>
                        </a:rPr>
                        <a:t>L1-L2</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dirty="0">
                          <a:effectLst/>
                        </a:rPr>
                        <a:t>2,7</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07641127"/>
                  </a:ext>
                </a:extLst>
              </a:tr>
              <a:tr h="0">
                <a:tc>
                  <a:txBody>
                    <a:bodyPr/>
                    <a:lstStyle/>
                    <a:p>
                      <a:pPr algn="just">
                        <a:lnSpc>
                          <a:spcPct val="150000"/>
                        </a:lnSpc>
                        <a:spcAft>
                          <a:spcPts val="0"/>
                        </a:spcAft>
                      </a:pPr>
                      <a:r>
                        <a:rPr lang="en-US" sz="2400" dirty="0">
                          <a:effectLst/>
                        </a:rPr>
                        <a:t>L2-L3</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dirty="0">
                          <a:effectLst/>
                        </a:rPr>
                        <a:t>4,1</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247594480"/>
                  </a:ext>
                </a:extLst>
              </a:tr>
              <a:tr h="0">
                <a:tc>
                  <a:txBody>
                    <a:bodyPr/>
                    <a:lstStyle/>
                    <a:p>
                      <a:pPr algn="just">
                        <a:lnSpc>
                          <a:spcPct val="150000"/>
                        </a:lnSpc>
                        <a:spcAft>
                          <a:spcPts val="0"/>
                        </a:spcAft>
                      </a:pPr>
                      <a:r>
                        <a:rPr lang="en-US" sz="2400">
                          <a:effectLst/>
                        </a:rPr>
                        <a:t>L3-L4</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dirty="0">
                          <a:effectLst/>
                        </a:rPr>
                        <a:t>10,8</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257695882"/>
                  </a:ext>
                </a:extLst>
              </a:tr>
              <a:tr h="0">
                <a:tc>
                  <a:txBody>
                    <a:bodyPr/>
                    <a:lstStyle/>
                    <a:p>
                      <a:pPr algn="just">
                        <a:lnSpc>
                          <a:spcPct val="150000"/>
                        </a:lnSpc>
                        <a:spcAft>
                          <a:spcPts val="0"/>
                        </a:spcAft>
                      </a:pPr>
                      <a:r>
                        <a:rPr lang="en-US" sz="2400" b="1" dirty="0">
                          <a:solidFill>
                            <a:srgbClr val="FF0000"/>
                          </a:solidFill>
                          <a:effectLst/>
                        </a:rPr>
                        <a:t>L4-L5</a:t>
                      </a:r>
                      <a:endParaRPr lang="en-US" sz="2000" b="1"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b="1" dirty="0">
                          <a:solidFill>
                            <a:srgbClr val="FF0000"/>
                          </a:solidFill>
                          <a:effectLst/>
                        </a:rPr>
                        <a:t>48,6</a:t>
                      </a:r>
                      <a:endParaRPr lang="en-US" sz="2000" b="1" dirty="0">
                        <a:solidFill>
                          <a:srgbClr val="FF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758593004"/>
                  </a:ext>
                </a:extLst>
              </a:tr>
              <a:tr h="0">
                <a:tc>
                  <a:txBody>
                    <a:bodyPr/>
                    <a:lstStyle/>
                    <a:p>
                      <a:pPr algn="just">
                        <a:lnSpc>
                          <a:spcPct val="150000"/>
                        </a:lnSpc>
                        <a:spcAft>
                          <a:spcPts val="0"/>
                        </a:spcAft>
                      </a:pPr>
                      <a:r>
                        <a:rPr lang="en-US" sz="2400" b="1" dirty="0">
                          <a:solidFill>
                            <a:srgbClr val="FF0000"/>
                          </a:solidFill>
                          <a:effectLst/>
                        </a:rPr>
                        <a:t>L5-S1</a:t>
                      </a:r>
                      <a:endParaRPr lang="en-US" sz="2000" b="1"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US" sz="2400" b="1" dirty="0">
                          <a:solidFill>
                            <a:srgbClr val="FF0000"/>
                          </a:solidFill>
                          <a:effectLst/>
                        </a:rPr>
                        <a:t>33,8</a:t>
                      </a:r>
                      <a:endParaRPr lang="en-US" sz="2000" b="1" dirty="0">
                        <a:solidFill>
                          <a:srgbClr val="FF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7598628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08911306"/>
              </p:ext>
            </p:extLst>
          </p:nvPr>
        </p:nvGraphicFramePr>
        <p:xfrm>
          <a:off x="6419386" y="3626578"/>
          <a:ext cx="3985895" cy="1097280"/>
        </p:xfrm>
        <a:graphic>
          <a:graphicData uri="http://schemas.openxmlformats.org/drawingml/2006/table">
            <a:tbl>
              <a:tblPr firstRow="1" firstCol="1" bandRow="1">
                <a:tableStyleId>{BC89EF96-8CEA-46FF-86C4-4CE0E7609802}</a:tableStyleId>
              </a:tblPr>
              <a:tblGrid>
                <a:gridCol w="1857375">
                  <a:extLst>
                    <a:ext uri="{9D8B030D-6E8A-4147-A177-3AD203B41FA5}">
                      <a16:colId xmlns:a16="http://schemas.microsoft.com/office/drawing/2014/main" xmlns="" val="4030922609"/>
                    </a:ext>
                  </a:extLst>
                </a:gridCol>
                <a:gridCol w="2128520">
                  <a:extLst>
                    <a:ext uri="{9D8B030D-6E8A-4147-A177-3AD203B41FA5}">
                      <a16:colId xmlns:a16="http://schemas.microsoft.com/office/drawing/2014/main" xmlns="" val="301309063"/>
                    </a:ext>
                  </a:extLst>
                </a:gridCol>
              </a:tblGrid>
              <a:tr h="0">
                <a:tc>
                  <a:txBody>
                    <a:bodyPr/>
                    <a:lstStyle/>
                    <a:p>
                      <a:pPr algn="just">
                        <a:lnSpc>
                          <a:spcPct val="150000"/>
                        </a:lnSpc>
                        <a:spcAft>
                          <a:spcPts val="0"/>
                        </a:spcAft>
                      </a:pPr>
                      <a:r>
                        <a:rPr lang="en-US" sz="2400" dirty="0">
                          <a:effectLst/>
                        </a:rPr>
                        <a:t>L4-L5</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algn="ctr" defTabSz="685800" rtl="0" eaLnBrk="1" latinLnBrk="0" hangingPunct="1">
                        <a:lnSpc>
                          <a:spcPct val="150000"/>
                        </a:lnSpc>
                        <a:spcAft>
                          <a:spcPts val="0"/>
                        </a:spcAft>
                      </a:pPr>
                      <a:r>
                        <a:rPr lang="en-US" sz="2400" b="0" kern="1200" dirty="0">
                          <a:solidFill>
                            <a:schemeClr val="tx1"/>
                          </a:solidFill>
                          <a:effectLst/>
                          <a:latin typeface="+mn-lt"/>
                          <a:ea typeface="+mn-ea"/>
                          <a:cs typeface="+mn-cs"/>
                        </a:rPr>
                        <a:t>45.5</a:t>
                      </a:r>
                    </a:p>
                  </a:txBody>
                  <a:tcPr marL="68580" marR="68580" marT="0" marB="0"/>
                </a:tc>
                <a:extLst>
                  <a:ext uri="{0D108BD9-81ED-4DB2-BD59-A6C34878D82A}">
                    <a16:rowId xmlns:a16="http://schemas.microsoft.com/office/drawing/2014/main" xmlns="" val="442581254"/>
                  </a:ext>
                </a:extLst>
              </a:tr>
              <a:tr h="0">
                <a:tc>
                  <a:txBody>
                    <a:bodyPr/>
                    <a:lstStyle/>
                    <a:p>
                      <a:pPr algn="just">
                        <a:lnSpc>
                          <a:spcPct val="150000"/>
                        </a:lnSpc>
                        <a:spcAft>
                          <a:spcPts val="0"/>
                        </a:spcAft>
                      </a:pPr>
                      <a:r>
                        <a:rPr lang="en-US" sz="2400" dirty="0">
                          <a:effectLst/>
                        </a:rPr>
                        <a:t>L5-S1</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algn="ctr" defTabSz="685800" rtl="0" eaLnBrk="1" latinLnBrk="0" hangingPunct="1">
                        <a:lnSpc>
                          <a:spcPct val="150000"/>
                        </a:lnSpc>
                        <a:spcAft>
                          <a:spcPts val="0"/>
                        </a:spcAft>
                      </a:pPr>
                      <a:r>
                        <a:rPr lang="en-US" sz="2400" kern="1200" dirty="0">
                          <a:solidFill>
                            <a:schemeClr val="tx1"/>
                          </a:solidFill>
                          <a:effectLst/>
                          <a:latin typeface="+mn-lt"/>
                          <a:ea typeface="+mn-ea"/>
                          <a:cs typeface="+mn-cs"/>
                        </a:rPr>
                        <a:t>29.5</a:t>
                      </a:r>
                    </a:p>
                  </a:txBody>
                  <a:tcPr marL="68580" marR="68580" marT="0" marB="0"/>
                </a:tc>
                <a:extLst>
                  <a:ext uri="{0D108BD9-81ED-4DB2-BD59-A6C34878D82A}">
                    <a16:rowId xmlns:a16="http://schemas.microsoft.com/office/drawing/2014/main" xmlns="" val="2846337862"/>
                  </a:ext>
                </a:extLst>
              </a:tr>
            </a:tbl>
          </a:graphicData>
        </a:graphic>
      </p:graphicFrame>
      <p:sp>
        <p:nvSpPr>
          <p:cNvPr id="9" name="Rectangle 8"/>
          <p:cNvSpPr/>
          <p:nvPr/>
        </p:nvSpPr>
        <p:spPr>
          <a:xfrm>
            <a:off x="6419386" y="1816082"/>
            <a:ext cx="3646449" cy="12761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Lê</a:t>
            </a:r>
            <a:r>
              <a:rPr lang="en-US" dirty="0"/>
              <a:t> </a:t>
            </a:r>
            <a:r>
              <a:rPr lang="en-US" dirty="0" err="1"/>
              <a:t>Thị</a:t>
            </a:r>
            <a:r>
              <a:rPr lang="en-US" dirty="0"/>
              <a:t> </a:t>
            </a:r>
            <a:r>
              <a:rPr lang="en-US" dirty="0" err="1"/>
              <a:t>Hoàng</a:t>
            </a:r>
            <a:r>
              <a:rPr lang="en-US" dirty="0"/>
              <a:t> </a:t>
            </a:r>
            <a:r>
              <a:rPr lang="en-US" dirty="0" err="1"/>
              <a:t>Liên</a:t>
            </a:r>
            <a:r>
              <a:rPr lang="en-US" dirty="0"/>
              <a:t> </a:t>
            </a:r>
            <a:r>
              <a:rPr lang="en-US" dirty="0" err="1"/>
              <a:t>và</a:t>
            </a:r>
            <a:r>
              <a:rPr lang="en-US" dirty="0"/>
              <a:t> </a:t>
            </a:r>
            <a:r>
              <a:rPr lang="en-US" dirty="0" err="1"/>
              <a:t>cộng</a:t>
            </a:r>
            <a:r>
              <a:rPr lang="en-US" dirty="0"/>
              <a:t> </a:t>
            </a:r>
            <a:r>
              <a:rPr lang="en-US" dirty="0" err="1"/>
              <a:t>sự</a:t>
            </a:r>
            <a:r>
              <a:rPr lang="en-US" dirty="0"/>
              <a:t> (2020)</a:t>
            </a:r>
          </a:p>
        </p:txBody>
      </p:sp>
      <p:pic>
        <p:nvPicPr>
          <p:cNvPr id="3" name="Picture 2">
            <a:extLst>
              <a:ext uri="{FF2B5EF4-FFF2-40B4-BE49-F238E27FC236}">
                <a16:creationId xmlns:a16="http://schemas.microsoft.com/office/drawing/2014/main" xmlns="" id="{A3FD18EE-4503-4FBB-B97F-91EA75872FC9}"/>
              </a:ext>
            </a:extLst>
          </p:cNvPr>
          <p:cNvPicPr>
            <a:picLocks noChangeAspect="1"/>
          </p:cNvPicPr>
          <p:nvPr/>
        </p:nvPicPr>
        <p:blipFill>
          <a:blip r:embed="rId3" cstate="print"/>
          <a:srcRect/>
          <a:stretch>
            <a:fillRect/>
          </a:stretch>
        </p:blipFill>
        <p:spPr>
          <a:xfrm>
            <a:off x="48934" y="66708"/>
            <a:ext cx="1423763" cy="1006912"/>
          </a:xfrm>
          <a:prstGeom prst="rect">
            <a:avLst/>
          </a:prstGeom>
        </p:spPr>
      </p:pic>
      <p:pic>
        <p:nvPicPr>
          <p:cNvPr id="6" name="Picture 5">
            <a:extLst>
              <a:ext uri="{FF2B5EF4-FFF2-40B4-BE49-F238E27FC236}">
                <a16:creationId xmlns:a16="http://schemas.microsoft.com/office/drawing/2014/main" xmlns="" id="{FD6724F2-617F-A0B1-8CDE-557871C48FAE}"/>
              </a:ext>
            </a:extLst>
          </p:cNvPr>
          <p:cNvPicPr>
            <a:picLocks noChangeAspect="1"/>
          </p:cNvPicPr>
          <p:nvPr/>
        </p:nvPicPr>
        <p:blipFill>
          <a:blip r:embed="rId4"/>
          <a:stretch>
            <a:fillRect/>
          </a:stretch>
        </p:blipFill>
        <p:spPr>
          <a:xfrm>
            <a:off x="10962746" y="2540"/>
            <a:ext cx="1204017" cy="899553"/>
          </a:xfrm>
          <a:prstGeom prst="rect">
            <a:avLst/>
          </a:prstGeom>
        </p:spPr>
      </p:pic>
    </p:spTree>
    <p:extLst>
      <p:ext uri="{BB962C8B-B14F-4D97-AF65-F5344CB8AC3E}">
        <p14:creationId xmlns:p14="http://schemas.microsoft.com/office/powerpoint/2010/main" val="2745313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2.XML" val="413844625"/>
  <p:tag name="PPT/SLIDES/SLIDE3.XML" val="4185489886"/>
  <p:tag name="PPT/SLIDES/SLIDE4.XML" val="463840341"/>
  <p:tag name="PPT/SLIDES/SLIDE5.XML" val="2490279771"/>
  <p:tag name="PPT/SLIDES/SLIDE6.XML" val="3024514856"/>
  <p:tag name="PPT/SLIDES/SLIDE7.XML" val="2524751113"/>
  <p:tag name="PPT/SLIDES/SLIDE1.XML" val="1180828870"/>
  <p:tag name="PPT/NOTESSLIDES/NOTESSLIDE4.XML" val="555239619"/>
  <p:tag name="PPT/SLIDEMASTERS/SLIDEMASTER1.XML" val="1128702299"/>
  <p:tag name="PPT/NOTESSLIDES/NOTESSLIDE3.XML" val="2850071466"/>
  <p:tag name="PPT/SLIDELAYOUTS/SLIDELAYOUT8.XML" val="4092047385"/>
  <p:tag name="PPT/SLIDELAYOUTS/SLIDELAYOUT7.XML" val="2058077443"/>
  <p:tag name="PPT/SLIDELAYOUTS/SLIDELAYOUT6.XML" val="1209411301"/>
  <p:tag name="PPT/SLIDELAYOUTS/SLIDELAYOUT5.XML" val="1760545231"/>
  <p:tag name="PPT/SLIDELAYOUTS/SLIDELAYOUT4.XML" val="2774692862"/>
  <p:tag name="PPT/SLIDELAYOUTS/SLIDELAYOUT3.XML" val="3318111838"/>
  <p:tag name="PPT/SLIDELAYOUTS/SLIDELAYOUT2.XML" val="3545123074"/>
  <p:tag name="PPT/SLIDELAYOUTS/SLIDELAYOUT1.XML" val="1304415858"/>
  <p:tag name="PPT/SLIDELAYOUTS/SLIDELAYOUT10.XML" val="1707624627"/>
  <p:tag name="PPT/SLIDELAYOUTS/SLIDELAYOUT9.XML" val="1276359864"/>
  <p:tag name="PPT/SLIDELAYOUTS/SLIDELAYOUT12.XML" val="4109444977"/>
  <p:tag name="PPT/SLIDELAYOUTS/SLIDELAYOUT11.XML" val="2000857389"/>
  <p:tag name="PPT/NOTESSLIDES/NOTESSLIDE2.XML" val="897560255"/>
  <p:tag name="PPT/NOTESSLIDES/NOTESSLIDE1.XML" val="990547706"/>
  <p:tag name="PPT/THEME/THEME1.XML" val="869189085"/>
  <p:tag name="PPT/MEDIA/IMAGE5.PNG" val="3838180261"/>
  <p:tag name="PPT/MEDIA/IMAGE4.PNG" val="146788124"/>
  <p:tag name="PPT/MEDIA/IMAGE3.PNG" val="1913181529"/>
  <p:tag name="PPT/MEDIA/IMAGE2.PNG" val="1754389071"/>
  <p:tag name="PPT/MEDIA/IMAGE1.PNG" val="669842931"/>
  <p:tag name="PPT/NOTESMASTERS/NOTESMASTER1.XML" val="811312104"/>
  <p:tag name="PPT/THEME/THEME2.XML" val="2446211811"/>
  <p:tag name="PPT/MEDIA/MEDIA1.MP4" val="2234484202"/>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A651DB2-90F9-4024-BAFB-2578002082F2}" vid="{41BC2CB2-0918-404E-973E-A710787D44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6018</TotalTime>
  <Words>3681</Words>
  <Application>Microsoft Office PowerPoint</Application>
  <PresentationFormat>Custom</PresentationFormat>
  <Paragraphs>385</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Theme1</vt:lpstr>
      <vt:lpstr>HỘI NGHỊ KHOA HỌC KỸ THUẬT  LẦN THỨ NHẤT NĂM 2023</vt:lpstr>
      <vt:lpstr>NỘI DUNG BÁO CÁO</vt:lpstr>
      <vt:lpstr>1. ĐẶT VẤN ĐỀ</vt:lpstr>
      <vt:lpstr>1. ĐẶT VẤN ĐỀ</vt:lpstr>
      <vt:lpstr>2. ĐỐI TƯỢNG VÀ PHƯƠNG PHÁP NGHIÊN CỨU</vt:lpstr>
      <vt:lpstr>2. ĐỐI TƯỢNG VÀ PHƯƠNG PHÁP NGHIÊN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CHẨN CA LÂM SÀNG</dc:title>
  <dc:creator>Admin</dc:creator>
  <cp:lastModifiedBy>ismail - [2010]</cp:lastModifiedBy>
  <cp:revision>828</cp:revision>
  <dcterms:modified xsi:type="dcterms:W3CDTF">2023-10-19T15:16:59Z</dcterms:modified>
</cp:coreProperties>
</file>