
<file path=[Content_Types].xml><?xml version="1.0" encoding="utf-8"?>
<Types xmlns="http://schemas.openxmlformats.org/package/2006/content-types"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</p:sldIdLst>
  <p:sldSz cx="12192000" cy="6858000"/>
  <p:notesSz cx="9144000" cy="68580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7" d="100"/>
          <a:sy n="67" d="100"/>
        </p:scale>
        <p:origin x="834" y="72"/>
      </p:cViewPr>
      <p:guideLst>
        <p:guide orient="horz" pos="288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000" b="1" i="0">
                <a:solidFill>
                  <a:schemeClr val="folHlink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10/16/2023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8A8A8A"/>
                </a:solidFill>
                <a:latin typeface="Times New Roman"/>
                <a:cs typeface="Times New Roman"/>
              </a:defRPr>
            </a:lvl1pPr>
          </a:lstStyle>
          <a:p>
            <a:pPr marL="2566035">
              <a:lnSpc>
                <a:spcPts val="1410"/>
              </a:lnSpc>
            </a:pPr>
            <a:fld id="{81D60167-4931-47E6-BA6A-407CBD079E47}" type="slidenum">
              <a:rPr lang="en-US" smtClean="0"/>
              <a:pPr marL="2566035">
                <a:lnSpc>
                  <a:spcPts val="1410"/>
                </a:lnSpc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1" i="0">
                <a:solidFill>
                  <a:schemeClr val="folHlink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10/16/2023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8A8A8A"/>
                </a:solidFill>
                <a:latin typeface="Times New Roman"/>
                <a:cs typeface="Times New Roman"/>
              </a:defRPr>
            </a:lvl1pPr>
          </a:lstStyle>
          <a:p>
            <a:pPr marL="2566035">
              <a:lnSpc>
                <a:spcPts val="1410"/>
              </a:lnSpc>
            </a:pPr>
            <a:fld id="{81D60167-4931-47E6-BA6A-407CBD079E47}" type="slidenum">
              <a:rPr lang="en-US" smtClean="0"/>
              <a:pPr marL="2566035">
                <a:lnSpc>
                  <a:spcPts val="1410"/>
                </a:lnSpc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1" i="0">
                <a:solidFill>
                  <a:schemeClr val="folHlink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10/16/2023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8A8A8A"/>
                </a:solidFill>
                <a:latin typeface="Times New Roman"/>
                <a:cs typeface="Times New Roman"/>
              </a:defRPr>
            </a:lvl1pPr>
          </a:lstStyle>
          <a:p>
            <a:pPr marL="2566035">
              <a:lnSpc>
                <a:spcPts val="1410"/>
              </a:lnSpc>
            </a:pPr>
            <a:fld id="{81D60167-4931-47E6-BA6A-407CBD079E47}" type="slidenum">
              <a:rPr lang="en-US" smtClean="0"/>
              <a:pPr marL="2566035">
                <a:lnSpc>
                  <a:spcPts val="1410"/>
                </a:lnSpc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1" i="0">
                <a:solidFill>
                  <a:schemeClr val="folHlink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10/16/2023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8A8A8A"/>
                </a:solidFill>
                <a:latin typeface="Times New Roman"/>
                <a:cs typeface="Times New Roman"/>
              </a:defRPr>
            </a:lvl1pPr>
          </a:lstStyle>
          <a:p>
            <a:pPr marL="2566035">
              <a:lnSpc>
                <a:spcPts val="1410"/>
              </a:lnSpc>
            </a:pPr>
            <a:fld id="{81D60167-4931-47E6-BA6A-407CBD079E47}" type="slidenum">
              <a:rPr lang="en-US" smtClean="0"/>
              <a:pPr marL="2566035">
                <a:lnSpc>
                  <a:spcPts val="1410"/>
                </a:lnSpc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10/16/2023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8A8A8A"/>
                </a:solidFill>
                <a:latin typeface="Times New Roman"/>
                <a:cs typeface="Times New Roman"/>
              </a:defRPr>
            </a:lvl1pPr>
          </a:lstStyle>
          <a:p>
            <a:pPr marL="2566035">
              <a:lnSpc>
                <a:spcPts val="1410"/>
              </a:lnSpc>
            </a:pPr>
            <a:fld id="{81D60167-4931-47E6-BA6A-407CBD079E47}" type="slidenum">
              <a:rPr lang="en-US" smtClean="0"/>
              <a:pPr marL="2566035">
                <a:lnSpc>
                  <a:spcPts val="1410"/>
                </a:lnSpc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916643" y="198375"/>
            <a:ext cx="10358712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000" b="1" i="0">
                <a:solidFill>
                  <a:schemeClr val="folHlink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812800" y="1128713"/>
            <a:ext cx="107696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10/16/2023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7935297" y="6446032"/>
            <a:ext cx="4047067" cy="17953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" b="0" i="0">
                <a:solidFill>
                  <a:srgbClr val="8A8A8A"/>
                </a:solidFill>
                <a:latin typeface="Times New Roman"/>
                <a:cs typeface="Times New Roman"/>
              </a:defRPr>
            </a:lvl1pPr>
          </a:lstStyle>
          <a:p>
            <a:pPr marL="2566035">
              <a:lnSpc>
                <a:spcPts val="1410"/>
              </a:lnSpc>
            </a:pPr>
            <a:fld id="{81D60167-4931-47E6-BA6A-407CBD079E47}" type="slidenum">
              <a:rPr lang="en-US" smtClean="0"/>
              <a:pPr marL="2566035">
                <a:lnSpc>
                  <a:spcPts val="1410"/>
                </a:lnSpc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7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0.png"/><Relationship Id="rId5" Type="http://schemas.openxmlformats.org/officeDocument/2006/relationships/image" Target="../media/image49.jpg"/><Relationship Id="rId4" Type="http://schemas.openxmlformats.org/officeDocument/2006/relationships/image" Target="../media/image48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jpg"/><Relationship Id="rId4" Type="http://schemas.openxmlformats.org/officeDocument/2006/relationships/image" Target="../media/image6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9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8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6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1.png"/><Relationship Id="rId5" Type="http://schemas.openxmlformats.org/officeDocument/2006/relationships/image" Target="../media/image100.png"/><Relationship Id="rId4" Type="http://schemas.openxmlformats.org/officeDocument/2006/relationships/image" Target="../media/image99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g"/><Relationship Id="rId2" Type="http://schemas.openxmlformats.org/officeDocument/2006/relationships/image" Target="../media/image102.jp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6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17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2.png"/><Relationship Id="rId5" Type="http://schemas.openxmlformats.org/officeDocument/2006/relationships/image" Target="../media/image121.png"/><Relationship Id="rId4" Type="http://schemas.openxmlformats.org/officeDocument/2006/relationships/image" Target="../media/image120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7.png"/><Relationship Id="rId5" Type="http://schemas.openxmlformats.org/officeDocument/2006/relationships/image" Target="../media/image126.png"/><Relationship Id="rId4" Type="http://schemas.openxmlformats.org/officeDocument/2006/relationships/image" Target="../media/image125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5.png"/><Relationship Id="rId5" Type="http://schemas.openxmlformats.org/officeDocument/2006/relationships/image" Target="../media/image134.png"/><Relationship Id="rId4" Type="http://schemas.openxmlformats.org/officeDocument/2006/relationships/image" Target="../media/image133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0.png"/><Relationship Id="rId5" Type="http://schemas.openxmlformats.org/officeDocument/2006/relationships/image" Target="../media/image139.png"/><Relationship Id="rId4" Type="http://schemas.openxmlformats.org/officeDocument/2006/relationships/image" Target="../media/image138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44.png"/><Relationship Id="rId4" Type="http://schemas.openxmlformats.org/officeDocument/2006/relationships/image" Target="../media/image143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jpg"/><Relationship Id="rId2" Type="http://schemas.openxmlformats.org/officeDocument/2006/relationships/image" Target="../media/image145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48.png"/><Relationship Id="rId4" Type="http://schemas.openxmlformats.org/officeDocument/2006/relationships/image" Target="../media/image147.pn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898651" y="682625"/>
            <a:ext cx="8016875" cy="5346700"/>
            <a:chOff x="374650" y="682625"/>
            <a:chExt cx="8016875" cy="5346700"/>
          </a:xfrm>
        </p:grpSpPr>
        <p:sp>
          <p:nvSpPr>
            <p:cNvPr id="3" name="object 3"/>
            <p:cNvSpPr/>
            <p:nvPr/>
          </p:nvSpPr>
          <p:spPr>
            <a:xfrm>
              <a:off x="1111250" y="1225550"/>
              <a:ext cx="7121525" cy="4685030"/>
            </a:xfrm>
            <a:custGeom>
              <a:avLst/>
              <a:gdLst/>
              <a:ahLst/>
              <a:cxnLst/>
              <a:rect l="l" t="t" r="r" b="b"/>
              <a:pathLst>
                <a:path w="7121525" h="4685030">
                  <a:moveTo>
                    <a:pt x="0" y="0"/>
                  </a:moveTo>
                  <a:lnTo>
                    <a:pt x="7121525" y="0"/>
                  </a:lnTo>
                  <a:lnTo>
                    <a:pt x="7121525" y="4684712"/>
                  </a:lnTo>
                  <a:lnTo>
                    <a:pt x="0" y="4684712"/>
                  </a:lnTo>
                  <a:lnTo>
                    <a:pt x="0" y="0"/>
                  </a:lnTo>
                  <a:close/>
                </a:path>
              </a:pathLst>
            </a:custGeom>
            <a:ln w="76200">
              <a:solidFill>
                <a:srgbClr val="80008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381000" y="1150937"/>
              <a:ext cx="2008505" cy="1377950"/>
            </a:xfrm>
            <a:custGeom>
              <a:avLst/>
              <a:gdLst/>
              <a:ahLst/>
              <a:cxnLst/>
              <a:rect l="l" t="t" r="r" b="b"/>
              <a:pathLst>
                <a:path w="2008505" h="1377950">
                  <a:moveTo>
                    <a:pt x="2008187" y="0"/>
                  </a:moveTo>
                  <a:lnTo>
                    <a:pt x="0" y="1377950"/>
                  </a:lnTo>
                </a:path>
              </a:pathLst>
            </a:custGeom>
            <a:ln w="12700">
              <a:solidFill>
                <a:srgbClr val="80008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444623" y="1335087"/>
              <a:ext cx="1111250" cy="749300"/>
            </a:xfrm>
            <a:custGeom>
              <a:avLst/>
              <a:gdLst/>
              <a:ahLst/>
              <a:cxnLst/>
              <a:rect l="l" t="t" r="r" b="b"/>
              <a:pathLst>
                <a:path w="1111250" h="749300">
                  <a:moveTo>
                    <a:pt x="1111250" y="0"/>
                  </a:moveTo>
                  <a:lnTo>
                    <a:pt x="0" y="749300"/>
                  </a:lnTo>
                </a:path>
              </a:pathLst>
            </a:custGeom>
            <a:ln w="12700">
              <a:solidFill>
                <a:srgbClr val="80008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750886" y="688975"/>
              <a:ext cx="1878330" cy="1279525"/>
            </a:xfrm>
            <a:custGeom>
              <a:avLst/>
              <a:gdLst/>
              <a:ahLst/>
              <a:cxnLst/>
              <a:rect l="l" t="t" r="r" b="b"/>
              <a:pathLst>
                <a:path w="1878330" h="1279525">
                  <a:moveTo>
                    <a:pt x="1878012" y="0"/>
                  </a:moveTo>
                  <a:lnTo>
                    <a:pt x="0" y="1279525"/>
                  </a:lnTo>
                </a:path>
              </a:pathLst>
            </a:custGeom>
            <a:ln w="12700">
              <a:solidFill>
                <a:srgbClr val="80008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935037" y="4300537"/>
              <a:ext cx="0" cy="1719580"/>
            </a:xfrm>
            <a:custGeom>
              <a:avLst/>
              <a:gdLst/>
              <a:ahLst/>
              <a:cxnLst/>
              <a:rect l="l" t="t" r="r" b="b"/>
              <a:pathLst>
                <a:path h="1719579">
                  <a:moveTo>
                    <a:pt x="0" y="0"/>
                  </a:moveTo>
                  <a:lnTo>
                    <a:pt x="0" y="1719262"/>
                  </a:lnTo>
                </a:path>
              </a:pathLst>
            </a:custGeom>
            <a:ln w="19050">
              <a:solidFill>
                <a:srgbClr val="80008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935037" y="6019800"/>
              <a:ext cx="838200" cy="0"/>
            </a:xfrm>
            <a:custGeom>
              <a:avLst/>
              <a:gdLst/>
              <a:ahLst/>
              <a:cxnLst/>
              <a:rect l="l" t="t" r="r" b="b"/>
              <a:pathLst>
                <a:path w="838200">
                  <a:moveTo>
                    <a:pt x="0" y="0"/>
                  </a:moveTo>
                  <a:lnTo>
                    <a:pt x="838200" y="0"/>
                  </a:lnTo>
                </a:path>
              </a:pathLst>
            </a:custGeom>
            <a:ln w="19050">
              <a:solidFill>
                <a:srgbClr val="80008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6040437" y="1106487"/>
              <a:ext cx="2341880" cy="0"/>
            </a:xfrm>
            <a:custGeom>
              <a:avLst/>
              <a:gdLst/>
              <a:ahLst/>
              <a:cxnLst/>
              <a:rect l="l" t="t" r="r" b="b"/>
              <a:pathLst>
                <a:path w="2341879">
                  <a:moveTo>
                    <a:pt x="0" y="0"/>
                  </a:moveTo>
                  <a:lnTo>
                    <a:pt x="2341562" y="0"/>
                  </a:lnTo>
                </a:path>
              </a:pathLst>
            </a:custGeom>
            <a:ln w="19050">
              <a:solidFill>
                <a:srgbClr val="80008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8382000" y="1098550"/>
              <a:ext cx="0" cy="614680"/>
            </a:xfrm>
            <a:custGeom>
              <a:avLst/>
              <a:gdLst/>
              <a:ahLst/>
              <a:cxnLst/>
              <a:rect l="l" t="t" r="r" b="b"/>
              <a:pathLst>
                <a:path h="614680">
                  <a:moveTo>
                    <a:pt x="0" y="0"/>
                  </a:moveTo>
                  <a:lnTo>
                    <a:pt x="0" y="614362"/>
                  </a:lnTo>
                </a:path>
              </a:pathLst>
            </a:custGeom>
            <a:ln w="19050">
              <a:solidFill>
                <a:srgbClr val="80008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783134" y="2600946"/>
              <a:ext cx="4338167" cy="508469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274775" y="2600949"/>
              <a:ext cx="1317713" cy="508736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770553" y="3271498"/>
              <a:ext cx="5831916" cy="1179304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426463" y="2391930"/>
              <a:ext cx="5176264" cy="839711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930646" y="2391930"/>
              <a:ext cx="2006344" cy="839711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415795" y="3062477"/>
              <a:ext cx="6672832" cy="839723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262377" y="3733037"/>
              <a:ext cx="4838699" cy="839723"/>
            </a:xfrm>
            <a:prstGeom prst="rect">
              <a:avLst/>
            </a:prstGeom>
          </p:spPr>
        </p:pic>
      </p:grpSp>
      <p:sp>
        <p:nvSpPr>
          <p:cNvPr id="18" name="object 18"/>
          <p:cNvSpPr txBox="1"/>
          <p:nvPr/>
        </p:nvSpPr>
        <p:spPr>
          <a:xfrm>
            <a:off x="4061619" y="4846219"/>
            <a:ext cx="3916045" cy="88081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83234" marR="5080" indent="-471170">
              <a:lnSpc>
                <a:spcPct val="150000"/>
              </a:lnSpc>
              <a:spcBef>
                <a:spcPts val="100"/>
              </a:spcBef>
            </a:pPr>
            <a:r>
              <a:rPr sz="2000" b="1" spc="-10" dirty="0">
                <a:solidFill>
                  <a:srgbClr val="B23B7E"/>
                </a:solidFill>
                <a:latin typeface="Times New Roman"/>
                <a:cs typeface="Times New Roman"/>
              </a:rPr>
              <a:t>PGS.TS.BS.</a:t>
            </a:r>
            <a:r>
              <a:rPr sz="2000" b="1" spc="-80" dirty="0">
                <a:solidFill>
                  <a:srgbClr val="B23B7E"/>
                </a:solidFill>
                <a:latin typeface="Times New Roman"/>
                <a:cs typeface="Times New Roman"/>
              </a:rPr>
              <a:t> </a:t>
            </a:r>
            <a:r>
              <a:rPr sz="2000" b="1" dirty="0">
                <a:solidFill>
                  <a:srgbClr val="B23B7E"/>
                </a:solidFill>
                <a:latin typeface="Times New Roman"/>
                <a:cs typeface="Times New Roman"/>
              </a:rPr>
              <a:t>TRẦN</a:t>
            </a:r>
            <a:r>
              <a:rPr sz="2000" b="1" spc="-40" dirty="0">
                <a:solidFill>
                  <a:srgbClr val="B23B7E"/>
                </a:solidFill>
                <a:latin typeface="Times New Roman"/>
                <a:cs typeface="Times New Roman"/>
              </a:rPr>
              <a:t> </a:t>
            </a:r>
            <a:r>
              <a:rPr sz="2000" b="1" dirty="0">
                <a:solidFill>
                  <a:srgbClr val="B23B7E"/>
                </a:solidFill>
                <a:latin typeface="Times New Roman"/>
                <a:cs typeface="Times New Roman"/>
              </a:rPr>
              <a:t>MINH</a:t>
            </a:r>
            <a:r>
              <a:rPr sz="2000" b="1" spc="-60" dirty="0">
                <a:solidFill>
                  <a:srgbClr val="B23B7E"/>
                </a:solidFill>
                <a:latin typeface="Times New Roman"/>
                <a:cs typeface="Times New Roman"/>
              </a:rPr>
              <a:t> </a:t>
            </a:r>
            <a:r>
              <a:rPr sz="2000" b="1" spc="-10" dirty="0">
                <a:solidFill>
                  <a:srgbClr val="B23B7E"/>
                </a:solidFill>
                <a:latin typeface="Times New Roman"/>
                <a:cs typeface="Times New Roman"/>
              </a:rPr>
              <a:t>HOÀNG </a:t>
            </a:r>
            <a:r>
              <a:rPr sz="2000" b="1" dirty="0">
                <a:solidFill>
                  <a:srgbClr val="B23B7E"/>
                </a:solidFill>
                <a:latin typeface="Times New Roman"/>
                <a:cs typeface="Times New Roman"/>
              </a:rPr>
              <a:t>TRƯỜNG</a:t>
            </a:r>
            <a:r>
              <a:rPr sz="2000" b="1" spc="-95" dirty="0">
                <a:solidFill>
                  <a:srgbClr val="B23B7E"/>
                </a:solidFill>
                <a:latin typeface="Times New Roman"/>
                <a:cs typeface="Times New Roman"/>
              </a:rPr>
              <a:t> </a:t>
            </a:r>
            <a:r>
              <a:rPr sz="2000" b="1" dirty="0">
                <a:solidFill>
                  <a:srgbClr val="B23B7E"/>
                </a:solidFill>
                <a:latin typeface="Times New Roman"/>
                <a:cs typeface="Times New Roman"/>
              </a:rPr>
              <a:t>ĐHYD</a:t>
            </a:r>
            <a:r>
              <a:rPr sz="2000" b="1" spc="-105" dirty="0">
                <a:solidFill>
                  <a:srgbClr val="B23B7E"/>
                </a:solidFill>
                <a:latin typeface="Times New Roman"/>
                <a:cs typeface="Times New Roman"/>
              </a:rPr>
              <a:t> </a:t>
            </a:r>
            <a:r>
              <a:rPr sz="2000" b="1" spc="-10" dirty="0">
                <a:solidFill>
                  <a:srgbClr val="B23B7E"/>
                </a:solidFill>
                <a:latin typeface="Times New Roman"/>
                <a:cs typeface="Times New Roman"/>
              </a:rPr>
              <a:t>TPHCM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19" name="object 1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66035">
              <a:lnSpc>
                <a:spcPts val="1410"/>
              </a:lnSpc>
            </a:pPr>
            <a:fld id="{81D60167-4931-47E6-BA6A-407CBD079E47}" type="slidenum">
              <a:rPr dirty="0"/>
              <a:pPr marL="2566035">
                <a:lnSpc>
                  <a:spcPts val="1410"/>
                </a:lnSpc>
              </a:pPr>
              <a:t>1</a:t>
            </a:fld>
            <a:endParaRPr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256370" y="343226"/>
            <a:ext cx="10358712" cy="1112804"/>
          </a:xfrm>
          <a:prstGeom prst="rect">
            <a:avLst/>
          </a:prstGeom>
        </p:spPr>
        <p:txBody>
          <a:bodyPr vert="horz" wrap="square" lIns="0" tIns="126682" rIns="0" bIns="0" rtlCol="0">
            <a:spAutoFit/>
          </a:bodyPr>
          <a:lstStyle/>
          <a:p>
            <a:pPr marL="923925" marR="5080" indent="-255270">
              <a:spcBef>
                <a:spcPts val="95"/>
              </a:spcBef>
            </a:pPr>
            <a:r>
              <a:rPr sz="3200" dirty="0"/>
              <a:t>Chiến</a:t>
            </a:r>
            <a:r>
              <a:rPr sz="3200" spc="-80" dirty="0"/>
              <a:t> </a:t>
            </a:r>
            <a:r>
              <a:rPr sz="3200" dirty="0"/>
              <a:t>lược</a:t>
            </a:r>
            <a:r>
              <a:rPr sz="3200" spc="-65" dirty="0"/>
              <a:t> </a:t>
            </a:r>
            <a:r>
              <a:rPr sz="3200" dirty="0"/>
              <a:t>điều</a:t>
            </a:r>
            <a:r>
              <a:rPr sz="3200" spc="-70" dirty="0"/>
              <a:t> </a:t>
            </a:r>
            <a:r>
              <a:rPr sz="3200" dirty="0"/>
              <a:t>trị</a:t>
            </a:r>
            <a:r>
              <a:rPr sz="3200" spc="-70" dirty="0"/>
              <a:t> </a:t>
            </a:r>
            <a:r>
              <a:rPr sz="3200" dirty="0"/>
              <a:t>trên</a:t>
            </a:r>
            <a:r>
              <a:rPr sz="3200" spc="-75" dirty="0"/>
              <a:t> </a:t>
            </a:r>
            <a:r>
              <a:rPr sz="3200" dirty="0"/>
              <a:t>bệnh</a:t>
            </a:r>
            <a:r>
              <a:rPr sz="3200" spc="-80" dirty="0"/>
              <a:t> </a:t>
            </a:r>
            <a:r>
              <a:rPr sz="3200" dirty="0"/>
              <a:t>nhân</a:t>
            </a:r>
            <a:r>
              <a:rPr sz="3200" spc="-80" dirty="0"/>
              <a:t> </a:t>
            </a:r>
            <a:r>
              <a:rPr sz="3200" spc="-25" dirty="0"/>
              <a:t>bị </a:t>
            </a:r>
            <a:r>
              <a:rPr sz="3200" dirty="0"/>
              <a:t>bệnh</a:t>
            </a:r>
            <a:r>
              <a:rPr sz="3200" spc="-85" dirty="0"/>
              <a:t> </a:t>
            </a:r>
            <a:r>
              <a:rPr sz="3200" dirty="0"/>
              <a:t>mạch</a:t>
            </a:r>
            <a:r>
              <a:rPr sz="3200" spc="-70" dirty="0"/>
              <a:t> </a:t>
            </a:r>
            <a:r>
              <a:rPr sz="3200" dirty="0"/>
              <a:t>máu</a:t>
            </a:r>
            <a:r>
              <a:rPr sz="3200" spc="-70" dirty="0"/>
              <a:t> </a:t>
            </a:r>
            <a:r>
              <a:rPr sz="3200" dirty="0"/>
              <a:t>chi</a:t>
            </a:r>
            <a:r>
              <a:rPr sz="3200" spc="-60" dirty="0"/>
              <a:t> </a:t>
            </a:r>
            <a:r>
              <a:rPr sz="3200" dirty="0"/>
              <a:t>dưới</a:t>
            </a:r>
            <a:r>
              <a:rPr sz="3200" spc="-65" dirty="0"/>
              <a:t> </a:t>
            </a:r>
            <a:r>
              <a:rPr sz="3200" dirty="0"/>
              <a:t>mãn</a:t>
            </a:r>
            <a:r>
              <a:rPr sz="3200" spc="-70" dirty="0"/>
              <a:t> </a:t>
            </a:r>
            <a:r>
              <a:rPr sz="3200" spc="-20" dirty="0"/>
              <a:t>tính</a:t>
            </a:r>
            <a:endParaRPr sz="3200" dirty="0"/>
          </a:p>
        </p:txBody>
      </p:sp>
      <p:graphicFrame>
        <p:nvGraphicFramePr>
          <p:cNvPr id="3" name="object 3"/>
          <p:cNvGraphicFramePr>
            <a:graphicFrameLocks noGrp="1"/>
          </p:cNvGraphicFramePr>
          <p:nvPr/>
        </p:nvGraphicFramePr>
        <p:xfrm>
          <a:off x="2133601" y="3914775"/>
          <a:ext cx="7821295" cy="240919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5977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257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9778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72465">
                <a:tc>
                  <a:txBody>
                    <a:bodyPr/>
                    <a:lstStyle/>
                    <a:p>
                      <a:pPr marL="255270">
                        <a:lnSpc>
                          <a:spcPct val="100000"/>
                        </a:lnSpc>
                        <a:spcBef>
                          <a:spcPts val="1235"/>
                        </a:spcBef>
                      </a:pPr>
                      <a:r>
                        <a:rPr sz="2800" b="1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Điều</a:t>
                      </a:r>
                      <a:r>
                        <a:rPr sz="2800" b="1" spc="-20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800" b="1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trị</a:t>
                      </a:r>
                      <a:r>
                        <a:rPr sz="2800" b="1" spc="-1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800" b="1" spc="-20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thuốc</a:t>
                      </a:r>
                      <a:endParaRPr sz="2800">
                        <a:latin typeface="Times New Roman"/>
                        <a:cs typeface="Times New Roman"/>
                      </a:endParaRPr>
                    </a:p>
                  </a:txBody>
                  <a:tcPr marL="0" marR="0" marT="156845" marB="0">
                    <a:lnR w="76200">
                      <a:solidFill>
                        <a:srgbClr val="FFFFFF"/>
                      </a:solidFill>
                      <a:prstDash val="solid"/>
                    </a:lnR>
                    <a:solidFill>
                      <a:srgbClr val="FF89C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76200">
                      <a:solidFill>
                        <a:srgbClr val="FFFFFF"/>
                      </a:solidFill>
                      <a:prstDash val="solid"/>
                    </a:lnL>
                    <a:lnR w="76200">
                      <a:solidFill>
                        <a:srgbClr val="FFFFFF"/>
                      </a:solidFill>
                      <a:prstDash val="solid"/>
                    </a:lnR>
                    <a:solidFill>
                      <a:srgbClr val="CC00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76200">
                      <a:solidFill>
                        <a:srgbClr val="FFFFFF"/>
                      </a:solidFill>
                      <a:prstDash val="solid"/>
                    </a:lnL>
                    <a:solidFill>
                      <a:srgbClr val="80008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36725">
                <a:tc>
                  <a:txBody>
                    <a:bodyPr/>
                    <a:lstStyle/>
                    <a:p>
                      <a:pPr marL="224154" marR="257175" indent="-1270" algn="ctr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sz="2400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Kiểm</a:t>
                      </a:r>
                      <a:r>
                        <a:rPr sz="2400" spc="-20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400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soát</a:t>
                      </a:r>
                      <a:r>
                        <a:rPr sz="2400" spc="-20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400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yếu</a:t>
                      </a:r>
                      <a:r>
                        <a:rPr sz="2400" spc="-10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400" spc="-2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tố </a:t>
                      </a:r>
                      <a:r>
                        <a:rPr sz="2400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nguy</a:t>
                      </a:r>
                      <a:r>
                        <a:rPr sz="2400" spc="-10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400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cơ,</a:t>
                      </a:r>
                      <a:r>
                        <a:rPr sz="2400" spc="-13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400" spc="-10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Aspirin, </a:t>
                      </a:r>
                      <a:r>
                        <a:rPr sz="2400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giảm</a:t>
                      </a:r>
                      <a:r>
                        <a:rPr sz="2400" spc="-2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400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mỡ</a:t>
                      </a:r>
                      <a:r>
                        <a:rPr sz="2400" spc="-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400" spc="-20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máu, </a:t>
                      </a:r>
                      <a:r>
                        <a:rPr sz="2400" spc="-10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UCMC.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49530" marB="0">
                    <a:lnR w="76200">
                      <a:solidFill>
                        <a:srgbClr val="FFFFFF"/>
                      </a:solidFill>
                      <a:prstDash val="solid"/>
                    </a:lnR>
                    <a:solidFill>
                      <a:srgbClr val="FF89C4"/>
                    </a:solidFill>
                  </a:tcPr>
                </a:tc>
                <a:tc>
                  <a:txBody>
                    <a:bodyPr/>
                    <a:lstStyle/>
                    <a:p>
                      <a:pPr marL="26670" algn="ctr">
                        <a:lnSpc>
                          <a:spcPct val="100000"/>
                        </a:lnSpc>
                        <a:spcBef>
                          <a:spcPts val="1945"/>
                        </a:spcBef>
                      </a:pPr>
                      <a:r>
                        <a:rPr sz="2800" b="1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Đi</a:t>
                      </a:r>
                      <a:r>
                        <a:rPr sz="2800" b="1" spc="-2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800" b="1" spc="-3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bộ</a:t>
                      </a:r>
                      <a:endParaRPr sz="2800">
                        <a:latin typeface="Times New Roman"/>
                        <a:cs typeface="Times New Roman"/>
                      </a:endParaRPr>
                    </a:p>
                  </a:txBody>
                  <a:tcPr marL="0" marR="0" marT="247015" marB="0">
                    <a:lnL w="76200">
                      <a:solidFill>
                        <a:srgbClr val="FFFFFF"/>
                      </a:solidFill>
                      <a:prstDash val="solid"/>
                    </a:lnL>
                    <a:lnR w="76200">
                      <a:solidFill>
                        <a:srgbClr val="FFFFFF"/>
                      </a:solidFill>
                      <a:prstDash val="solid"/>
                    </a:lnR>
                    <a:solidFill>
                      <a:srgbClr val="CC0099"/>
                    </a:solidFill>
                  </a:tcPr>
                </a:tc>
                <a:tc>
                  <a:txBody>
                    <a:bodyPr/>
                    <a:lstStyle/>
                    <a:p>
                      <a:pPr marL="1095375" marR="609600" indent="-448945">
                        <a:lnSpc>
                          <a:spcPct val="100000"/>
                        </a:lnSpc>
                        <a:spcBef>
                          <a:spcPts val="2395"/>
                        </a:spcBef>
                      </a:pPr>
                      <a:r>
                        <a:rPr sz="2800" b="1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Theo</a:t>
                      </a:r>
                      <a:r>
                        <a:rPr sz="2800" b="1" spc="-2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 dõi sát</a:t>
                      </a:r>
                      <a:endParaRPr sz="2800">
                        <a:latin typeface="Times New Roman"/>
                        <a:cs typeface="Times New Roman"/>
                      </a:endParaRPr>
                    </a:p>
                  </a:txBody>
                  <a:tcPr marL="0" marR="0" marT="304165" marB="0">
                    <a:lnL w="76200">
                      <a:solidFill>
                        <a:srgbClr val="FFFFFF"/>
                      </a:solidFill>
                      <a:prstDash val="solid"/>
                    </a:lnL>
                    <a:solidFill>
                      <a:srgbClr val="80008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4" name="object 4"/>
          <p:cNvSpPr/>
          <p:nvPr/>
        </p:nvSpPr>
        <p:spPr>
          <a:xfrm>
            <a:off x="1752601" y="3036888"/>
            <a:ext cx="8531225" cy="0"/>
          </a:xfrm>
          <a:custGeom>
            <a:avLst/>
            <a:gdLst/>
            <a:ahLst/>
            <a:cxnLst/>
            <a:rect l="l" t="t" r="r" b="b"/>
            <a:pathLst>
              <a:path w="8531225">
                <a:moveTo>
                  <a:pt x="0" y="0"/>
                </a:moveTo>
                <a:lnTo>
                  <a:pt x="8531225" y="0"/>
                </a:lnTo>
              </a:path>
            </a:pathLst>
          </a:custGeom>
          <a:ln w="12700">
            <a:solidFill>
              <a:srgbClr val="595958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752601" y="1957388"/>
            <a:ext cx="8531225" cy="0"/>
          </a:xfrm>
          <a:custGeom>
            <a:avLst/>
            <a:gdLst/>
            <a:ahLst/>
            <a:cxnLst/>
            <a:rect l="l" t="t" r="r" b="b"/>
            <a:pathLst>
              <a:path w="8531225">
                <a:moveTo>
                  <a:pt x="0" y="0"/>
                </a:moveTo>
                <a:lnTo>
                  <a:pt x="8531225" y="0"/>
                </a:lnTo>
              </a:path>
            </a:pathLst>
          </a:custGeom>
          <a:ln w="12700">
            <a:solidFill>
              <a:srgbClr val="595958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2136140" y="2078228"/>
            <a:ext cx="8070850" cy="8794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4965" indent="-342265">
              <a:spcBef>
                <a:spcPts val="100"/>
              </a:spcBef>
              <a:buFont typeface="Arial MT"/>
              <a:buChar char="•"/>
              <a:tabLst>
                <a:tab pos="354965" algn="l"/>
                <a:tab pos="355600" algn="l"/>
              </a:tabLst>
            </a:pPr>
            <a:r>
              <a:rPr sz="2800" dirty="0">
                <a:latin typeface="Times New Roman"/>
                <a:cs typeface="Times New Roman"/>
              </a:rPr>
              <a:t>Bệnh</a:t>
            </a:r>
            <a:r>
              <a:rPr sz="2800" spc="-35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nhân</a:t>
            </a:r>
            <a:r>
              <a:rPr sz="2800" spc="-20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không</a:t>
            </a:r>
            <a:r>
              <a:rPr sz="2800" spc="-25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triệu</a:t>
            </a:r>
            <a:r>
              <a:rPr sz="2800" spc="-20" dirty="0">
                <a:latin typeface="Times New Roman"/>
                <a:cs typeface="Times New Roman"/>
              </a:rPr>
              <a:t> </a:t>
            </a:r>
            <a:r>
              <a:rPr sz="2800" spc="-10" dirty="0">
                <a:latin typeface="Times New Roman"/>
                <a:cs typeface="Times New Roman"/>
              </a:rPr>
              <a:t>chứng</a:t>
            </a:r>
            <a:endParaRPr sz="2800">
              <a:latin typeface="Times New Roman"/>
              <a:cs typeface="Times New Roman"/>
            </a:endParaRPr>
          </a:p>
          <a:p>
            <a:pPr marL="354965" indent="-342265">
              <a:buFont typeface="Arial MT"/>
              <a:buChar char="•"/>
              <a:tabLst>
                <a:tab pos="354965" algn="l"/>
                <a:tab pos="355600" algn="l"/>
              </a:tabLst>
            </a:pPr>
            <a:r>
              <a:rPr sz="2800" dirty="0">
                <a:latin typeface="Times New Roman"/>
                <a:cs typeface="Times New Roman"/>
              </a:rPr>
              <a:t>Thiếu</a:t>
            </a:r>
            <a:r>
              <a:rPr sz="2800" spc="-35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máu</a:t>
            </a:r>
            <a:r>
              <a:rPr sz="2800" spc="-15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khi</a:t>
            </a:r>
            <a:r>
              <a:rPr sz="2800" spc="-20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gắng</a:t>
            </a:r>
            <a:r>
              <a:rPr sz="2800" spc="-20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sức</a:t>
            </a:r>
            <a:r>
              <a:rPr sz="2800" spc="-15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và</a:t>
            </a:r>
            <a:r>
              <a:rPr sz="2800" spc="-20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đi</a:t>
            </a:r>
            <a:r>
              <a:rPr sz="2800" spc="-15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bộ</a:t>
            </a:r>
            <a:r>
              <a:rPr sz="2800" spc="-10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khoảng</a:t>
            </a:r>
            <a:r>
              <a:rPr sz="2800" spc="-25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250 - 500</a:t>
            </a:r>
            <a:r>
              <a:rPr sz="2800" spc="-15" dirty="0">
                <a:latin typeface="Times New Roman"/>
                <a:cs typeface="Times New Roman"/>
              </a:rPr>
              <a:t> </a:t>
            </a:r>
            <a:r>
              <a:rPr sz="2800" spc="-25" dirty="0">
                <a:latin typeface="Times New Roman"/>
                <a:cs typeface="Times New Roman"/>
              </a:rPr>
              <a:t>m.</a:t>
            </a:r>
            <a:endParaRPr sz="280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8270876" y="3111495"/>
            <a:ext cx="835025" cy="803275"/>
          </a:xfrm>
          <a:custGeom>
            <a:avLst/>
            <a:gdLst/>
            <a:ahLst/>
            <a:cxnLst/>
            <a:rect l="l" t="t" r="r" b="b"/>
            <a:pathLst>
              <a:path w="835025" h="803275">
                <a:moveTo>
                  <a:pt x="425361" y="0"/>
                </a:moveTo>
                <a:lnTo>
                  <a:pt x="405625" y="0"/>
                </a:lnTo>
                <a:lnTo>
                  <a:pt x="405625" y="763524"/>
                </a:lnTo>
                <a:lnTo>
                  <a:pt x="13957" y="372173"/>
                </a:lnTo>
                <a:lnTo>
                  <a:pt x="0" y="386118"/>
                </a:lnTo>
                <a:lnTo>
                  <a:pt x="417512" y="803275"/>
                </a:lnTo>
                <a:lnTo>
                  <a:pt x="835025" y="386118"/>
                </a:lnTo>
                <a:lnTo>
                  <a:pt x="821067" y="372173"/>
                </a:lnTo>
                <a:lnTo>
                  <a:pt x="425361" y="767562"/>
                </a:lnTo>
                <a:lnTo>
                  <a:pt x="425361" y="0"/>
                </a:lnTo>
                <a:close/>
              </a:path>
            </a:pathLst>
          </a:custGeom>
          <a:solidFill>
            <a:srgbClr val="80008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5600701" y="3111495"/>
            <a:ext cx="835025" cy="803275"/>
          </a:xfrm>
          <a:custGeom>
            <a:avLst/>
            <a:gdLst/>
            <a:ahLst/>
            <a:cxnLst/>
            <a:rect l="l" t="t" r="r" b="b"/>
            <a:pathLst>
              <a:path w="835025" h="803275">
                <a:moveTo>
                  <a:pt x="425361" y="0"/>
                </a:moveTo>
                <a:lnTo>
                  <a:pt x="405625" y="0"/>
                </a:lnTo>
                <a:lnTo>
                  <a:pt x="405625" y="763524"/>
                </a:lnTo>
                <a:lnTo>
                  <a:pt x="13957" y="372173"/>
                </a:lnTo>
                <a:lnTo>
                  <a:pt x="0" y="386118"/>
                </a:lnTo>
                <a:lnTo>
                  <a:pt x="417512" y="803275"/>
                </a:lnTo>
                <a:lnTo>
                  <a:pt x="835025" y="386118"/>
                </a:lnTo>
                <a:lnTo>
                  <a:pt x="821067" y="372173"/>
                </a:lnTo>
                <a:lnTo>
                  <a:pt x="425361" y="767562"/>
                </a:lnTo>
                <a:lnTo>
                  <a:pt x="425361" y="0"/>
                </a:lnTo>
                <a:close/>
              </a:path>
            </a:pathLst>
          </a:custGeom>
          <a:solidFill>
            <a:srgbClr val="80008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000376" y="3111495"/>
            <a:ext cx="835025" cy="803275"/>
          </a:xfrm>
          <a:custGeom>
            <a:avLst/>
            <a:gdLst/>
            <a:ahLst/>
            <a:cxnLst/>
            <a:rect l="l" t="t" r="r" b="b"/>
            <a:pathLst>
              <a:path w="835025" h="803275">
                <a:moveTo>
                  <a:pt x="425361" y="0"/>
                </a:moveTo>
                <a:lnTo>
                  <a:pt x="405625" y="0"/>
                </a:lnTo>
                <a:lnTo>
                  <a:pt x="405625" y="763524"/>
                </a:lnTo>
                <a:lnTo>
                  <a:pt x="13957" y="372173"/>
                </a:lnTo>
                <a:lnTo>
                  <a:pt x="0" y="386118"/>
                </a:lnTo>
                <a:lnTo>
                  <a:pt x="417512" y="803275"/>
                </a:lnTo>
                <a:lnTo>
                  <a:pt x="835025" y="386118"/>
                </a:lnTo>
                <a:lnTo>
                  <a:pt x="821067" y="372173"/>
                </a:lnTo>
                <a:lnTo>
                  <a:pt x="425361" y="767562"/>
                </a:lnTo>
                <a:lnTo>
                  <a:pt x="425361" y="0"/>
                </a:lnTo>
                <a:close/>
              </a:path>
            </a:pathLst>
          </a:custGeom>
          <a:solidFill>
            <a:srgbClr val="80008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489835">
              <a:lnSpc>
                <a:spcPts val="1410"/>
              </a:lnSpc>
            </a:pPr>
            <a:fld id="{81D60167-4931-47E6-BA6A-407CBD079E47}" type="slidenum">
              <a:rPr spc="-25" dirty="0"/>
              <a:pPr marL="2489835">
                <a:lnSpc>
                  <a:spcPts val="1410"/>
                </a:lnSpc>
              </a:pPr>
              <a:t>10</a:t>
            </a:fld>
            <a:endParaRPr spc="-25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143000" y="212432"/>
            <a:ext cx="10358712" cy="1112804"/>
          </a:xfrm>
          <a:prstGeom prst="rect">
            <a:avLst/>
          </a:prstGeom>
        </p:spPr>
        <p:txBody>
          <a:bodyPr vert="horz" wrap="square" lIns="0" tIns="126682" rIns="0" bIns="0" rtlCol="0">
            <a:spAutoFit/>
          </a:bodyPr>
          <a:lstStyle/>
          <a:p>
            <a:pPr marL="923925" marR="5080" indent="-255270">
              <a:spcBef>
                <a:spcPts val="95"/>
              </a:spcBef>
            </a:pPr>
            <a:r>
              <a:rPr sz="3200" dirty="0"/>
              <a:t>Chiến</a:t>
            </a:r>
            <a:r>
              <a:rPr sz="3200" spc="-80" dirty="0"/>
              <a:t> </a:t>
            </a:r>
            <a:r>
              <a:rPr sz="3200" dirty="0"/>
              <a:t>lược</a:t>
            </a:r>
            <a:r>
              <a:rPr sz="3200" spc="-65" dirty="0"/>
              <a:t> </a:t>
            </a:r>
            <a:r>
              <a:rPr sz="3200" dirty="0"/>
              <a:t>điều</a:t>
            </a:r>
            <a:r>
              <a:rPr sz="3200" spc="-70" dirty="0"/>
              <a:t> </a:t>
            </a:r>
            <a:r>
              <a:rPr sz="3200" dirty="0"/>
              <a:t>trị</a:t>
            </a:r>
            <a:r>
              <a:rPr sz="3200" spc="-70" dirty="0"/>
              <a:t> </a:t>
            </a:r>
            <a:r>
              <a:rPr sz="3200" dirty="0"/>
              <a:t>trên</a:t>
            </a:r>
            <a:r>
              <a:rPr sz="3200" spc="-75" dirty="0"/>
              <a:t> </a:t>
            </a:r>
            <a:r>
              <a:rPr sz="3200" dirty="0"/>
              <a:t>bệnh</a:t>
            </a:r>
            <a:r>
              <a:rPr sz="3200" spc="-80" dirty="0"/>
              <a:t> </a:t>
            </a:r>
            <a:r>
              <a:rPr sz="3200" dirty="0"/>
              <a:t>nhân</a:t>
            </a:r>
            <a:r>
              <a:rPr sz="3200" spc="-80" dirty="0"/>
              <a:t> </a:t>
            </a:r>
            <a:r>
              <a:rPr sz="3200" spc="-25" dirty="0"/>
              <a:t>bị </a:t>
            </a:r>
            <a:r>
              <a:rPr sz="3200" dirty="0"/>
              <a:t>bệnh</a:t>
            </a:r>
            <a:r>
              <a:rPr sz="3200" spc="-85" dirty="0"/>
              <a:t> </a:t>
            </a:r>
            <a:r>
              <a:rPr sz="3200" dirty="0"/>
              <a:t>mạch</a:t>
            </a:r>
            <a:r>
              <a:rPr sz="3200" spc="-70" dirty="0"/>
              <a:t> </a:t>
            </a:r>
            <a:r>
              <a:rPr sz="3200" dirty="0"/>
              <a:t>máu</a:t>
            </a:r>
            <a:r>
              <a:rPr sz="3200" spc="-70" dirty="0"/>
              <a:t> </a:t>
            </a:r>
            <a:r>
              <a:rPr sz="3200" dirty="0"/>
              <a:t>chi</a:t>
            </a:r>
            <a:r>
              <a:rPr sz="3200" spc="-60" dirty="0"/>
              <a:t> </a:t>
            </a:r>
            <a:r>
              <a:rPr sz="3200" dirty="0"/>
              <a:t>dưới</a:t>
            </a:r>
            <a:r>
              <a:rPr sz="3200" spc="-65" dirty="0"/>
              <a:t> </a:t>
            </a:r>
            <a:r>
              <a:rPr sz="3200" dirty="0"/>
              <a:t>mãn</a:t>
            </a:r>
            <a:r>
              <a:rPr sz="3200" spc="-70" dirty="0"/>
              <a:t> </a:t>
            </a:r>
            <a:r>
              <a:rPr sz="3200" spc="-20" dirty="0"/>
              <a:t>tính</a:t>
            </a:r>
            <a:endParaRPr sz="3200" dirty="0"/>
          </a:p>
        </p:txBody>
      </p:sp>
      <p:grpSp>
        <p:nvGrpSpPr>
          <p:cNvPr id="3" name="object 3"/>
          <p:cNvGrpSpPr/>
          <p:nvPr/>
        </p:nvGrpSpPr>
        <p:grpSpPr>
          <a:xfrm>
            <a:off x="2044705" y="1816094"/>
            <a:ext cx="2724150" cy="2604770"/>
            <a:chOff x="520705" y="1816094"/>
            <a:chExt cx="2724150" cy="2604770"/>
          </a:xfrm>
        </p:grpSpPr>
        <p:sp>
          <p:nvSpPr>
            <p:cNvPr id="4" name="object 4"/>
            <p:cNvSpPr/>
            <p:nvPr/>
          </p:nvSpPr>
          <p:spPr>
            <a:xfrm>
              <a:off x="1253479" y="2188839"/>
              <a:ext cx="1256665" cy="1604645"/>
            </a:xfrm>
            <a:custGeom>
              <a:avLst/>
              <a:gdLst/>
              <a:ahLst/>
              <a:cxnLst/>
              <a:rect l="l" t="t" r="r" b="b"/>
              <a:pathLst>
                <a:path w="1256664" h="1604645">
                  <a:moveTo>
                    <a:pt x="0" y="491032"/>
                  </a:moveTo>
                  <a:lnTo>
                    <a:pt x="1256157" y="0"/>
                  </a:lnTo>
                </a:path>
                <a:path w="1256664" h="1604645">
                  <a:moveTo>
                    <a:pt x="0" y="491032"/>
                  </a:moveTo>
                  <a:lnTo>
                    <a:pt x="1256157" y="851077"/>
                  </a:lnTo>
                </a:path>
                <a:path w="1256664" h="1604645">
                  <a:moveTo>
                    <a:pt x="0" y="491032"/>
                  </a:moveTo>
                  <a:lnTo>
                    <a:pt x="800354" y="1604594"/>
                  </a:lnTo>
                </a:path>
              </a:pathLst>
            </a:custGeom>
            <a:ln w="25400">
              <a:solidFill>
                <a:srgbClr val="80008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533405" y="1959796"/>
              <a:ext cx="1440180" cy="1440180"/>
            </a:xfrm>
            <a:custGeom>
              <a:avLst/>
              <a:gdLst/>
              <a:ahLst/>
              <a:cxnLst/>
              <a:rect l="l" t="t" r="r" b="b"/>
              <a:pathLst>
                <a:path w="1440180" h="1440179">
                  <a:moveTo>
                    <a:pt x="720077" y="0"/>
                  </a:moveTo>
                  <a:lnTo>
                    <a:pt x="672732" y="1531"/>
                  </a:lnTo>
                  <a:lnTo>
                    <a:pt x="626204" y="6063"/>
                  </a:lnTo>
                  <a:lnTo>
                    <a:pt x="580589" y="13500"/>
                  </a:lnTo>
                  <a:lnTo>
                    <a:pt x="535982" y="23747"/>
                  </a:lnTo>
                  <a:lnTo>
                    <a:pt x="492477" y="36710"/>
                  </a:lnTo>
                  <a:lnTo>
                    <a:pt x="450169" y="52293"/>
                  </a:lnTo>
                  <a:lnTo>
                    <a:pt x="409153" y="70401"/>
                  </a:lnTo>
                  <a:lnTo>
                    <a:pt x="369525" y="90941"/>
                  </a:lnTo>
                  <a:lnTo>
                    <a:pt x="331378" y="113816"/>
                  </a:lnTo>
                  <a:lnTo>
                    <a:pt x="294808" y="138933"/>
                  </a:lnTo>
                  <a:lnTo>
                    <a:pt x="259910" y="166195"/>
                  </a:lnTo>
                  <a:lnTo>
                    <a:pt x="226779" y="195509"/>
                  </a:lnTo>
                  <a:lnTo>
                    <a:pt x="195509" y="226779"/>
                  </a:lnTo>
                  <a:lnTo>
                    <a:pt x="166195" y="259910"/>
                  </a:lnTo>
                  <a:lnTo>
                    <a:pt x="138933" y="294808"/>
                  </a:lnTo>
                  <a:lnTo>
                    <a:pt x="113816" y="331378"/>
                  </a:lnTo>
                  <a:lnTo>
                    <a:pt x="90941" y="369525"/>
                  </a:lnTo>
                  <a:lnTo>
                    <a:pt x="70401" y="409153"/>
                  </a:lnTo>
                  <a:lnTo>
                    <a:pt x="52293" y="450169"/>
                  </a:lnTo>
                  <a:lnTo>
                    <a:pt x="36710" y="492477"/>
                  </a:lnTo>
                  <a:lnTo>
                    <a:pt x="23747" y="535982"/>
                  </a:lnTo>
                  <a:lnTo>
                    <a:pt x="13500" y="580589"/>
                  </a:lnTo>
                  <a:lnTo>
                    <a:pt x="6063" y="626204"/>
                  </a:lnTo>
                  <a:lnTo>
                    <a:pt x="1531" y="672732"/>
                  </a:lnTo>
                  <a:lnTo>
                    <a:pt x="0" y="720077"/>
                  </a:lnTo>
                  <a:lnTo>
                    <a:pt x="1531" y="767422"/>
                  </a:lnTo>
                  <a:lnTo>
                    <a:pt x="6063" y="813950"/>
                  </a:lnTo>
                  <a:lnTo>
                    <a:pt x="13500" y="859565"/>
                  </a:lnTo>
                  <a:lnTo>
                    <a:pt x="23747" y="904172"/>
                  </a:lnTo>
                  <a:lnTo>
                    <a:pt x="36710" y="947677"/>
                  </a:lnTo>
                  <a:lnTo>
                    <a:pt x="52293" y="989985"/>
                  </a:lnTo>
                  <a:lnTo>
                    <a:pt x="70401" y="1031000"/>
                  </a:lnTo>
                  <a:lnTo>
                    <a:pt x="90941" y="1070629"/>
                  </a:lnTo>
                  <a:lnTo>
                    <a:pt x="113816" y="1108775"/>
                  </a:lnTo>
                  <a:lnTo>
                    <a:pt x="138933" y="1145345"/>
                  </a:lnTo>
                  <a:lnTo>
                    <a:pt x="166195" y="1180243"/>
                  </a:lnTo>
                  <a:lnTo>
                    <a:pt x="195509" y="1213375"/>
                  </a:lnTo>
                  <a:lnTo>
                    <a:pt x="226779" y="1244645"/>
                  </a:lnTo>
                  <a:lnTo>
                    <a:pt x="259910" y="1273958"/>
                  </a:lnTo>
                  <a:lnTo>
                    <a:pt x="294808" y="1301221"/>
                  </a:lnTo>
                  <a:lnTo>
                    <a:pt x="331378" y="1326337"/>
                  </a:lnTo>
                  <a:lnTo>
                    <a:pt x="369525" y="1349213"/>
                  </a:lnTo>
                  <a:lnTo>
                    <a:pt x="409153" y="1369752"/>
                  </a:lnTo>
                  <a:lnTo>
                    <a:pt x="450169" y="1387861"/>
                  </a:lnTo>
                  <a:lnTo>
                    <a:pt x="492477" y="1403444"/>
                  </a:lnTo>
                  <a:lnTo>
                    <a:pt x="535982" y="1416407"/>
                  </a:lnTo>
                  <a:lnTo>
                    <a:pt x="580589" y="1426654"/>
                  </a:lnTo>
                  <a:lnTo>
                    <a:pt x="626204" y="1434091"/>
                  </a:lnTo>
                  <a:lnTo>
                    <a:pt x="672732" y="1438622"/>
                  </a:lnTo>
                  <a:lnTo>
                    <a:pt x="720077" y="1440154"/>
                  </a:lnTo>
                  <a:lnTo>
                    <a:pt x="767422" y="1438622"/>
                  </a:lnTo>
                  <a:lnTo>
                    <a:pt x="813950" y="1434091"/>
                  </a:lnTo>
                  <a:lnTo>
                    <a:pt x="859565" y="1426654"/>
                  </a:lnTo>
                  <a:lnTo>
                    <a:pt x="904172" y="1416407"/>
                  </a:lnTo>
                  <a:lnTo>
                    <a:pt x="947677" y="1403444"/>
                  </a:lnTo>
                  <a:lnTo>
                    <a:pt x="989985" y="1387861"/>
                  </a:lnTo>
                  <a:lnTo>
                    <a:pt x="1031000" y="1369752"/>
                  </a:lnTo>
                  <a:lnTo>
                    <a:pt x="1070629" y="1349213"/>
                  </a:lnTo>
                  <a:lnTo>
                    <a:pt x="1108775" y="1326337"/>
                  </a:lnTo>
                  <a:lnTo>
                    <a:pt x="1145345" y="1301221"/>
                  </a:lnTo>
                  <a:lnTo>
                    <a:pt x="1180243" y="1273958"/>
                  </a:lnTo>
                  <a:lnTo>
                    <a:pt x="1213375" y="1244645"/>
                  </a:lnTo>
                  <a:lnTo>
                    <a:pt x="1244645" y="1213375"/>
                  </a:lnTo>
                  <a:lnTo>
                    <a:pt x="1273958" y="1180243"/>
                  </a:lnTo>
                  <a:lnTo>
                    <a:pt x="1301221" y="1145345"/>
                  </a:lnTo>
                  <a:lnTo>
                    <a:pt x="1326337" y="1108775"/>
                  </a:lnTo>
                  <a:lnTo>
                    <a:pt x="1349213" y="1070629"/>
                  </a:lnTo>
                  <a:lnTo>
                    <a:pt x="1369752" y="1031000"/>
                  </a:lnTo>
                  <a:lnTo>
                    <a:pt x="1387861" y="989985"/>
                  </a:lnTo>
                  <a:lnTo>
                    <a:pt x="1403444" y="947677"/>
                  </a:lnTo>
                  <a:lnTo>
                    <a:pt x="1416407" y="904172"/>
                  </a:lnTo>
                  <a:lnTo>
                    <a:pt x="1426654" y="859565"/>
                  </a:lnTo>
                  <a:lnTo>
                    <a:pt x="1434091" y="813950"/>
                  </a:lnTo>
                  <a:lnTo>
                    <a:pt x="1438622" y="767422"/>
                  </a:lnTo>
                  <a:lnTo>
                    <a:pt x="1440154" y="720077"/>
                  </a:lnTo>
                  <a:lnTo>
                    <a:pt x="1438622" y="672732"/>
                  </a:lnTo>
                  <a:lnTo>
                    <a:pt x="1434091" y="626204"/>
                  </a:lnTo>
                  <a:lnTo>
                    <a:pt x="1426654" y="580589"/>
                  </a:lnTo>
                  <a:lnTo>
                    <a:pt x="1416407" y="535982"/>
                  </a:lnTo>
                  <a:lnTo>
                    <a:pt x="1403444" y="492477"/>
                  </a:lnTo>
                  <a:lnTo>
                    <a:pt x="1387861" y="450169"/>
                  </a:lnTo>
                  <a:lnTo>
                    <a:pt x="1369752" y="409153"/>
                  </a:lnTo>
                  <a:lnTo>
                    <a:pt x="1349213" y="369525"/>
                  </a:lnTo>
                  <a:lnTo>
                    <a:pt x="1326337" y="331378"/>
                  </a:lnTo>
                  <a:lnTo>
                    <a:pt x="1301221" y="294808"/>
                  </a:lnTo>
                  <a:lnTo>
                    <a:pt x="1273958" y="259910"/>
                  </a:lnTo>
                  <a:lnTo>
                    <a:pt x="1244645" y="226779"/>
                  </a:lnTo>
                  <a:lnTo>
                    <a:pt x="1213375" y="195509"/>
                  </a:lnTo>
                  <a:lnTo>
                    <a:pt x="1180243" y="166195"/>
                  </a:lnTo>
                  <a:lnTo>
                    <a:pt x="1145345" y="138933"/>
                  </a:lnTo>
                  <a:lnTo>
                    <a:pt x="1108775" y="113816"/>
                  </a:lnTo>
                  <a:lnTo>
                    <a:pt x="1070629" y="90941"/>
                  </a:lnTo>
                  <a:lnTo>
                    <a:pt x="1031000" y="70401"/>
                  </a:lnTo>
                  <a:lnTo>
                    <a:pt x="989985" y="52293"/>
                  </a:lnTo>
                  <a:lnTo>
                    <a:pt x="947677" y="36710"/>
                  </a:lnTo>
                  <a:lnTo>
                    <a:pt x="904172" y="23747"/>
                  </a:lnTo>
                  <a:lnTo>
                    <a:pt x="859565" y="13500"/>
                  </a:lnTo>
                  <a:lnTo>
                    <a:pt x="813950" y="6063"/>
                  </a:lnTo>
                  <a:lnTo>
                    <a:pt x="767422" y="1531"/>
                  </a:lnTo>
                  <a:lnTo>
                    <a:pt x="720077" y="0"/>
                  </a:lnTo>
                  <a:close/>
                </a:path>
              </a:pathLst>
            </a:custGeom>
            <a:solidFill>
              <a:srgbClr val="80008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533405" y="1959796"/>
              <a:ext cx="1440180" cy="1440180"/>
            </a:xfrm>
            <a:custGeom>
              <a:avLst/>
              <a:gdLst/>
              <a:ahLst/>
              <a:cxnLst/>
              <a:rect l="l" t="t" r="r" b="b"/>
              <a:pathLst>
                <a:path w="1440180" h="1440179">
                  <a:moveTo>
                    <a:pt x="1440154" y="720077"/>
                  </a:moveTo>
                  <a:lnTo>
                    <a:pt x="1438622" y="672732"/>
                  </a:lnTo>
                  <a:lnTo>
                    <a:pt x="1434091" y="626204"/>
                  </a:lnTo>
                  <a:lnTo>
                    <a:pt x="1426654" y="580589"/>
                  </a:lnTo>
                  <a:lnTo>
                    <a:pt x="1416407" y="535982"/>
                  </a:lnTo>
                  <a:lnTo>
                    <a:pt x="1403444" y="492477"/>
                  </a:lnTo>
                  <a:lnTo>
                    <a:pt x="1387861" y="450169"/>
                  </a:lnTo>
                  <a:lnTo>
                    <a:pt x="1369752" y="409153"/>
                  </a:lnTo>
                  <a:lnTo>
                    <a:pt x="1349213" y="369525"/>
                  </a:lnTo>
                  <a:lnTo>
                    <a:pt x="1326337" y="331378"/>
                  </a:lnTo>
                  <a:lnTo>
                    <a:pt x="1301221" y="294808"/>
                  </a:lnTo>
                  <a:lnTo>
                    <a:pt x="1273958" y="259910"/>
                  </a:lnTo>
                  <a:lnTo>
                    <a:pt x="1244645" y="226779"/>
                  </a:lnTo>
                  <a:lnTo>
                    <a:pt x="1213375" y="195509"/>
                  </a:lnTo>
                  <a:lnTo>
                    <a:pt x="1180243" y="166195"/>
                  </a:lnTo>
                  <a:lnTo>
                    <a:pt x="1145345" y="138933"/>
                  </a:lnTo>
                  <a:lnTo>
                    <a:pt x="1108775" y="113816"/>
                  </a:lnTo>
                  <a:lnTo>
                    <a:pt x="1070629" y="90941"/>
                  </a:lnTo>
                  <a:lnTo>
                    <a:pt x="1031000" y="70401"/>
                  </a:lnTo>
                  <a:lnTo>
                    <a:pt x="989985" y="52293"/>
                  </a:lnTo>
                  <a:lnTo>
                    <a:pt x="947677" y="36710"/>
                  </a:lnTo>
                  <a:lnTo>
                    <a:pt x="904172" y="23747"/>
                  </a:lnTo>
                  <a:lnTo>
                    <a:pt x="859565" y="13500"/>
                  </a:lnTo>
                  <a:lnTo>
                    <a:pt x="813950" y="6063"/>
                  </a:lnTo>
                  <a:lnTo>
                    <a:pt x="767422" y="1531"/>
                  </a:lnTo>
                  <a:lnTo>
                    <a:pt x="720077" y="0"/>
                  </a:lnTo>
                  <a:lnTo>
                    <a:pt x="672732" y="1531"/>
                  </a:lnTo>
                  <a:lnTo>
                    <a:pt x="626204" y="6063"/>
                  </a:lnTo>
                  <a:lnTo>
                    <a:pt x="580589" y="13500"/>
                  </a:lnTo>
                  <a:lnTo>
                    <a:pt x="535982" y="23747"/>
                  </a:lnTo>
                  <a:lnTo>
                    <a:pt x="492477" y="36710"/>
                  </a:lnTo>
                  <a:lnTo>
                    <a:pt x="450169" y="52293"/>
                  </a:lnTo>
                  <a:lnTo>
                    <a:pt x="409153" y="70401"/>
                  </a:lnTo>
                  <a:lnTo>
                    <a:pt x="369525" y="90941"/>
                  </a:lnTo>
                  <a:lnTo>
                    <a:pt x="331378" y="113816"/>
                  </a:lnTo>
                  <a:lnTo>
                    <a:pt x="294808" y="138933"/>
                  </a:lnTo>
                  <a:lnTo>
                    <a:pt x="259910" y="166195"/>
                  </a:lnTo>
                  <a:lnTo>
                    <a:pt x="226779" y="195509"/>
                  </a:lnTo>
                  <a:lnTo>
                    <a:pt x="195509" y="226779"/>
                  </a:lnTo>
                  <a:lnTo>
                    <a:pt x="166195" y="259910"/>
                  </a:lnTo>
                  <a:lnTo>
                    <a:pt x="138933" y="294808"/>
                  </a:lnTo>
                  <a:lnTo>
                    <a:pt x="113816" y="331378"/>
                  </a:lnTo>
                  <a:lnTo>
                    <a:pt x="90941" y="369525"/>
                  </a:lnTo>
                  <a:lnTo>
                    <a:pt x="70401" y="409153"/>
                  </a:lnTo>
                  <a:lnTo>
                    <a:pt x="52293" y="450169"/>
                  </a:lnTo>
                  <a:lnTo>
                    <a:pt x="36710" y="492477"/>
                  </a:lnTo>
                  <a:lnTo>
                    <a:pt x="23747" y="535982"/>
                  </a:lnTo>
                  <a:lnTo>
                    <a:pt x="13500" y="580589"/>
                  </a:lnTo>
                  <a:lnTo>
                    <a:pt x="6063" y="626204"/>
                  </a:lnTo>
                  <a:lnTo>
                    <a:pt x="1531" y="672732"/>
                  </a:lnTo>
                  <a:lnTo>
                    <a:pt x="0" y="720077"/>
                  </a:lnTo>
                  <a:lnTo>
                    <a:pt x="1531" y="767422"/>
                  </a:lnTo>
                  <a:lnTo>
                    <a:pt x="6063" y="813950"/>
                  </a:lnTo>
                  <a:lnTo>
                    <a:pt x="13500" y="859565"/>
                  </a:lnTo>
                  <a:lnTo>
                    <a:pt x="23747" y="904172"/>
                  </a:lnTo>
                  <a:lnTo>
                    <a:pt x="36710" y="947677"/>
                  </a:lnTo>
                  <a:lnTo>
                    <a:pt x="52293" y="989985"/>
                  </a:lnTo>
                  <a:lnTo>
                    <a:pt x="70401" y="1031000"/>
                  </a:lnTo>
                  <a:lnTo>
                    <a:pt x="90941" y="1070629"/>
                  </a:lnTo>
                  <a:lnTo>
                    <a:pt x="113816" y="1108775"/>
                  </a:lnTo>
                  <a:lnTo>
                    <a:pt x="138933" y="1145345"/>
                  </a:lnTo>
                  <a:lnTo>
                    <a:pt x="166195" y="1180243"/>
                  </a:lnTo>
                  <a:lnTo>
                    <a:pt x="195509" y="1213375"/>
                  </a:lnTo>
                  <a:lnTo>
                    <a:pt x="226779" y="1244645"/>
                  </a:lnTo>
                  <a:lnTo>
                    <a:pt x="259910" y="1273958"/>
                  </a:lnTo>
                  <a:lnTo>
                    <a:pt x="294808" y="1301221"/>
                  </a:lnTo>
                  <a:lnTo>
                    <a:pt x="331378" y="1326337"/>
                  </a:lnTo>
                  <a:lnTo>
                    <a:pt x="369525" y="1349213"/>
                  </a:lnTo>
                  <a:lnTo>
                    <a:pt x="409153" y="1369752"/>
                  </a:lnTo>
                  <a:lnTo>
                    <a:pt x="450169" y="1387861"/>
                  </a:lnTo>
                  <a:lnTo>
                    <a:pt x="492477" y="1403444"/>
                  </a:lnTo>
                  <a:lnTo>
                    <a:pt x="535982" y="1416407"/>
                  </a:lnTo>
                  <a:lnTo>
                    <a:pt x="580589" y="1426654"/>
                  </a:lnTo>
                  <a:lnTo>
                    <a:pt x="626204" y="1434091"/>
                  </a:lnTo>
                  <a:lnTo>
                    <a:pt x="672732" y="1438622"/>
                  </a:lnTo>
                  <a:lnTo>
                    <a:pt x="720077" y="1440154"/>
                  </a:lnTo>
                  <a:lnTo>
                    <a:pt x="767422" y="1438622"/>
                  </a:lnTo>
                  <a:lnTo>
                    <a:pt x="813950" y="1434091"/>
                  </a:lnTo>
                  <a:lnTo>
                    <a:pt x="859565" y="1426654"/>
                  </a:lnTo>
                  <a:lnTo>
                    <a:pt x="904172" y="1416407"/>
                  </a:lnTo>
                  <a:lnTo>
                    <a:pt x="947677" y="1403444"/>
                  </a:lnTo>
                  <a:lnTo>
                    <a:pt x="989985" y="1387861"/>
                  </a:lnTo>
                  <a:lnTo>
                    <a:pt x="1031000" y="1369752"/>
                  </a:lnTo>
                  <a:lnTo>
                    <a:pt x="1070629" y="1349213"/>
                  </a:lnTo>
                  <a:lnTo>
                    <a:pt x="1108775" y="1326337"/>
                  </a:lnTo>
                  <a:lnTo>
                    <a:pt x="1145345" y="1301221"/>
                  </a:lnTo>
                  <a:lnTo>
                    <a:pt x="1180243" y="1273958"/>
                  </a:lnTo>
                  <a:lnTo>
                    <a:pt x="1213375" y="1244645"/>
                  </a:lnTo>
                  <a:lnTo>
                    <a:pt x="1244645" y="1213375"/>
                  </a:lnTo>
                  <a:lnTo>
                    <a:pt x="1273958" y="1180243"/>
                  </a:lnTo>
                  <a:lnTo>
                    <a:pt x="1301221" y="1145345"/>
                  </a:lnTo>
                  <a:lnTo>
                    <a:pt x="1326337" y="1108775"/>
                  </a:lnTo>
                  <a:lnTo>
                    <a:pt x="1349213" y="1070629"/>
                  </a:lnTo>
                  <a:lnTo>
                    <a:pt x="1369752" y="1031000"/>
                  </a:lnTo>
                  <a:lnTo>
                    <a:pt x="1387861" y="989985"/>
                  </a:lnTo>
                  <a:lnTo>
                    <a:pt x="1403444" y="947677"/>
                  </a:lnTo>
                  <a:lnTo>
                    <a:pt x="1416407" y="904172"/>
                  </a:lnTo>
                  <a:lnTo>
                    <a:pt x="1426654" y="859565"/>
                  </a:lnTo>
                  <a:lnTo>
                    <a:pt x="1434091" y="813950"/>
                  </a:lnTo>
                  <a:lnTo>
                    <a:pt x="1438622" y="767422"/>
                  </a:lnTo>
                  <a:lnTo>
                    <a:pt x="1440154" y="720077"/>
                  </a:lnTo>
                  <a:close/>
                </a:path>
              </a:pathLst>
            </a:custGeom>
            <a:ln w="25400">
              <a:solidFill>
                <a:srgbClr val="80008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2509642" y="1828794"/>
              <a:ext cx="720090" cy="720090"/>
            </a:xfrm>
            <a:custGeom>
              <a:avLst/>
              <a:gdLst/>
              <a:ahLst/>
              <a:cxnLst/>
              <a:rect l="l" t="t" r="r" b="b"/>
              <a:pathLst>
                <a:path w="720089" h="720089">
                  <a:moveTo>
                    <a:pt x="360032" y="0"/>
                  </a:moveTo>
                  <a:lnTo>
                    <a:pt x="311177" y="3286"/>
                  </a:lnTo>
                  <a:lnTo>
                    <a:pt x="264320" y="12861"/>
                  </a:lnTo>
                  <a:lnTo>
                    <a:pt x="219889" y="28294"/>
                  </a:lnTo>
                  <a:lnTo>
                    <a:pt x="178315" y="49157"/>
                  </a:lnTo>
                  <a:lnTo>
                    <a:pt x="140025" y="75020"/>
                  </a:lnTo>
                  <a:lnTo>
                    <a:pt x="105449" y="105456"/>
                  </a:lnTo>
                  <a:lnTo>
                    <a:pt x="75016" y="140033"/>
                  </a:lnTo>
                  <a:lnTo>
                    <a:pt x="49154" y="178324"/>
                  </a:lnTo>
                  <a:lnTo>
                    <a:pt x="28292" y="219900"/>
                  </a:lnTo>
                  <a:lnTo>
                    <a:pt x="12860" y="264331"/>
                  </a:lnTo>
                  <a:lnTo>
                    <a:pt x="3286" y="311189"/>
                  </a:lnTo>
                  <a:lnTo>
                    <a:pt x="0" y="360045"/>
                  </a:lnTo>
                  <a:lnTo>
                    <a:pt x="3286" y="408900"/>
                  </a:lnTo>
                  <a:lnTo>
                    <a:pt x="12860" y="455758"/>
                  </a:lnTo>
                  <a:lnTo>
                    <a:pt x="28292" y="500189"/>
                  </a:lnTo>
                  <a:lnTo>
                    <a:pt x="49154" y="541765"/>
                  </a:lnTo>
                  <a:lnTo>
                    <a:pt x="75016" y="580056"/>
                  </a:lnTo>
                  <a:lnTo>
                    <a:pt x="105449" y="614633"/>
                  </a:lnTo>
                  <a:lnTo>
                    <a:pt x="140025" y="645069"/>
                  </a:lnTo>
                  <a:lnTo>
                    <a:pt x="178315" y="670932"/>
                  </a:lnTo>
                  <a:lnTo>
                    <a:pt x="219889" y="691795"/>
                  </a:lnTo>
                  <a:lnTo>
                    <a:pt x="264320" y="707228"/>
                  </a:lnTo>
                  <a:lnTo>
                    <a:pt x="311177" y="716803"/>
                  </a:lnTo>
                  <a:lnTo>
                    <a:pt x="360032" y="720090"/>
                  </a:lnTo>
                  <a:lnTo>
                    <a:pt x="408887" y="716803"/>
                  </a:lnTo>
                  <a:lnTo>
                    <a:pt x="455745" y="707228"/>
                  </a:lnTo>
                  <a:lnTo>
                    <a:pt x="500176" y="691795"/>
                  </a:lnTo>
                  <a:lnTo>
                    <a:pt x="541752" y="670932"/>
                  </a:lnTo>
                  <a:lnTo>
                    <a:pt x="580043" y="645069"/>
                  </a:lnTo>
                  <a:lnTo>
                    <a:pt x="614621" y="614633"/>
                  </a:lnTo>
                  <a:lnTo>
                    <a:pt x="645056" y="580056"/>
                  </a:lnTo>
                  <a:lnTo>
                    <a:pt x="670919" y="541765"/>
                  </a:lnTo>
                  <a:lnTo>
                    <a:pt x="691782" y="500189"/>
                  </a:lnTo>
                  <a:lnTo>
                    <a:pt x="707215" y="455758"/>
                  </a:lnTo>
                  <a:lnTo>
                    <a:pt x="716790" y="408900"/>
                  </a:lnTo>
                  <a:lnTo>
                    <a:pt x="720077" y="360045"/>
                  </a:lnTo>
                  <a:lnTo>
                    <a:pt x="716790" y="311189"/>
                  </a:lnTo>
                  <a:lnTo>
                    <a:pt x="707215" y="264331"/>
                  </a:lnTo>
                  <a:lnTo>
                    <a:pt x="691782" y="219900"/>
                  </a:lnTo>
                  <a:lnTo>
                    <a:pt x="670919" y="178324"/>
                  </a:lnTo>
                  <a:lnTo>
                    <a:pt x="645056" y="140033"/>
                  </a:lnTo>
                  <a:lnTo>
                    <a:pt x="614621" y="105456"/>
                  </a:lnTo>
                  <a:lnTo>
                    <a:pt x="580043" y="75020"/>
                  </a:lnTo>
                  <a:lnTo>
                    <a:pt x="541752" y="49157"/>
                  </a:lnTo>
                  <a:lnTo>
                    <a:pt x="500176" y="28294"/>
                  </a:lnTo>
                  <a:lnTo>
                    <a:pt x="455745" y="12861"/>
                  </a:lnTo>
                  <a:lnTo>
                    <a:pt x="408887" y="3286"/>
                  </a:lnTo>
                  <a:lnTo>
                    <a:pt x="360032" y="0"/>
                  </a:lnTo>
                  <a:close/>
                </a:path>
              </a:pathLst>
            </a:custGeom>
            <a:solidFill>
              <a:srgbClr val="80008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2509642" y="1828794"/>
              <a:ext cx="720090" cy="720090"/>
            </a:xfrm>
            <a:custGeom>
              <a:avLst/>
              <a:gdLst/>
              <a:ahLst/>
              <a:cxnLst/>
              <a:rect l="l" t="t" r="r" b="b"/>
              <a:pathLst>
                <a:path w="720089" h="720089">
                  <a:moveTo>
                    <a:pt x="720077" y="360045"/>
                  </a:moveTo>
                  <a:lnTo>
                    <a:pt x="716790" y="311189"/>
                  </a:lnTo>
                  <a:lnTo>
                    <a:pt x="707215" y="264331"/>
                  </a:lnTo>
                  <a:lnTo>
                    <a:pt x="691782" y="219900"/>
                  </a:lnTo>
                  <a:lnTo>
                    <a:pt x="670919" y="178324"/>
                  </a:lnTo>
                  <a:lnTo>
                    <a:pt x="645056" y="140033"/>
                  </a:lnTo>
                  <a:lnTo>
                    <a:pt x="614621" y="105456"/>
                  </a:lnTo>
                  <a:lnTo>
                    <a:pt x="580043" y="75020"/>
                  </a:lnTo>
                  <a:lnTo>
                    <a:pt x="541752" y="49157"/>
                  </a:lnTo>
                  <a:lnTo>
                    <a:pt x="500176" y="28294"/>
                  </a:lnTo>
                  <a:lnTo>
                    <a:pt x="455745" y="12861"/>
                  </a:lnTo>
                  <a:lnTo>
                    <a:pt x="408887" y="3286"/>
                  </a:lnTo>
                  <a:lnTo>
                    <a:pt x="360032" y="0"/>
                  </a:lnTo>
                  <a:lnTo>
                    <a:pt x="311177" y="3286"/>
                  </a:lnTo>
                  <a:lnTo>
                    <a:pt x="264320" y="12861"/>
                  </a:lnTo>
                  <a:lnTo>
                    <a:pt x="219889" y="28294"/>
                  </a:lnTo>
                  <a:lnTo>
                    <a:pt x="178315" y="49157"/>
                  </a:lnTo>
                  <a:lnTo>
                    <a:pt x="140025" y="75020"/>
                  </a:lnTo>
                  <a:lnTo>
                    <a:pt x="105449" y="105456"/>
                  </a:lnTo>
                  <a:lnTo>
                    <a:pt x="75016" y="140033"/>
                  </a:lnTo>
                  <a:lnTo>
                    <a:pt x="49154" y="178324"/>
                  </a:lnTo>
                  <a:lnTo>
                    <a:pt x="28292" y="219900"/>
                  </a:lnTo>
                  <a:lnTo>
                    <a:pt x="12860" y="264331"/>
                  </a:lnTo>
                  <a:lnTo>
                    <a:pt x="3286" y="311189"/>
                  </a:lnTo>
                  <a:lnTo>
                    <a:pt x="0" y="360045"/>
                  </a:lnTo>
                  <a:lnTo>
                    <a:pt x="3286" y="408900"/>
                  </a:lnTo>
                  <a:lnTo>
                    <a:pt x="12860" y="455758"/>
                  </a:lnTo>
                  <a:lnTo>
                    <a:pt x="28292" y="500189"/>
                  </a:lnTo>
                  <a:lnTo>
                    <a:pt x="49154" y="541765"/>
                  </a:lnTo>
                  <a:lnTo>
                    <a:pt x="75016" y="580056"/>
                  </a:lnTo>
                  <a:lnTo>
                    <a:pt x="105449" y="614633"/>
                  </a:lnTo>
                  <a:lnTo>
                    <a:pt x="140025" y="645069"/>
                  </a:lnTo>
                  <a:lnTo>
                    <a:pt x="178315" y="670932"/>
                  </a:lnTo>
                  <a:lnTo>
                    <a:pt x="219889" y="691795"/>
                  </a:lnTo>
                  <a:lnTo>
                    <a:pt x="264320" y="707228"/>
                  </a:lnTo>
                  <a:lnTo>
                    <a:pt x="311177" y="716803"/>
                  </a:lnTo>
                  <a:lnTo>
                    <a:pt x="360032" y="720090"/>
                  </a:lnTo>
                  <a:lnTo>
                    <a:pt x="408887" y="716803"/>
                  </a:lnTo>
                  <a:lnTo>
                    <a:pt x="455745" y="707228"/>
                  </a:lnTo>
                  <a:lnTo>
                    <a:pt x="500176" y="691795"/>
                  </a:lnTo>
                  <a:lnTo>
                    <a:pt x="541752" y="670932"/>
                  </a:lnTo>
                  <a:lnTo>
                    <a:pt x="580043" y="645069"/>
                  </a:lnTo>
                  <a:lnTo>
                    <a:pt x="614621" y="614633"/>
                  </a:lnTo>
                  <a:lnTo>
                    <a:pt x="645056" y="580056"/>
                  </a:lnTo>
                  <a:lnTo>
                    <a:pt x="670919" y="541765"/>
                  </a:lnTo>
                  <a:lnTo>
                    <a:pt x="691782" y="500189"/>
                  </a:lnTo>
                  <a:lnTo>
                    <a:pt x="707215" y="455758"/>
                  </a:lnTo>
                  <a:lnTo>
                    <a:pt x="716790" y="408900"/>
                  </a:lnTo>
                  <a:lnTo>
                    <a:pt x="720077" y="360045"/>
                  </a:lnTo>
                  <a:close/>
                </a:path>
              </a:pathLst>
            </a:custGeom>
            <a:ln w="25400">
              <a:solidFill>
                <a:srgbClr val="80008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2511501" y="2823884"/>
              <a:ext cx="720090" cy="720090"/>
            </a:xfrm>
            <a:custGeom>
              <a:avLst/>
              <a:gdLst/>
              <a:ahLst/>
              <a:cxnLst/>
              <a:rect l="l" t="t" r="r" b="b"/>
              <a:pathLst>
                <a:path w="720089" h="720089">
                  <a:moveTo>
                    <a:pt x="360032" y="0"/>
                  </a:moveTo>
                  <a:lnTo>
                    <a:pt x="311177" y="3286"/>
                  </a:lnTo>
                  <a:lnTo>
                    <a:pt x="264320" y="12861"/>
                  </a:lnTo>
                  <a:lnTo>
                    <a:pt x="219889" y="28294"/>
                  </a:lnTo>
                  <a:lnTo>
                    <a:pt x="178315" y="49157"/>
                  </a:lnTo>
                  <a:lnTo>
                    <a:pt x="140025" y="75020"/>
                  </a:lnTo>
                  <a:lnTo>
                    <a:pt x="105449" y="105456"/>
                  </a:lnTo>
                  <a:lnTo>
                    <a:pt x="75016" y="140033"/>
                  </a:lnTo>
                  <a:lnTo>
                    <a:pt x="49154" y="178324"/>
                  </a:lnTo>
                  <a:lnTo>
                    <a:pt x="28292" y="219900"/>
                  </a:lnTo>
                  <a:lnTo>
                    <a:pt x="12860" y="264331"/>
                  </a:lnTo>
                  <a:lnTo>
                    <a:pt x="3286" y="311189"/>
                  </a:lnTo>
                  <a:lnTo>
                    <a:pt x="0" y="360045"/>
                  </a:lnTo>
                  <a:lnTo>
                    <a:pt x="3286" y="408900"/>
                  </a:lnTo>
                  <a:lnTo>
                    <a:pt x="12860" y="455758"/>
                  </a:lnTo>
                  <a:lnTo>
                    <a:pt x="28292" y="500189"/>
                  </a:lnTo>
                  <a:lnTo>
                    <a:pt x="49154" y="541765"/>
                  </a:lnTo>
                  <a:lnTo>
                    <a:pt x="75016" y="580056"/>
                  </a:lnTo>
                  <a:lnTo>
                    <a:pt x="105449" y="614633"/>
                  </a:lnTo>
                  <a:lnTo>
                    <a:pt x="140025" y="645069"/>
                  </a:lnTo>
                  <a:lnTo>
                    <a:pt x="178315" y="670932"/>
                  </a:lnTo>
                  <a:lnTo>
                    <a:pt x="219889" y="691795"/>
                  </a:lnTo>
                  <a:lnTo>
                    <a:pt x="264320" y="707228"/>
                  </a:lnTo>
                  <a:lnTo>
                    <a:pt x="311177" y="716803"/>
                  </a:lnTo>
                  <a:lnTo>
                    <a:pt x="360032" y="720090"/>
                  </a:lnTo>
                  <a:lnTo>
                    <a:pt x="408887" y="716803"/>
                  </a:lnTo>
                  <a:lnTo>
                    <a:pt x="455745" y="707228"/>
                  </a:lnTo>
                  <a:lnTo>
                    <a:pt x="500176" y="691795"/>
                  </a:lnTo>
                  <a:lnTo>
                    <a:pt x="541752" y="670932"/>
                  </a:lnTo>
                  <a:lnTo>
                    <a:pt x="580043" y="645069"/>
                  </a:lnTo>
                  <a:lnTo>
                    <a:pt x="614621" y="614633"/>
                  </a:lnTo>
                  <a:lnTo>
                    <a:pt x="645056" y="580056"/>
                  </a:lnTo>
                  <a:lnTo>
                    <a:pt x="670919" y="541765"/>
                  </a:lnTo>
                  <a:lnTo>
                    <a:pt x="691782" y="500189"/>
                  </a:lnTo>
                  <a:lnTo>
                    <a:pt x="707215" y="455758"/>
                  </a:lnTo>
                  <a:lnTo>
                    <a:pt x="716790" y="408900"/>
                  </a:lnTo>
                  <a:lnTo>
                    <a:pt x="720077" y="360045"/>
                  </a:lnTo>
                  <a:lnTo>
                    <a:pt x="716790" y="311189"/>
                  </a:lnTo>
                  <a:lnTo>
                    <a:pt x="707215" y="264331"/>
                  </a:lnTo>
                  <a:lnTo>
                    <a:pt x="691782" y="219900"/>
                  </a:lnTo>
                  <a:lnTo>
                    <a:pt x="670919" y="178324"/>
                  </a:lnTo>
                  <a:lnTo>
                    <a:pt x="645056" y="140033"/>
                  </a:lnTo>
                  <a:lnTo>
                    <a:pt x="614621" y="105456"/>
                  </a:lnTo>
                  <a:lnTo>
                    <a:pt x="580043" y="75020"/>
                  </a:lnTo>
                  <a:lnTo>
                    <a:pt x="541752" y="49157"/>
                  </a:lnTo>
                  <a:lnTo>
                    <a:pt x="500176" y="28294"/>
                  </a:lnTo>
                  <a:lnTo>
                    <a:pt x="455745" y="12861"/>
                  </a:lnTo>
                  <a:lnTo>
                    <a:pt x="408887" y="3286"/>
                  </a:lnTo>
                  <a:lnTo>
                    <a:pt x="360032" y="0"/>
                  </a:lnTo>
                  <a:close/>
                </a:path>
              </a:pathLst>
            </a:custGeom>
            <a:solidFill>
              <a:srgbClr val="80008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2511501" y="2823884"/>
              <a:ext cx="720090" cy="720090"/>
            </a:xfrm>
            <a:custGeom>
              <a:avLst/>
              <a:gdLst/>
              <a:ahLst/>
              <a:cxnLst/>
              <a:rect l="l" t="t" r="r" b="b"/>
              <a:pathLst>
                <a:path w="720089" h="720089">
                  <a:moveTo>
                    <a:pt x="720077" y="360045"/>
                  </a:moveTo>
                  <a:lnTo>
                    <a:pt x="716790" y="311189"/>
                  </a:lnTo>
                  <a:lnTo>
                    <a:pt x="707215" y="264331"/>
                  </a:lnTo>
                  <a:lnTo>
                    <a:pt x="691782" y="219900"/>
                  </a:lnTo>
                  <a:lnTo>
                    <a:pt x="670919" y="178324"/>
                  </a:lnTo>
                  <a:lnTo>
                    <a:pt x="645056" y="140033"/>
                  </a:lnTo>
                  <a:lnTo>
                    <a:pt x="614621" y="105456"/>
                  </a:lnTo>
                  <a:lnTo>
                    <a:pt x="580043" y="75020"/>
                  </a:lnTo>
                  <a:lnTo>
                    <a:pt x="541752" y="49157"/>
                  </a:lnTo>
                  <a:lnTo>
                    <a:pt x="500176" y="28294"/>
                  </a:lnTo>
                  <a:lnTo>
                    <a:pt x="455745" y="12861"/>
                  </a:lnTo>
                  <a:lnTo>
                    <a:pt x="408887" y="3286"/>
                  </a:lnTo>
                  <a:lnTo>
                    <a:pt x="360032" y="0"/>
                  </a:lnTo>
                  <a:lnTo>
                    <a:pt x="311177" y="3286"/>
                  </a:lnTo>
                  <a:lnTo>
                    <a:pt x="264320" y="12861"/>
                  </a:lnTo>
                  <a:lnTo>
                    <a:pt x="219889" y="28294"/>
                  </a:lnTo>
                  <a:lnTo>
                    <a:pt x="178315" y="49157"/>
                  </a:lnTo>
                  <a:lnTo>
                    <a:pt x="140025" y="75020"/>
                  </a:lnTo>
                  <a:lnTo>
                    <a:pt x="105449" y="105456"/>
                  </a:lnTo>
                  <a:lnTo>
                    <a:pt x="75016" y="140033"/>
                  </a:lnTo>
                  <a:lnTo>
                    <a:pt x="49154" y="178324"/>
                  </a:lnTo>
                  <a:lnTo>
                    <a:pt x="28292" y="219900"/>
                  </a:lnTo>
                  <a:lnTo>
                    <a:pt x="12860" y="264331"/>
                  </a:lnTo>
                  <a:lnTo>
                    <a:pt x="3286" y="311189"/>
                  </a:lnTo>
                  <a:lnTo>
                    <a:pt x="0" y="360045"/>
                  </a:lnTo>
                  <a:lnTo>
                    <a:pt x="3286" y="408900"/>
                  </a:lnTo>
                  <a:lnTo>
                    <a:pt x="12860" y="455758"/>
                  </a:lnTo>
                  <a:lnTo>
                    <a:pt x="28292" y="500189"/>
                  </a:lnTo>
                  <a:lnTo>
                    <a:pt x="49154" y="541765"/>
                  </a:lnTo>
                  <a:lnTo>
                    <a:pt x="75016" y="580056"/>
                  </a:lnTo>
                  <a:lnTo>
                    <a:pt x="105449" y="614633"/>
                  </a:lnTo>
                  <a:lnTo>
                    <a:pt x="140025" y="645069"/>
                  </a:lnTo>
                  <a:lnTo>
                    <a:pt x="178315" y="670932"/>
                  </a:lnTo>
                  <a:lnTo>
                    <a:pt x="219889" y="691795"/>
                  </a:lnTo>
                  <a:lnTo>
                    <a:pt x="264320" y="707228"/>
                  </a:lnTo>
                  <a:lnTo>
                    <a:pt x="311177" y="716803"/>
                  </a:lnTo>
                  <a:lnTo>
                    <a:pt x="360032" y="720090"/>
                  </a:lnTo>
                  <a:lnTo>
                    <a:pt x="408887" y="716803"/>
                  </a:lnTo>
                  <a:lnTo>
                    <a:pt x="455745" y="707228"/>
                  </a:lnTo>
                  <a:lnTo>
                    <a:pt x="500176" y="691795"/>
                  </a:lnTo>
                  <a:lnTo>
                    <a:pt x="541752" y="670932"/>
                  </a:lnTo>
                  <a:lnTo>
                    <a:pt x="580043" y="645069"/>
                  </a:lnTo>
                  <a:lnTo>
                    <a:pt x="614621" y="614633"/>
                  </a:lnTo>
                  <a:lnTo>
                    <a:pt x="645056" y="580056"/>
                  </a:lnTo>
                  <a:lnTo>
                    <a:pt x="670919" y="541765"/>
                  </a:lnTo>
                  <a:lnTo>
                    <a:pt x="691782" y="500189"/>
                  </a:lnTo>
                  <a:lnTo>
                    <a:pt x="707215" y="455758"/>
                  </a:lnTo>
                  <a:lnTo>
                    <a:pt x="716790" y="408900"/>
                  </a:lnTo>
                  <a:lnTo>
                    <a:pt x="720077" y="360045"/>
                  </a:lnTo>
                  <a:close/>
                </a:path>
              </a:pathLst>
            </a:custGeom>
            <a:ln w="25400">
              <a:solidFill>
                <a:srgbClr val="80008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948385" y="3687980"/>
              <a:ext cx="720090" cy="720090"/>
            </a:xfrm>
            <a:custGeom>
              <a:avLst/>
              <a:gdLst/>
              <a:ahLst/>
              <a:cxnLst/>
              <a:rect l="l" t="t" r="r" b="b"/>
              <a:pathLst>
                <a:path w="720089" h="720089">
                  <a:moveTo>
                    <a:pt x="360032" y="0"/>
                  </a:moveTo>
                  <a:lnTo>
                    <a:pt x="311177" y="3286"/>
                  </a:lnTo>
                  <a:lnTo>
                    <a:pt x="264320" y="12861"/>
                  </a:lnTo>
                  <a:lnTo>
                    <a:pt x="219889" y="28294"/>
                  </a:lnTo>
                  <a:lnTo>
                    <a:pt x="178315" y="49157"/>
                  </a:lnTo>
                  <a:lnTo>
                    <a:pt x="140025" y="75020"/>
                  </a:lnTo>
                  <a:lnTo>
                    <a:pt x="105449" y="105456"/>
                  </a:lnTo>
                  <a:lnTo>
                    <a:pt x="75016" y="140033"/>
                  </a:lnTo>
                  <a:lnTo>
                    <a:pt x="49154" y="178324"/>
                  </a:lnTo>
                  <a:lnTo>
                    <a:pt x="28292" y="219900"/>
                  </a:lnTo>
                  <a:lnTo>
                    <a:pt x="12860" y="264331"/>
                  </a:lnTo>
                  <a:lnTo>
                    <a:pt x="3286" y="311189"/>
                  </a:lnTo>
                  <a:lnTo>
                    <a:pt x="0" y="360044"/>
                  </a:lnTo>
                  <a:lnTo>
                    <a:pt x="3286" y="408900"/>
                  </a:lnTo>
                  <a:lnTo>
                    <a:pt x="12860" y="455758"/>
                  </a:lnTo>
                  <a:lnTo>
                    <a:pt x="28292" y="500189"/>
                  </a:lnTo>
                  <a:lnTo>
                    <a:pt x="49154" y="541765"/>
                  </a:lnTo>
                  <a:lnTo>
                    <a:pt x="75016" y="580056"/>
                  </a:lnTo>
                  <a:lnTo>
                    <a:pt x="105449" y="614633"/>
                  </a:lnTo>
                  <a:lnTo>
                    <a:pt x="140025" y="645069"/>
                  </a:lnTo>
                  <a:lnTo>
                    <a:pt x="178315" y="670932"/>
                  </a:lnTo>
                  <a:lnTo>
                    <a:pt x="219889" y="691795"/>
                  </a:lnTo>
                  <a:lnTo>
                    <a:pt x="264320" y="707228"/>
                  </a:lnTo>
                  <a:lnTo>
                    <a:pt x="311177" y="716803"/>
                  </a:lnTo>
                  <a:lnTo>
                    <a:pt x="360032" y="720090"/>
                  </a:lnTo>
                  <a:lnTo>
                    <a:pt x="408887" y="716803"/>
                  </a:lnTo>
                  <a:lnTo>
                    <a:pt x="455745" y="707228"/>
                  </a:lnTo>
                  <a:lnTo>
                    <a:pt x="500176" y="691795"/>
                  </a:lnTo>
                  <a:lnTo>
                    <a:pt x="541752" y="670932"/>
                  </a:lnTo>
                  <a:lnTo>
                    <a:pt x="580043" y="645069"/>
                  </a:lnTo>
                  <a:lnTo>
                    <a:pt x="614621" y="614633"/>
                  </a:lnTo>
                  <a:lnTo>
                    <a:pt x="645056" y="580056"/>
                  </a:lnTo>
                  <a:lnTo>
                    <a:pt x="670919" y="541765"/>
                  </a:lnTo>
                  <a:lnTo>
                    <a:pt x="691782" y="500189"/>
                  </a:lnTo>
                  <a:lnTo>
                    <a:pt x="707215" y="455758"/>
                  </a:lnTo>
                  <a:lnTo>
                    <a:pt x="716790" y="408900"/>
                  </a:lnTo>
                  <a:lnTo>
                    <a:pt x="720077" y="360044"/>
                  </a:lnTo>
                  <a:lnTo>
                    <a:pt x="716790" y="311189"/>
                  </a:lnTo>
                  <a:lnTo>
                    <a:pt x="707215" y="264331"/>
                  </a:lnTo>
                  <a:lnTo>
                    <a:pt x="691782" y="219900"/>
                  </a:lnTo>
                  <a:lnTo>
                    <a:pt x="670919" y="178324"/>
                  </a:lnTo>
                  <a:lnTo>
                    <a:pt x="645056" y="140033"/>
                  </a:lnTo>
                  <a:lnTo>
                    <a:pt x="614621" y="105456"/>
                  </a:lnTo>
                  <a:lnTo>
                    <a:pt x="580043" y="75020"/>
                  </a:lnTo>
                  <a:lnTo>
                    <a:pt x="541752" y="49157"/>
                  </a:lnTo>
                  <a:lnTo>
                    <a:pt x="500176" y="28294"/>
                  </a:lnTo>
                  <a:lnTo>
                    <a:pt x="455745" y="12861"/>
                  </a:lnTo>
                  <a:lnTo>
                    <a:pt x="408887" y="3286"/>
                  </a:lnTo>
                  <a:lnTo>
                    <a:pt x="360032" y="0"/>
                  </a:lnTo>
                  <a:close/>
                </a:path>
              </a:pathLst>
            </a:custGeom>
            <a:solidFill>
              <a:srgbClr val="80008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948385" y="3687980"/>
              <a:ext cx="720090" cy="720090"/>
            </a:xfrm>
            <a:custGeom>
              <a:avLst/>
              <a:gdLst/>
              <a:ahLst/>
              <a:cxnLst/>
              <a:rect l="l" t="t" r="r" b="b"/>
              <a:pathLst>
                <a:path w="720089" h="720089">
                  <a:moveTo>
                    <a:pt x="720077" y="360044"/>
                  </a:moveTo>
                  <a:lnTo>
                    <a:pt x="716790" y="311189"/>
                  </a:lnTo>
                  <a:lnTo>
                    <a:pt x="707215" y="264331"/>
                  </a:lnTo>
                  <a:lnTo>
                    <a:pt x="691782" y="219900"/>
                  </a:lnTo>
                  <a:lnTo>
                    <a:pt x="670919" y="178324"/>
                  </a:lnTo>
                  <a:lnTo>
                    <a:pt x="645056" y="140033"/>
                  </a:lnTo>
                  <a:lnTo>
                    <a:pt x="614621" y="105456"/>
                  </a:lnTo>
                  <a:lnTo>
                    <a:pt x="580043" y="75020"/>
                  </a:lnTo>
                  <a:lnTo>
                    <a:pt x="541752" y="49157"/>
                  </a:lnTo>
                  <a:lnTo>
                    <a:pt x="500176" y="28294"/>
                  </a:lnTo>
                  <a:lnTo>
                    <a:pt x="455745" y="12861"/>
                  </a:lnTo>
                  <a:lnTo>
                    <a:pt x="408887" y="3286"/>
                  </a:lnTo>
                  <a:lnTo>
                    <a:pt x="360032" y="0"/>
                  </a:lnTo>
                  <a:lnTo>
                    <a:pt x="311177" y="3286"/>
                  </a:lnTo>
                  <a:lnTo>
                    <a:pt x="264320" y="12861"/>
                  </a:lnTo>
                  <a:lnTo>
                    <a:pt x="219889" y="28294"/>
                  </a:lnTo>
                  <a:lnTo>
                    <a:pt x="178315" y="49157"/>
                  </a:lnTo>
                  <a:lnTo>
                    <a:pt x="140025" y="75020"/>
                  </a:lnTo>
                  <a:lnTo>
                    <a:pt x="105449" y="105456"/>
                  </a:lnTo>
                  <a:lnTo>
                    <a:pt x="75016" y="140033"/>
                  </a:lnTo>
                  <a:lnTo>
                    <a:pt x="49154" y="178324"/>
                  </a:lnTo>
                  <a:lnTo>
                    <a:pt x="28292" y="219900"/>
                  </a:lnTo>
                  <a:lnTo>
                    <a:pt x="12860" y="264331"/>
                  </a:lnTo>
                  <a:lnTo>
                    <a:pt x="3286" y="311189"/>
                  </a:lnTo>
                  <a:lnTo>
                    <a:pt x="0" y="360044"/>
                  </a:lnTo>
                  <a:lnTo>
                    <a:pt x="3286" y="408900"/>
                  </a:lnTo>
                  <a:lnTo>
                    <a:pt x="12860" y="455758"/>
                  </a:lnTo>
                  <a:lnTo>
                    <a:pt x="28292" y="500189"/>
                  </a:lnTo>
                  <a:lnTo>
                    <a:pt x="49154" y="541765"/>
                  </a:lnTo>
                  <a:lnTo>
                    <a:pt x="75016" y="580056"/>
                  </a:lnTo>
                  <a:lnTo>
                    <a:pt x="105449" y="614633"/>
                  </a:lnTo>
                  <a:lnTo>
                    <a:pt x="140025" y="645069"/>
                  </a:lnTo>
                  <a:lnTo>
                    <a:pt x="178315" y="670932"/>
                  </a:lnTo>
                  <a:lnTo>
                    <a:pt x="219889" y="691795"/>
                  </a:lnTo>
                  <a:lnTo>
                    <a:pt x="264320" y="707228"/>
                  </a:lnTo>
                  <a:lnTo>
                    <a:pt x="311177" y="716803"/>
                  </a:lnTo>
                  <a:lnTo>
                    <a:pt x="360032" y="720090"/>
                  </a:lnTo>
                  <a:lnTo>
                    <a:pt x="408887" y="716803"/>
                  </a:lnTo>
                  <a:lnTo>
                    <a:pt x="455745" y="707228"/>
                  </a:lnTo>
                  <a:lnTo>
                    <a:pt x="500176" y="691795"/>
                  </a:lnTo>
                  <a:lnTo>
                    <a:pt x="541752" y="670932"/>
                  </a:lnTo>
                  <a:lnTo>
                    <a:pt x="580043" y="645069"/>
                  </a:lnTo>
                  <a:lnTo>
                    <a:pt x="614621" y="614633"/>
                  </a:lnTo>
                  <a:lnTo>
                    <a:pt x="645056" y="580056"/>
                  </a:lnTo>
                  <a:lnTo>
                    <a:pt x="670919" y="541765"/>
                  </a:lnTo>
                  <a:lnTo>
                    <a:pt x="691782" y="500189"/>
                  </a:lnTo>
                  <a:lnTo>
                    <a:pt x="707215" y="455758"/>
                  </a:lnTo>
                  <a:lnTo>
                    <a:pt x="716790" y="408900"/>
                  </a:lnTo>
                  <a:lnTo>
                    <a:pt x="720077" y="360044"/>
                  </a:lnTo>
                  <a:close/>
                </a:path>
              </a:pathLst>
            </a:custGeom>
            <a:ln w="25400">
              <a:solidFill>
                <a:srgbClr val="80008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/>
          <p:nvPr/>
        </p:nvSpPr>
        <p:spPr>
          <a:xfrm>
            <a:off x="1824038" y="6400800"/>
            <a:ext cx="8531225" cy="0"/>
          </a:xfrm>
          <a:custGeom>
            <a:avLst/>
            <a:gdLst/>
            <a:ahLst/>
            <a:cxnLst/>
            <a:rect l="l" t="t" r="r" b="b"/>
            <a:pathLst>
              <a:path w="8531225">
                <a:moveTo>
                  <a:pt x="0" y="0"/>
                </a:moveTo>
                <a:lnTo>
                  <a:pt x="8531225" y="0"/>
                </a:lnTo>
              </a:path>
            </a:pathLst>
          </a:custGeom>
          <a:ln w="12700">
            <a:solidFill>
              <a:srgbClr val="595958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824038" y="4800600"/>
            <a:ext cx="8531225" cy="0"/>
          </a:xfrm>
          <a:custGeom>
            <a:avLst/>
            <a:gdLst/>
            <a:ahLst/>
            <a:cxnLst/>
            <a:rect l="l" t="t" r="r" b="b"/>
            <a:pathLst>
              <a:path w="8531225">
                <a:moveTo>
                  <a:pt x="0" y="0"/>
                </a:moveTo>
                <a:lnTo>
                  <a:pt x="8531225" y="0"/>
                </a:lnTo>
              </a:path>
            </a:pathLst>
          </a:custGeom>
          <a:ln w="12700">
            <a:solidFill>
              <a:srgbClr val="595958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2593340" y="1927353"/>
            <a:ext cx="7812405" cy="458587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298700">
              <a:spcBef>
                <a:spcPts val="100"/>
              </a:spcBef>
            </a:pPr>
            <a:r>
              <a:rPr sz="2400" dirty="0">
                <a:latin typeface="Times New Roman"/>
                <a:cs typeface="Times New Roman"/>
              </a:rPr>
              <a:t>Thiếu</a:t>
            </a:r>
            <a:r>
              <a:rPr sz="2400" spc="-2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máu</a:t>
            </a:r>
            <a:r>
              <a:rPr sz="2400" spc="-1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gắng</a:t>
            </a:r>
            <a:r>
              <a:rPr sz="2400" spc="-1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sức</a:t>
            </a:r>
            <a:r>
              <a:rPr sz="2400" spc="-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và</a:t>
            </a:r>
            <a:r>
              <a:rPr sz="2400" spc="-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khoảng</a:t>
            </a:r>
            <a:r>
              <a:rPr sz="2400" spc="-1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cách</a:t>
            </a:r>
            <a:r>
              <a:rPr sz="2400" spc="-2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đi</a:t>
            </a:r>
            <a:r>
              <a:rPr sz="2400" spc="-5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Times New Roman"/>
                <a:cs typeface="Times New Roman"/>
              </a:rPr>
              <a:t>ngắn.</a:t>
            </a:r>
            <a:endParaRPr sz="24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600" dirty="0">
              <a:latin typeface="Times New Roman"/>
              <a:cs typeface="Times New Roman"/>
            </a:endParaRPr>
          </a:p>
          <a:p>
            <a:pPr>
              <a:spcBef>
                <a:spcPts val="40"/>
              </a:spcBef>
            </a:pPr>
            <a:endParaRPr sz="2100" dirty="0">
              <a:latin typeface="Times New Roman"/>
              <a:cs typeface="Times New Roman"/>
            </a:endParaRPr>
          </a:p>
          <a:p>
            <a:pPr marL="2372995"/>
            <a:r>
              <a:rPr sz="2400" dirty="0">
                <a:latin typeface="Times New Roman"/>
                <a:cs typeface="Times New Roman"/>
              </a:rPr>
              <a:t>Sau</a:t>
            </a:r>
            <a:r>
              <a:rPr sz="2400" spc="-1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khi</a:t>
            </a:r>
            <a:r>
              <a:rPr sz="2400" spc="-1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thất</a:t>
            </a:r>
            <a:r>
              <a:rPr sz="2400" spc="-2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bại</a:t>
            </a:r>
            <a:r>
              <a:rPr sz="2400" spc="-1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điều</a:t>
            </a:r>
            <a:r>
              <a:rPr sz="2400" spc="-2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trị</a:t>
            </a:r>
            <a:r>
              <a:rPr sz="2400" spc="-1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bằng</a:t>
            </a:r>
            <a:r>
              <a:rPr sz="2400" spc="-10" dirty="0">
                <a:latin typeface="Times New Roman"/>
                <a:cs typeface="Times New Roman"/>
              </a:rPr>
              <a:t> thuốc.</a:t>
            </a:r>
            <a:endParaRPr sz="2400" dirty="0">
              <a:latin typeface="Times New Roman"/>
              <a:cs typeface="Times New Roman"/>
            </a:endParaRPr>
          </a:p>
          <a:p>
            <a:pPr>
              <a:spcBef>
                <a:spcPts val="25"/>
              </a:spcBef>
            </a:pPr>
            <a:endParaRPr sz="3800" dirty="0">
              <a:latin typeface="Times New Roman"/>
              <a:cs typeface="Times New Roman"/>
            </a:endParaRPr>
          </a:p>
          <a:p>
            <a:pPr marL="1765300"/>
            <a:r>
              <a:rPr sz="2400" dirty="0">
                <a:latin typeface="Times New Roman"/>
                <a:cs typeface="Times New Roman"/>
              </a:rPr>
              <a:t>Thiếu</a:t>
            </a:r>
            <a:r>
              <a:rPr sz="2400" spc="-2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máu</a:t>
            </a:r>
            <a:r>
              <a:rPr sz="2400" spc="-1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khi</a:t>
            </a:r>
            <a:r>
              <a:rPr sz="2400" spc="-15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Times New Roman"/>
                <a:cs typeface="Times New Roman"/>
              </a:rPr>
              <a:t>nghĩ.</a:t>
            </a:r>
            <a:endParaRPr sz="2400" dirty="0">
              <a:latin typeface="Times New Roman"/>
              <a:cs typeface="Times New Roman"/>
            </a:endParaRPr>
          </a:p>
          <a:p>
            <a:pPr>
              <a:spcBef>
                <a:spcPts val="30"/>
              </a:spcBef>
            </a:pPr>
            <a:endParaRPr sz="3550" dirty="0">
              <a:latin typeface="Times New Roman"/>
              <a:cs typeface="Times New Roman"/>
            </a:endParaRPr>
          </a:p>
          <a:p>
            <a:pPr marL="354965" indent="-342265">
              <a:buFont typeface="Arial MT"/>
              <a:buChar char="•"/>
              <a:tabLst>
                <a:tab pos="354965" algn="l"/>
                <a:tab pos="355600" algn="l"/>
              </a:tabLst>
            </a:pPr>
            <a:r>
              <a:rPr sz="2600" b="1" dirty="0">
                <a:solidFill>
                  <a:srgbClr val="C00000"/>
                </a:solidFill>
                <a:latin typeface="Times New Roman"/>
                <a:cs typeface="Times New Roman"/>
              </a:rPr>
              <a:t>Điều</a:t>
            </a:r>
            <a:r>
              <a:rPr sz="2600" b="1" spc="-60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2600" b="1" dirty="0">
                <a:solidFill>
                  <a:srgbClr val="C00000"/>
                </a:solidFill>
                <a:latin typeface="Times New Roman"/>
                <a:cs typeface="Times New Roman"/>
              </a:rPr>
              <a:t>trị</a:t>
            </a:r>
            <a:r>
              <a:rPr sz="2600" b="1" spc="-50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2600" b="1" dirty="0">
                <a:solidFill>
                  <a:srgbClr val="C00000"/>
                </a:solidFill>
                <a:latin typeface="Times New Roman"/>
                <a:cs typeface="Times New Roman"/>
              </a:rPr>
              <a:t>thuốc:</a:t>
            </a:r>
            <a:r>
              <a:rPr sz="2600" b="1" spc="-60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2600" b="1" dirty="0">
                <a:solidFill>
                  <a:srgbClr val="C00000"/>
                </a:solidFill>
                <a:latin typeface="Times New Roman"/>
                <a:cs typeface="Times New Roman"/>
              </a:rPr>
              <a:t>Kiểm</a:t>
            </a:r>
            <a:r>
              <a:rPr sz="2600" b="1" spc="-45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2600" b="1" dirty="0">
                <a:solidFill>
                  <a:srgbClr val="C00000"/>
                </a:solidFill>
                <a:latin typeface="Times New Roman"/>
                <a:cs typeface="Times New Roman"/>
              </a:rPr>
              <a:t>soát</a:t>
            </a:r>
            <a:r>
              <a:rPr sz="2600" b="1" spc="-60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2600" b="1" dirty="0">
                <a:solidFill>
                  <a:srgbClr val="C00000"/>
                </a:solidFill>
                <a:latin typeface="Times New Roman"/>
                <a:cs typeface="Times New Roman"/>
              </a:rPr>
              <a:t>yếu</a:t>
            </a:r>
            <a:r>
              <a:rPr sz="2600" b="1" spc="-60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2600" b="1" dirty="0">
                <a:solidFill>
                  <a:srgbClr val="C00000"/>
                </a:solidFill>
                <a:latin typeface="Times New Roman"/>
                <a:cs typeface="Times New Roman"/>
              </a:rPr>
              <a:t>tố</a:t>
            </a:r>
            <a:r>
              <a:rPr sz="2600" b="1" spc="-50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2600" b="1" dirty="0">
                <a:solidFill>
                  <a:srgbClr val="C00000"/>
                </a:solidFill>
                <a:latin typeface="Times New Roman"/>
                <a:cs typeface="Times New Roman"/>
              </a:rPr>
              <a:t>nguy</a:t>
            </a:r>
            <a:r>
              <a:rPr sz="2600" b="1" spc="-50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2600" b="1" spc="-25" dirty="0">
                <a:solidFill>
                  <a:srgbClr val="C00000"/>
                </a:solidFill>
                <a:latin typeface="Times New Roman"/>
                <a:cs typeface="Times New Roman"/>
              </a:rPr>
              <a:t>cơ</a:t>
            </a:r>
            <a:endParaRPr sz="2600" dirty="0">
              <a:latin typeface="Times New Roman"/>
              <a:cs typeface="Times New Roman"/>
            </a:endParaRPr>
          </a:p>
          <a:p>
            <a:pPr marL="354965" indent="-342265">
              <a:spcBef>
                <a:spcPts val="1560"/>
              </a:spcBef>
              <a:buFont typeface="Arial MT"/>
              <a:buChar char="•"/>
              <a:tabLst>
                <a:tab pos="354965" algn="l"/>
                <a:tab pos="355600" algn="l"/>
              </a:tabLst>
            </a:pPr>
            <a:r>
              <a:rPr sz="2600" dirty="0">
                <a:latin typeface="Times New Roman"/>
                <a:cs typeface="Times New Roman"/>
              </a:rPr>
              <a:t>Tái</a:t>
            </a:r>
            <a:r>
              <a:rPr sz="2600" spc="-55" dirty="0">
                <a:latin typeface="Times New Roman"/>
                <a:cs typeface="Times New Roman"/>
              </a:rPr>
              <a:t> </a:t>
            </a:r>
            <a:r>
              <a:rPr sz="2600" dirty="0">
                <a:latin typeface="Times New Roman"/>
                <a:cs typeface="Times New Roman"/>
              </a:rPr>
              <a:t>lập</a:t>
            </a:r>
            <a:r>
              <a:rPr sz="2600" spc="-40" dirty="0">
                <a:latin typeface="Times New Roman"/>
                <a:cs typeface="Times New Roman"/>
              </a:rPr>
              <a:t> </a:t>
            </a:r>
            <a:r>
              <a:rPr sz="2600" dirty="0">
                <a:latin typeface="Times New Roman"/>
                <a:cs typeface="Times New Roman"/>
              </a:rPr>
              <a:t>dòng</a:t>
            </a:r>
            <a:r>
              <a:rPr sz="2600" spc="-55" dirty="0">
                <a:latin typeface="Times New Roman"/>
                <a:cs typeface="Times New Roman"/>
              </a:rPr>
              <a:t> </a:t>
            </a:r>
            <a:r>
              <a:rPr sz="2600" spc="-25" dirty="0">
                <a:latin typeface="Times New Roman"/>
                <a:cs typeface="Times New Roman"/>
              </a:rPr>
              <a:t>máu</a:t>
            </a:r>
            <a:endParaRPr sz="2600" dirty="0">
              <a:latin typeface="Times New Roman"/>
              <a:cs typeface="Times New Roman"/>
            </a:endParaRPr>
          </a:p>
          <a:p>
            <a:pPr marL="424815">
              <a:spcBef>
                <a:spcPts val="1560"/>
              </a:spcBef>
            </a:pPr>
            <a:r>
              <a:rPr sz="2600" b="1" dirty="0">
                <a:solidFill>
                  <a:srgbClr val="C00000"/>
                </a:solidFill>
                <a:latin typeface="Times New Roman"/>
                <a:cs typeface="Times New Roman"/>
              </a:rPr>
              <a:t>Bilan</a:t>
            </a:r>
            <a:r>
              <a:rPr sz="2600" b="1" spc="-55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2600" b="1" dirty="0">
                <a:solidFill>
                  <a:srgbClr val="C00000"/>
                </a:solidFill>
                <a:latin typeface="Times New Roman"/>
                <a:cs typeface="Times New Roman"/>
              </a:rPr>
              <a:t>trước</a:t>
            </a:r>
            <a:r>
              <a:rPr sz="2600" b="1" spc="-80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2600" b="1" dirty="0">
                <a:solidFill>
                  <a:srgbClr val="C00000"/>
                </a:solidFill>
                <a:latin typeface="Times New Roman"/>
                <a:cs typeface="Times New Roman"/>
              </a:rPr>
              <a:t>điều</a:t>
            </a:r>
            <a:r>
              <a:rPr sz="2600" b="1" spc="-55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2600" b="1" spc="-25" dirty="0">
                <a:solidFill>
                  <a:srgbClr val="C00000"/>
                </a:solidFill>
                <a:latin typeface="Times New Roman"/>
                <a:cs typeface="Times New Roman"/>
              </a:rPr>
              <a:t>trị</a:t>
            </a:r>
            <a:endParaRPr sz="2600" dirty="0">
              <a:latin typeface="Times New Roman"/>
              <a:cs typeface="Times New Roman"/>
            </a:endParaRPr>
          </a:p>
        </p:txBody>
      </p:sp>
      <p:grpSp>
        <p:nvGrpSpPr>
          <p:cNvPr id="16" name="object 16"/>
          <p:cNvGrpSpPr/>
          <p:nvPr/>
        </p:nvGrpSpPr>
        <p:grpSpPr>
          <a:xfrm>
            <a:off x="2105301" y="5147411"/>
            <a:ext cx="361950" cy="328930"/>
            <a:chOff x="581301" y="5147411"/>
            <a:chExt cx="361950" cy="328930"/>
          </a:xfrm>
        </p:grpSpPr>
        <p:sp>
          <p:nvSpPr>
            <p:cNvPr id="17" name="object 17"/>
            <p:cNvSpPr/>
            <p:nvPr/>
          </p:nvSpPr>
          <p:spPr>
            <a:xfrm>
              <a:off x="593991" y="5160365"/>
              <a:ext cx="336550" cy="303530"/>
            </a:xfrm>
            <a:custGeom>
              <a:avLst/>
              <a:gdLst/>
              <a:ahLst/>
              <a:cxnLst/>
              <a:rect l="l" t="t" r="r" b="b"/>
              <a:pathLst>
                <a:path w="336550" h="303529">
                  <a:moveTo>
                    <a:pt x="335991" y="102870"/>
                  </a:moveTo>
                  <a:lnTo>
                    <a:pt x="216535" y="102870"/>
                  </a:lnTo>
                  <a:lnTo>
                    <a:pt x="216535" y="0"/>
                  </a:lnTo>
                  <a:lnTo>
                    <a:pt x="119456" y="0"/>
                  </a:lnTo>
                  <a:lnTo>
                    <a:pt x="119456" y="102870"/>
                  </a:lnTo>
                  <a:lnTo>
                    <a:pt x="0" y="102870"/>
                  </a:lnTo>
                  <a:lnTo>
                    <a:pt x="0" y="199390"/>
                  </a:lnTo>
                  <a:lnTo>
                    <a:pt x="119456" y="199390"/>
                  </a:lnTo>
                  <a:lnTo>
                    <a:pt x="119456" y="303530"/>
                  </a:lnTo>
                  <a:lnTo>
                    <a:pt x="216535" y="303530"/>
                  </a:lnTo>
                  <a:lnTo>
                    <a:pt x="216535" y="199390"/>
                  </a:lnTo>
                  <a:lnTo>
                    <a:pt x="335991" y="199390"/>
                  </a:lnTo>
                  <a:lnTo>
                    <a:pt x="335991" y="102870"/>
                  </a:lnTo>
                  <a:close/>
                </a:path>
              </a:pathLst>
            </a:custGeom>
            <a:solidFill>
              <a:srgbClr val="F9B63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594001" y="5160111"/>
              <a:ext cx="336550" cy="303530"/>
            </a:xfrm>
            <a:custGeom>
              <a:avLst/>
              <a:gdLst/>
              <a:ahLst/>
              <a:cxnLst/>
              <a:rect l="l" t="t" r="r" b="b"/>
              <a:pathLst>
                <a:path w="336550" h="303529">
                  <a:moveTo>
                    <a:pt x="0" y="103124"/>
                  </a:moveTo>
                  <a:lnTo>
                    <a:pt x="119456" y="103124"/>
                  </a:lnTo>
                  <a:lnTo>
                    <a:pt x="119456" y="0"/>
                  </a:lnTo>
                  <a:lnTo>
                    <a:pt x="216535" y="0"/>
                  </a:lnTo>
                  <a:lnTo>
                    <a:pt x="216535" y="103124"/>
                  </a:lnTo>
                  <a:lnTo>
                    <a:pt x="335991" y="103124"/>
                  </a:lnTo>
                  <a:lnTo>
                    <a:pt x="335991" y="200202"/>
                  </a:lnTo>
                  <a:lnTo>
                    <a:pt x="216535" y="200202"/>
                  </a:lnTo>
                  <a:lnTo>
                    <a:pt x="216535" y="303326"/>
                  </a:lnTo>
                  <a:lnTo>
                    <a:pt x="119456" y="303326"/>
                  </a:lnTo>
                  <a:lnTo>
                    <a:pt x="119456" y="200202"/>
                  </a:lnTo>
                  <a:lnTo>
                    <a:pt x="0" y="200202"/>
                  </a:lnTo>
                  <a:lnTo>
                    <a:pt x="0" y="103124"/>
                  </a:lnTo>
                  <a:close/>
                </a:path>
              </a:pathLst>
            </a:custGeom>
            <a:ln w="25400">
              <a:solidFill>
                <a:srgbClr val="B7852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9" name="object 1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489835">
              <a:lnSpc>
                <a:spcPts val="1410"/>
              </a:lnSpc>
            </a:pPr>
            <a:fld id="{81D60167-4931-47E6-BA6A-407CBD079E47}" type="slidenum">
              <a:rPr spc="-25" dirty="0"/>
              <a:pPr marL="2489835">
                <a:lnSpc>
                  <a:spcPts val="1410"/>
                </a:lnSpc>
              </a:pPr>
              <a:t>11</a:t>
            </a:fld>
            <a:endParaRPr spc="-25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109087" y="511112"/>
            <a:ext cx="5973445" cy="6356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dirty="0"/>
              <a:t>2.</a:t>
            </a:r>
            <a:r>
              <a:rPr spc="-25" dirty="0"/>
              <a:t> </a:t>
            </a:r>
            <a:r>
              <a:rPr dirty="0"/>
              <a:t>Chẩn</a:t>
            </a:r>
            <a:r>
              <a:rPr spc="-20" dirty="0"/>
              <a:t> </a:t>
            </a:r>
            <a:r>
              <a:rPr dirty="0"/>
              <a:t>đoán</a:t>
            </a:r>
            <a:r>
              <a:rPr spc="-20" dirty="0"/>
              <a:t> </a:t>
            </a:r>
            <a:r>
              <a:rPr dirty="0"/>
              <a:t>trước</a:t>
            </a:r>
            <a:r>
              <a:rPr spc="-5" dirty="0"/>
              <a:t> </a:t>
            </a:r>
            <a:r>
              <a:rPr dirty="0"/>
              <a:t>điều</a:t>
            </a:r>
            <a:r>
              <a:rPr spc="-10" dirty="0"/>
              <a:t> </a:t>
            </a:r>
            <a:r>
              <a:rPr spc="-25" dirty="0"/>
              <a:t>trị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5412740" y="4051590"/>
            <a:ext cx="4734560" cy="1174750"/>
            <a:chOff x="3888740" y="4051590"/>
            <a:chExt cx="4734560" cy="1174750"/>
          </a:xfrm>
        </p:grpSpPr>
        <p:sp>
          <p:nvSpPr>
            <p:cNvPr id="4" name="object 4"/>
            <p:cNvSpPr/>
            <p:nvPr/>
          </p:nvSpPr>
          <p:spPr>
            <a:xfrm>
              <a:off x="3901440" y="4064290"/>
              <a:ext cx="4709160" cy="1149350"/>
            </a:xfrm>
            <a:custGeom>
              <a:avLst/>
              <a:gdLst/>
              <a:ahLst/>
              <a:cxnLst/>
              <a:rect l="l" t="t" r="r" b="b"/>
              <a:pathLst>
                <a:path w="4709159" h="1149350">
                  <a:moveTo>
                    <a:pt x="4134777" y="0"/>
                  </a:moveTo>
                  <a:lnTo>
                    <a:pt x="4134777" y="143598"/>
                  </a:lnTo>
                  <a:lnTo>
                    <a:pt x="0" y="143598"/>
                  </a:lnTo>
                  <a:lnTo>
                    <a:pt x="0" y="1005179"/>
                  </a:lnTo>
                  <a:lnTo>
                    <a:pt x="4134777" y="1005179"/>
                  </a:lnTo>
                  <a:lnTo>
                    <a:pt x="4134777" y="1148765"/>
                  </a:lnTo>
                  <a:lnTo>
                    <a:pt x="4709160" y="574382"/>
                  </a:lnTo>
                  <a:lnTo>
                    <a:pt x="4134777" y="0"/>
                  </a:lnTo>
                  <a:close/>
                </a:path>
              </a:pathLst>
            </a:custGeom>
            <a:solidFill>
              <a:srgbClr val="E3D3E7">
                <a:alpha val="9019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3901440" y="4064290"/>
              <a:ext cx="4709160" cy="1149350"/>
            </a:xfrm>
            <a:custGeom>
              <a:avLst/>
              <a:gdLst/>
              <a:ahLst/>
              <a:cxnLst/>
              <a:rect l="l" t="t" r="r" b="b"/>
              <a:pathLst>
                <a:path w="4709159" h="1149350">
                  <a:moveTo>
                    <a:pt x="0" y="143598"/>
                  </a:moveTo>
                  <a:lnTo>
                    <a:pt x="4134777" y="143598"/>
                  </a:lnTo>
                  <a:lnTo>
                    <a:pt x="4134777" y="0"/>
                  </a:lnTo>
                  <a:lnTo>
                    <a:pt x="4709160" y="574382"/>
                  </a:lnTo>
                  <a:lnTo>
                    <a:pt x="4134777" y="1148765"/>
                  </a:lnTo>
                  <a:lnTo>
                    <a:pt x="4134777" y="1005179"/>
                  </a:lnTo>
                  <a:lnTo>
                    <a:pt x="0" y="1005179"/>
                  </a:lnTo>
                  <a:lnTo>
                    <a:pt x="0" y="143598"/>
                  </a:lnTo>
                  <a:close/>
                </a:path>
              </a:pathLst>
            </a:custGeom>
            <a:ln w="25400">
              <a:solidFill>
                <a:srgbClr val="E3D3E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5430520" y="4148200"/>
            <a:ext cx="1121410" cy="8820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7815" indent="-285115">
              <a:spcBef>
                <a:spcPts val="100"/>
              </a:spcBef>
              <a:buChar char="•"/>
              <a:tabLst>
                <a:tab pos="297815" algn="l"/>
                <a:tab pos="298450" algn="l"/>
              </a:tabLst>
            </a:pPr>
            <a:r>
              <a:rPr sz="2800" spc="-25" dirty="0">
                <a:latin typeface="Times New Roman"/>
                <a:cs typeface="Times New Roman"/>
              </a:rPr>
              <a:t>MRA</a:t>
            </a:r>
            <a:endParaRPr sz="2800">
              <a:latin typeface="Times New Roman"/>
              <a:cs typeface="Times New Roman"/>
            </a:endParaRPr>
          </a:p>
          <a:p>
            <a:pPr marL="297815" indent="-285115">
              <a:spcBef>
                <a:spcPts val="20"/>
              </a:spcBef>
              <a:buChar char="•"/>
              <a:tabLst>
                <a:tab pos="297815" algn="l"/>
                <a:tab pos="298450" algn="l"/>
              </a:tabLst>
            </a:pPr>
            <a:r>
              <a:rPr sz="2800" spc="-25" dirty="0">
                <a:latin typeface="Times New Roman"/>
                <a:cs typeface="Times New Roman"/>
              </a:rPr>
              <a:t>CTA</a:t>
            </a:r>
            <a:endParaRPr sz="2800">
              <a:latin typeface="Times New Roman"/>
              <a:cs typeface="Times New Roman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2273300" y="4051594"/>
            <a:ext cx="3164840" cy="1174750"/>
            <a:chOff x="749300" y="4051594"/>
            <a:chExt cx="3164840" cy="1174750"/>
          </a:xfrm>
        </p:grpSpPr>
        <p:sp>
          <p:nvSpPr>
            <p:cNvPr id="8" name="object 8"/>
            <p:cNvSpPr/>
            <p:nvPr/>
          </p:nvSpPr>
          <p:spPr>
            <a:xfrm>
              <a:off x="762000" y="4064294"/>
              <a:ext cx="3139440" cy="1149350"/>
            </a:xfrm>
            <a:custGeom>
              <a:avLst/>
              <a:gdLst/>
              <a:ahLst/>
              <a:cxnLst/>
              <a:rect l="l" t="t" r="r" b="b"/>
              <a:pathLst>
                <a:path w="3139440" h="1149350">
                  <a:moveTo>
                    <a:pt x="2947974" y="0"/>
                  </a:moveTo>
                  <a:lnTo>
                    <a:pt x="191465" y="0"/>
                  </a:lnTo>
                  <a:lnTo>
                    <a:pt x="147564" y="5056"/>
                  </a:lnTo>
                  <a:lnTo>
                    <a:pt x="107265" y="19461"/>
                  </a:lnTo>
                  <a:lnTo>
                    <a:pt x="71714" y="42063"/>
                  </a:lnTo>
                  <a:lnTo>
                    <a:pt x="42063" y="71714"/>
                  </a:lnTo>
                  <a:lnTo>
                    <a:pt x="19461" y="107265"/>
                  </a:lnTo>
                  <a:lnTo>
                    <a:pt x="5056" y="147564"/>
                  </a:lnTo>
                  <a:lnTo>
                    <a:pt x="0" y="191465"/>
                  </a:lnTo>
                  <a:lnTo>
                    <a:pt x="0" y="957300"/>
                  </a:lnTo>
                  <a:lnTo>
                    <a:pt x="5056" y="1001200"/>
                  </a:lnTo>
                  <a:lnTo>
                    <a:pt x="19461" y="1041500"/>
                  </a:lnTo>
                  <a:lnTo>
                    <a:pt x="42063" y="1077051"/>
                  </a:lnTo>
                  <a:lnTo>
                    <a:pt x="71714" y="1106702"/>
                  </a:lnTo>
                  <a:lnTo>
                    <a:pt x="107265" y="1129304"/>
                  </a:lnTo>
                  <a:lnTo>
                    <a:pt x="147564" y="1143708"/>
                  </a:lnTo>
                  <a:lnTo>
                    <a:pt x="191465" y="1148765"/>
                  </a:lnTo>
                  <a:lnTo>
                    <a:pt x="2947974" y="1148765"/>
                  </a:lnTo>
                  <a:lnTo>
                    <a:pt x="2991875" y="1143708"/>
                  </a:lnTo>
                  <a:lnTo>
                    <a:pt x="3032174" y="1129304"/>
                  </a:lnTo>
                  <a:lnTo>
                    <a:pt x="3067725" y="1106702"/>
                  </a:lnTo>
                  <a:lnTo>
                    <a:pt x="3097376" y="1077051"/>
                  </a:lnTo>
                  <a:lnTo>
                    <a:pt x="3119978" y="1041500"/>
                  </a:lnTo>
                  <a:lnTo>
                    <a:pt x="3134383" y="1001200"/>
                  </a:lnTo>
                  <a:lnTo>
                    <a:pt x="3139440" y="957300"/>
                  </a:lnTo>
                  <a:lnTo>
                    <a:pt x="3139440" y="191465"/>
                  </a:lnTo>
                  <a:lnTo>
                    <a:pt x="3134383" y="147564"/>
                  </a:lnTo>
                  <a:lnTo>
                    <a:pt x="3119978" y="107265"/>
                  </a:lnTo>
                  <a:lnTo>
                    <a:pt x="3097376" y="71714"/>
                  </a:lnTo>
                  <a:lnTo>
                    <a:pt x="3067725" y="42063"/>
                  </a:lnTo>
                  <a:lnTo>
                    <a:pt x="3032174" y="19461"/>
                  </a:lnTo>
                  <a:lnTo>
                    <a:pt x="2991875" y="5056"/>
                  </a:lnTo>
                  <a:lnTo>
                    <a:pt x="2947974" y="0"/>
                  </a:lnTo>
                  <a:close/>
                </a:path>
              </a:pathLst>
            </a:custGeom>
            <a:solidFill>
              <a:srgbClr val="AC66B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762000" y="4064294"/>
              <a:ext cx="3139440" cy="1149350"/>
            </a:xfrm>
            <a:custGeom>
              <a:avLst/>
              <a:gdLst/>
              <a:ahLst/>
              <a:cxnLst/>
              <a:rect l="l" t="t" r="r" b="b"/>
              <a:pathLst>
                <a:path w="3139440" h="1149350">
                  <a:moveTo>
                    <a:pt x="0" y="191465"/>
                  </a:moveTo>
                  <a:lnTo>
                    <a:pt x="5056" y="147564"/>
                  </a:lnTo>
                  <a:lnTo>
                    <a:pt x="19461" y="107265"/>
                  </a:lnTo>
                  <a:lnTo>
                    <a:pt x="42063" y="71714"/>
                  </a:lnTo>
                  <a:lnTo>
                    <a:pt x="71714" y="42063"/>
                  </a:lnTo>
                  <a:lnTo>
                    <a:pt x="107265" y="19461"/>
                  </a:lnTo>
                  <a:lnTo>
                    <a:pt x="147564" y="5056"/>
                  </a:lnTo>
                  <a:lnTo>
                    <a:pt x="191465" y="0"/>
                  </a:lnTo>
                  <a:lnTo>
                    <a:pt x="2947974" y="0"/>
                  </a:lnTo>
                  <a:lnTo>
                    <a:pt x="2991875" y="5056"/>
                  </a:lnTo>
                  <a:lnTo>
                    <a:pt x="3032174" y="19461"/>
                  </a:lnTo>
                  <a:lnTo>
                    <a:pt x="3067725" y="42063"/>
                  </a:lnTo>
                  <a:lnTo>
                    <a:pt x="3097376" y="71714"/>
                  </a:lnTo>
                  <a:lnTo>
                    <a:pt x="3119978" y="107265"/>
                  </a:lnTo>
                  <a:lnTo>
                    <a:pt x="3134383" y="147564"/>
                  </a:lnTo>
                  <a:lnTo>
                    <a:pt x="3139440" y="191465"/>
                  </a:lnTo>
                  <a:lnTo>
                    <a:pt x="3139440" y="957300"/>
                  </a:lnTo>
                  <a:lnTo>
                    <a:pt x="3134383" y="1001200"/>
                  </a:lnTo>
                  <a:lnTo>
                    <a:pt x="3119978" y="1041500"/>
                  </a:lnTo>
                  <a:lnTo>
                    <a:pt x="3097376" y="1077051"/>
                  </a:lnTo>
                  <a:lnTo>
                    <a:pt x="3067725" y="1106702"/>
                  </a:lnTo>
                  <a:lnTo>
                    <a:pt x="3032174" y="1129304"/>
                  </a:lnTo>
                  <a:lnTo>
                    <a:pt x="2991875" y="1143708"/>
                  </a:lnTo>
                  <a:lnTo>
                    <a:pt x="2947974" y="1148765"/>
                  </a:lnTo>
                  <a:lnTo>
                    <a:pt x="191465" y="1148765"/>
                  </a:lnTo>
                  <a:lnTo>
                    <a:pt x="147564" y="1143708"/>
                  </a:lnTo>
                  <a:lnTo>
                    <a:pt x="107265" y="1129304"/>
                  </a:lnTo>
                  <a:lnTo>
                    <a:pt x="71714" y="1106702"/>
                  </a:lnTo>
                  <a:lnTo>
                    <a:pt x="42063" y="1077051"/>
                  </a:lnTo>
                  <a:lnTo>
                    <a:pt x="19461" y="1041500"/>
                  </a:lnTo>
                  <a:lnTo>
                    <a:pt x="5056" y="1001200"/>
                  </a:lnTo>
                  <a:lnTo>
                    <a:pt x="0" y="957300"/>
                  </a:lnTo>
                  <a:lnTo>
                    <a:pt x="0" y="191465"/>
                  </a:lnTo>
                  <a:close/>
                </a:path>
              </a:pathLst>
            </a:custGeom>
            <a:ln w="254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2747073" y="4377215"/>
            <a:ext cx="2217420" cy="4527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800" dirty="0">
                <a:solidFill>
                  <a:srgbClr val="FFFFFF"/>
                </a:solidFill>
                <a:latin typeface="Times New Roman"/>
                <a:cs typeface="Times New Roman"/>
              </a:rPr>
              <a:t>Không</a:t>
            </a:r>
            <a:r>
              <a:rPr sz="2800" spc="-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FFFFFF"/>
                </a:solidFill>
                <a:latin typeface="Times New Roman"/>
                <a:cs typeface="Times New Roman"/>
              </a:rPr>
              <a:t>xâm</a:t>
            </a:r>
            <a:r>
              <a:rPr sz="2800" spc="-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-25" dirty="0">
                <a:solidFill>
                  <a:srgbClr val="FFFFFF"/>
                </a:solidFill>
                <a:latin typeface="Times New Roman"/>
                <a:cs typeface="Times New Roman"/>
              </a:rPr>
              <a:t>lấn</a:t>
            </a:r>
            <a:endParaRPr sz="2800">
              <a:latin typeface="Times New Roman"/>
              <a:cs typeface="Times New Roman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2273300" y="5315235"/>
            <a:ext cx="7874000" cy="1174750"/>
            <a:chOff x="749300" y="5315235"/>
            <a:chExt cx="7874000" cy="1174750"/>
          </a:xfrm>
        </p:grpSpPr>
        <p:sp>
          <p:nvSpPr>
            <p:cNvPr id="12" name="object 12"/>
            <p:cNvSpPr/>
            <p:nvPr/>
          </p:nvSpPr>
          <p:spPr>
            <a:xfrm>
              <a:off x="3901439" y="5327935"/>
              <a:ext cx="4709160" cy="1149350"/>
            </a:xfrm>
            <a:custGeom>
              <a:avLst/>
              <a:gdLst/>
              <a:ahLst/>
              <a:cxnLst/>
              <a:rect l="l" t="t" r="r" b="b"/>
              <a:pathLst>
                <a:path w="4709159" h="1149350">
                  <a:moveTo>
                    <a:pt x="4134777" y="0"/>
                  </a:moveTo>
                  <a:lnTo>
                    <a:pt x="4134777" y="143598"/>
                  </a:lnTo>
                  <a:lnTo>
                    <a:pt x="0" y="143598"/>
                  </a:lnTo>
                  <a:lnTo>
                    <a:pt x="0" y="1005179"/>
                  </a:lnTo>
                  <a:lnTo>
                    <a:pt x="4134777" y="1005179"/>
                  </a:lnTo>
                  <a:lnTo>
                    <a:pt x="4134777" y="1148765"/>
                  </a:lnTo>
                  <a:lnTo>
                    <a:pt x="4709160" y="574382"/>
                  </a:lnTo>
                  <a:lnTo>
                    <a:pt x="4134777" y="0"/>
                  </a:lnTo>
                  <a:close/>
                </a:path>
              </a:pathLst>
            </a:custGeom>
            <a:solidFill>
              <a:srgbClr val="E3D3E7">
                <a:alpha val="9019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3901439" y="5327935"/>
              <a:ext cx="4709160" cy="1149350"/>
            </a:xfrm>
            <a:custGeom>
              <a:avLst/>
              <a:gdLst/>
              <a:ahLst/>
              <a:cxnLst/>
              <a:rect l="l" t="t" r="r" b="b"/>
              <a:pathLst>
                <a:path w="4709159" h="1149350">
                  <a:moveTo>
                    <a:pt x="0" y="143598"/>
                  </a:moveTo>
                  <a:lnTo>
                    <a:pt x="4134777" y="143598"/>
                  </a:lnTo>
                  <a:lnTo>
                    <a:pt x="4134777" y="0"/>
                  </a:lnTo>
                  <a:lnTo>
                    <a:pt x="4709160" y="574382"/>
                  </a:lnTo>
                  <a:lnTo>
                    <a:pt x="4134777" y="1148765"/>
                  </a:lnTo>
                  <a:lnTo>
                    <a:pt x="4134777" y="1005179"/>
                  </a:lnTo>
                  <a:lnTo>
                    <a:pt x="0" y="1005179"/>
                  </a:lnTo>
                  <a:lnTo>
                    <a:pt x="0" y="143598"/>
                  </a:lnTo>
                  <a:close/>
                </a:path>
              </a:pathLst>
            </a:custGeom>
            <a:ln w="25400">
              <a:solidFill>
                <a:srgbClr val="E3D3E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762000" y="5327938"/>
              <a:ext cx="3139440" cy="1149350"/>
            </a:xfrm>
            <a:custGeom>
              <a:avLst/>
              <a:gdLst/>
              <a:ahLst/>
              <a:cxnLst/>
              <a:rect l="l" t="t" r="r" b="b"/>
              <a:pathLst>
                <a:path w="3139440" h="1149350">
                  <a:moveTo>
                    <a:pt x="2947974" y="0"/>
                  </a:moveTo>
                  <a:lnTo>
                    <a:pt x="191465" y="0"/>
                  </a:lnTo>
                  <a:lnTo>
                    <a:pt x="147564" y="5056"/>
                  </a:lnTo>
                  <a:lnTo>
                    <a:pt x="107265" y="19461"/>
                  </a:lnTo>
                  <a:lnTo>
                    <a:pt x="71714" y="42063"/>
                  </a:lnTo>
                  <a:lnTo>
                    <a:pt x="42063" y="71714"/>
                  </a:lnTo>
                  <a:lnTo>
                    <a:pt x="19461" y="107265"/>
                  </a:lnTo>
                  <a:lnTo>
                    <a:pt x="5056" y="147564"/>
                  </a:lnTo>
                  <a:lnTo>
                    <a:pt x="0" y="191465"/>
                  </a:lnTo>
                  <a:lnTo>
                    <a:pt x="0" y="957300"/>
                  </a:lnTo>
                  <a:lnTo>
                    <a:pt x="5056" y="1001200"/>
                  </a:lnTo>
                  <a:lnTo>
                    <a:pt x="19461" y="1041500"/>
                  </a:lnTo>
                  <a:lnTo>
                    <a:pt x="42063" y="1077051"/>
                  </a:lnTo>
                  <a:lnTo>
                    <a:pt x="71714" y="1106702"/>
                  </a:lnTo>
                  <a:lnTo>
                    <a:pt x="107265" y="1129304"/>
                  </a:lnTo>
                  <a:lnTo>
                    <a:pt x="147564" y="1143708"/>
                  </a:lnTo>
                  <a:lnTo>
                    <a:pt x="191465" y="1148765"/>
                  </a:lnTo>
                  <a:lnTo>
                    <a:pt x="2947974" y="1148765"/>
                  </a:lnTo>
                  <a:lnTo>
                    <a:pt x="2991875" y="1143708"/>
                  </a:lnTo>
                  <a:lnTo>
                    <a:pt x="3032174" y="1129304"/>
                  </a:lnTo>
                  <a:lnTo>
                    <a:pt x="3067725" y="1106702"/>
                  </a:lnTo>
                  <a:lnTo>
                    <a:pt x="3097376" y="1077051"/>
                  </a:lnTo>
                  <a:lnTo>
                    <a:pt x="3119978" y="1041500"/>
                  </a:lnTo>
                  <a:lnTo>
                    <a:pt x="3134383" y="1001200"/>
                  </a:lnTo>
                  <a:lnTo>
                    <a:pt x="3139440" y="957300"/>
                  </a:lnTo>
                  <a:lnTo>
                    <a:pt x="3139440" y="191465"/>
                  </a:lnTo>
                  <a:lnTo>
                    <a:pt x="3134383" y="147564"/>
                  </a:lnTo>
                  <a:lnTo>
                    <a:pt x="3119978" y="107265"/>
                  </a:lnTo>
                  <a:lnTo>
                    <a:pt x="3097376" y="71714"/>
                  </a:lnTo>
                  <a:lnTo>
                    <a:pt x="3067725" y="42063"/>
                  </a:lnTo>
                  <a:lnTo>
                    <a:pt x="3032174" y="19461"/>
                  </a:lnTo>
                  <a:lnTo>
                    <a:pt x="2991875" y="5056"/>
                  </a:lnTo>
                  <a:lnTo>
                    <a:pt x="2947974" y="0"/>
                  </a:lnTo>
                  <a:close/>
                </a:path>
              </a:pathLst>
            </a:custGeom>
            <a:solidFill>
              <a:srgbClr val="AC66B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762000" y="5327938"/>
              <a:ext cx="3139440" cy="1149350"/>
            </a:xfrm>
            <a:custGeom>
              <a:avLst/>
              <a:gdLst/>
              <a:ahLst/>
              <a:cxnLst/>
              <a:rect l="l" t="t" r="r" b="b"/>
              <a:pathLst>
                <a:path w="3139440" h="1149350">
                  <a:moveTo>
                    <a:pt x="0" y="191465"/>
                  </a:moveTo>
                  <a:lnTo>
                    <a:pt x="5056" y="147564"/>
                  </a:lnTo>
                  <a:lnTo>
                    <a:pt x="19461" y="107265"/>
                  </a:lnTo>
                  <a:lnTo>
                    <a:pt x="42063" y="71714"/>
                  </a:lnTo>
                  <a:lnTo>
                    <a:pt x="71714" y="42063"/>
                  </a:lnTo>
                  <a:lnTo>
                    <a:pt x="107265" y="19461"/>
                  </a:lnTo>
                  <a:lnTo>
                    <a:pt x="147564" y="5056"/>
                  </a:lnTo>
                  <a:lnTo>
                    <a:pt x="191465" y="0"/>
                  </a:lnTo>
                  <a:lnTo>
                    <a:pt x="2947974" y="0"/>
                  </a:lnTo>
                  <a:lnTo>
                    <a:pt x="2991875" y="5056"/>
                  </a:lnTo>
                  <a:lnTo>
                    <a:pt x="3032174" y="19461"/>
                  </a:lnTo>
                  <a:lnTo>
                    <a:pt x="3067725" y="42063"/>
                  </a:lnTo>
                  <a:lnTo>
                    <a:pt x="3097376" y="71714"/>
                  </a:lnTo>
                  <a:lnTo>
                    <a:pt x="3119978" y="107265"/>
                  </a:lnTo>
                  <a:lnTo>
                    <a:pt x="3134383" y="147564"/>
                  </a:lnTo>
                  <a:lnTo>
                    <a:pt x="3139440" y="191465"/>
                  </a:lnTo>
                  <a:lnTo>
                    <a:pt x="3139440" y="957300"/>
                  </a:lnTo>
                  <a:lnTo>
                    <a:pt x="3134383" y="1001200"/>
                  </a:lnTo>
                  <a:lnTo>
                    <a:pt x="3119978" y="1041500"/>
                  </a:lnTo>
                  <a:lnTo>
                    <a:pt x="3097376" y="1077051"/>
                  </a:lnTo>
                  <a:lnTo>
                    <a:pt x="3067725" y="1106702"/>
                  </a:lnTo>
                  <a:lnTo>
                    <a:pt x="3032174" y="1129304"/>
                  </a:lnTo>
                  <a:lnTo>
                    <a:pt x="2991875" y="1143708"/>
                  </a:lnTo>
                  <a:lnTo>
                    <a:pt x="2947974" y="1148765"/>
                  </a:lnTo>
                  <a:lnTo>
                    <a:pt x="191465" y="1148765"/>
                  </a:lnTo>
                  <a:lnTo>
                    <a:pt x="147564" y="1143708"/>
                  </a:lnTo>
                  <a:lnTo>
                    <a:pt x="107265" y="1129304"/>
                  </a:lnTo>
                  <a:lnTo>
                    <a:pt x="71714" y="1106702"/>
                  </a:lnTo>
                  <a:lnTo>
                    <a:pt x="42063" y="1077051"/>
                  </a:lnTo>
                  <a:lnTo>
                    <a:pt x="19461" y="1041500"/>
                  </a:lnTo>
                  <a:lnTo>
                    <a:pt x="5056" y="1001200"/>
                  </a:lnTo>
                  <a:lnTo>
                    <a:pt x="0" y="957300"/>
                  </a:lnTo>
                  <a:lnTo>
                    <a:pt x="0" y="191465"/>
                  </a:lnTo>
                  <a:close/>
                </a:path>
              </a:pathLst>
            </a:custGeom>
            <a:ln w="254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" name="object 16"/>
          <p:cNvSpPr txBox="1"/>
          <p:nvPr/>
        </p:nvSpPr>
        <p:spPr>
          <a:xfrm>
            <a:off x="3235515" y="5640860"/>
            <a:ext cx="1239520" cy="4527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800" dirty="0">
                <a:solidFill>
                  <a:srgbClr val="FFFFFF"/>
                </a:solidFill>
                <a:latin typeface="Times New Roman"/>
                <a:cs typeface="Times New Roman"/>
              </a:rPr>
              <a:t>Xâm</a:t>
            </a:r>
            <a:r>
              <a:rPr sz="2800" spc="-2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-25" dirty="0">
                <a:solidFill>
                  <a:srgbClr val="FFFFFF"/>
                </a:solidFill>
                <a:latin typeface="Times New Roman"/>
                <a:cs typeface="Times New Roman"/>
              </a:rPr>
              <a:t>lấn</a:t>
            </a:r>
            <a:endParaRPr sz="2800">
              <a:latin typeface="Times New Roman"/>
              <a:cs typeface="Times New Roman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5412741" y="5655163"/>
            <a:ext cx="4275455" cy="4527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4965" indent="-342265">
              <a:spcBef>
                <a:spcPts val="100"/>
              </a:spcBef>
              <a:buFont typeface="Arial MT"/>
              <a:buChar char="•"/>
              <a:tabLst>
                <a:tab pos="354965" algn="l"/>
                <a:tab pos="355600" algn="l"/>
              </a:tabLst>
            </a:pPr>
            <a:r>
              <a:rPr sz="2800" dirty="0">
                <a:latin typeface="Times New Roman"/>
                <a:cs typeface="Times New Roman"/>
              </a:rPr>
              <a:t>Chụp</a:t>
            </a:r>
            <a:r>
              <a:rPr sz="2800" spc="-40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mạch</a:t>
            </a:r>
            <a:r>
              <a:rPr sz="2800" spc="-25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máu</a:t>
            </a:r>
            <a:r>
              <a:rPr sz="2800" spc="-20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bằng</a:t>
            </a:r>
            <a:r>
              <a:rPr sz="2800" spc="-20" dirty="0">
                <a:latin typeface="Times New Roman"/>
                <a:cs typeface="Times New Roman"/>
              </a:rPr>
              <a:t> </a:t>
            </a:r>
            <a:r>
              <a:rPr sz="2800" spc="-25" dirty="0">
                <a:latin typeface="Times New Roman"/>
                <a:cs typeface="Times New Roman"/>
              </a:rPr>
              <a:t>DSA</a:t>
            </a:r>
            <a:endParaRPr sz="2800">
              <a:latin typeface="Times New Roman"/>
              <a:cs typeface="Times New Roman"/>
            </a:endParaRPr>
          </a:p>
        </p:txBody>
      </p:sp>
      <p:grpSp>
        <p:nvGrpSpPr>
          <p:cNvPr id="18" name="object 18"/>
          <p:cNvGrpSpPr/>
          <p:nvPr/>
        </p:nvGrpSpPr>
        <p:grpSpPr>
          <a:xfrm>
            <a:off x="3721100" y="3111500"/>
            <a:ext cx="330200" cy="939800"/>
            <a:chOff x="2197100" y="3111500"/>
            <a:chExt cx="330200" cy="939800"/>
          </a:xfrm>
        </p:grpSpPr>
        <p:sp>
          <p:nvSpPr>
            <p:cNvPr id="19" name="object 19"/>
            <p:cNvSpPr/>
            <p:nvPr/>
          </p:nvSpPr>
          <p:spPr>
            <a:xfrm>
              <a:off x="2209800" y="3124200"/>
              <a:ext cx="304800" cy="914400"/>
            </a:xfrm>
            <a:custGeom>
              <a:avLst/>
              <a:gdLst/>
              <a:ahLst/>
              <a:cxnLst/>
              <a:rect l="l" t="t" r="r" b="b"/>
              <a:pathLst>
                <a:path w="304800" h="914400">
                  <a:moveTo>
                    <a:pt x="228600" y="0"/>
                  </a:moveTo>
                  <a:lnTo>
                    <a:pt x="76200" y="0"/>
                  </a:lnTo>
                  <a:lnTo>
                    <a:pt x="76200" y="762000"/>
                  </a:lnTo>
                  <a:lnTo>
                    <a:pt x="0" y="762000"/>
                  </a:lnTo>
                  <a:lnTo>
                    <a:pt x="152400" y="914400"/>
                  </a:lnTo>
                  <a:lnTo>
                    <a:pt x="304800" y="762000"/>
                  </a:lnTo>
                  <a:lnTo>
                    <a:pt x="228600" y="762000"/>
                  </a:lnTo>
                  <a:lnTo>
                    <a:pt x="228600" y="0"/>
                  </a:lnTo>
                  <a:close/>
                </a:path>
              </a:pathLst>
            </a:custGeom>
            <a:solidFill>
              <a:srgbClr val="80008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2209800" y="3124200"/>
              <a:ext cx="304800" cy="914400"/>
            </a:xfrm>
            <a:custGeom>
              <a:avLst/>
              <a:gdLst/>
              <a:ahLst/>
              <a:cxnLst/>
              <a:rect l="l" t="t" r="r" b="b"/>
              <a:pathLst>
                <a:path w="304800" h="914400">
                  <a:moveTo>
                    <a:pt x="0" y="762000"/>
                  </a:moveTo>
                  <a:lnTo>
                    <a:pt x="76200" y="762000"/>
                  </a:lnTo>
                  <a:lnTo>
                    <a:pt x="76200" y="0"/>
                  </a:lnTo>
                  <a:lnTo>
                    <a:pt x="228600" y="0"/>
                  </a:lnTo>
                  <a:lnTo>
                    <a:pt x="228600" y="762000"/>
                  </a:lnTo>
                  <a:lnTo>
                    <a:pt x="304800" y="762000"/>
                  </a:lnTo>
                  <a:lnTo>
                    <a:pt x="152400" y="914400"/>
                  </a:lnTo>
                  <a:lnTo>
                    <a:pt x="0" y="762000"/>
                  </a:lnTo>
                  <a:close/>
                </a:path>
              </a:pathLst>
            </a:custGeom>
            <a:ln w="25400">
              <a:solidFill>
                <a:srgbClr val="80008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1" name="object 21"/>
          <p:cNvSpPr txBox="1"/>
          <p:nvPr/>
        </p:nvSpPr>
        <p:spPr>
          <a:xfrm>
            <a:off x="1907540" y="1328419"/>
            <a:ext cx="8223884" cy="2345690"/>
          </a:xfrm>
          <a:prstGeom prst="rect">
            <a:avLst/>
          </a:prstGeom>
        </p:spPr>
        <p:txBody>
          <a:bodyPr vert="horz" wrap="square" lIns="0" tIns="195580" rIns="0" bIns="0" rtlCol="0">
            <a:spAutoFit/>
          </a:bodyPr>
          <a:lstStyle/>
          <a:p>
            <a:pPr marL="12700">
              <a:spcBef>
                <a:spcPts val="1540"/>
              </a:spcBef>
            </a:pPr>
            <a:r>
              <a:rPr sz="2400" b="1" i="1" dirty="0">
                <a:solidFill>
                  <a:srgbClr val="990033"/>
                </a:solidFill>
                <a:latin typeface="Times New Roman"/>
                <a:cs typeface="Times New Roman"/>
              </a:rPr>
              <a:t>Các</a:t>
            </a:r>
            <a:r>
              <a:rPr sz="2400" b="1" i="1" spc="-20" dirty="0">
                <a:solidFill>
                  <a:srgbClr val="990033"/>
                </a:solidFill>
                <a:latin typeface="Times New Roman"/>
                <a:cs typeface="Times New Roman"/>
              </a:rPr>
              <a:t> </a:t>
            </a:r>
            <a:r>
              <a:rPr sz="2400" b="1" i="1" dirty="0">
                <a:solidFill>
                  <a:srgbClr val="990033"/>
                </a:solidFill>
                <a:latin typeface="Times New Roman"/>
                <a:cs typeface="Times New Roman"/>
              </a:rPr>
              <a:t>kỹ</a:t>
            </a:r>
            <a:r>
              <a:rPr sz="2400" b="1" i="1" spc="-10" dirty="0">
                <a:solidFill>
                  <a:srgbClr val="990033"/>
                </a:solidFill>
                <a:latin typeface="Times New Roman"/>
                <a:cs typeface="Times New Roman"/>
              </a:rPr>
              <a:t> </a:t>
            </a:r>
            <a:r>
              <a:rPr sz="2400" b="1" i="1" dirty="0">
                <a:solidFill>
                  <a:srgbClr val="990033"/>
                </a:solidFill>
                <a:latin typeface="Times New Roman"/>
                <a:cs typeface="Times New Roman"/>
              </a:rPr>
              <a:t>thuật chẩn</a:t>
            </a:r>
            <a:r>
              <a:rPr sz="2400" b="1" i="1" spc="-10" dirty="0">
                <a:solidFill>
                  <a:srgbClr val="990033"/>
                </a:solidFill>
                <a:latin typeface="Times New Roman"/>
                <a:cs typeface="Times New Roman"/>
              </a:rPr>
              <a:t> đoán:</a:t>
            </a:r>
            <a:endParaRPr sz="2400">
              <a:latin typeface="Times New Roman"/>
              <a:cs typeface="Times New Roman"/>
            </a:endParaRPr>
          </a:p>
          <a:p>
            <a:pPr marL="240665">
              <a:spcBef>
                <a:spcPts val="1440"/>
              </a:spcBef>
            </a:pPr>
            <a:r>
              <a:rPr sz="2400" dirty="0">
                <a:latin typeface="Times New Roman"/>
                <a:cs typeface="Times New Roman"/>
              </a:rPr>
              <a:t>-</a:t>
            </a:r>
            <a:r>
              <a:rPr sz="2400" spc="280" dirty="0"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FF0000"/>
                </a:solidFill>
                <a:latin typeface="Times New Roman"/>
                <a:cs typeface="Times New Roman"/>
              </a:rPr>
              <a:t>Xác</a:t>
            </a:r>
            <a:r>
              <a:rPr sz="2400" spc="29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FF0000"/>
                </a:solidFill>
                <a:latin typeface="Times New Roman"/>
                <a:cs typeface="Times New Roman"/>
              </a:rPr>
              <a:t>định</a:t>
            </a:r>
            <a:r>
              <a:rPr sz="2400" spc="29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FF0000"/>
                </a:solidFill>
                <a:latin typeface="Times New Roman"/>
                <a:cs typeface="Times New Roman"/>
              </a:rPr>
              <a:t>vị</a:t>
            </a:r>
            <a:r>
              <a:rPr sz="2400" spc="29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FF0000"/>
                </a:solidFill>
                <a:latin typeface="Times New Roman"/>
                <a:cs typeface="Times New Roman"/>
              </a:rPr>
              <a:t>trí</a:t>
            </a:r>
            <a:r>
              <a:rPr sz="2400" spc="28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FF0000"/>
                </a:solidFill>
                <a:latin typeface="Times New Roman"/>
                <a:cs typeface="Times New Roman"/>
              </a:rPr>
              <a:t>các</a:t>
            </a:r>
            <a:r>
              <a:rPr sz="2400" spc="29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FF0000"/>
                </a:solidFill>
                <a:latin typeface="Times New Roman"/>
                <a:cs typeface="Times New Roman"/>
              </a:rPr>
              <a:t>tổn</a:t>
            </a:r>
            <a:r>
              <a:rPr sz="2400" spc="29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FF0000"/>
                </a:solidFill>
                <a:latin typeface="Times New Roman"/>
                <a:cs typeface="Times New Roman"/>
              </a:rPr>
              <a:t>thương</a:t>
            </a:r>
            <a:r>
              <a:rPr sz="2400" dirty="0">
                <a:latin typeface="Times New Roman"/>
                <a:cs typeface="Times New Roman"/>
              </a:rPr>
              <a:t>,</a:t>
            </a:r>
            <a:r>
              <a:rPr sz="2400" spc="29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đánh</a:t>
            </a:r>
            <a:r>
              <a:rPr sz="2400" spc="29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giá</a:t>
            </a:r>
            <a:r>
              <a:rPr sz="2400" spc="29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sự</a:t>
            </a:r>
            <a:r>
              <a:rPr sz="2400" spc="29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lan</a:t>
            </a:r>
            <a:r>
              <a:rPr sz="2400" spc="29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rộng</a:t>
            </a:r>
            <a:r>
              <a:rPr sz="2400" spc="29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và</a:t>
            </a:r>
            <a:r>
              <a:rPr sz="2400" spc="285" dirty="0">
                <a:latin typeface="Times New Roman"/>
                <a:cs typeface="Times New Roman"/>
              </a:rPr>
              <a:t> </a:t>
            </a:r>
            <a:r>
              <a:rPr sz="2400" spc="-20" dirty="0">
                <a:latin typeface="Times New Roman"/>
                <a:cs typeface="Times New Roman"/>
              </a:rPr>
              <a:t>tuần</a:t>
            </a:r>
            <a:endParaRPr sz="2400">
              <a:latin typeface="Times New Roman"/>
              <a:cs typeface="Times New Roman"/>
            </a:endParaRPr>
          </a:p>
          <a:p>
            <a:pPr marL="12700">
              <a:spcBef>
                <a:spcPts val="1440"/>
              </a:spcBef>
            </a:pPr>
            <a:r>
              <a:rPr sz="2400" dirty="0">
                <a:latin typeface="Times New Roman"/>
                <a:cs typeface="Times New Roman"/>
              </a:rPr>
              <a:t>hoàn</a:t>
            </a:r>
            <a:r>
              <a:rPr sz="2400" spc="-2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phía</a:t>
            </a:r>
            <a:r>
              <a:rPr sz="2400" spc="-1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trên</a:t>
            </a:r>
            <a:r>
              <a:rPr sz="2400" spc="-1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và</a:t>
            </a:r>
            <a:r>
              <a:rPr sz="2400" spc="-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dưới</a:t>
            </a:r>
            <a:r>
              <a:rPr sz="2400" spc="-1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tổn </a:t>
            </a:r>
            <a:r>
              <a:rPr sz="2400" spc="-10" dirty="0">
                <a:latin typeface="Times New Roman"/>
                <a:cs typeface="Times New Roman"/>
              </a:rPr>
              <a:t>thương.</a:t>
            </a:r>
            <a:endParaRPr sz="2400">
              <a:latin typeface="Times New Roman"/>
              <a:cs typeface="Times New Roman"/>
            </a:endParaRPr>
          </a:p>
          <a:p>
            <a:pPr marL="2214880">
              <a:spcBef>
                <a:spcPts val="1945"/>
              </a:spcBef>
            </a:pPr>
            <a:r>
              <a:rPr sz="2800" b="1" dirty="0">
                <a:latin typeface="Times New Roman"/>
                <a:cs typeface="Times New Roman"/>
              </a:rPr>
              <a:t>Kỹ</a:t>
            </a:r>
            <a:r>
              <a:rPr sz="2800" b="1" spc="-15" dirty="0">
                <a:latin typeface="Times New Roman"/>
                <a:cs typeface="Times New Roman"/>
              </a:rPr>
              <a:t> </a:t>
            </a:r>
            <a:r>
              <a:rPr sz="2800" b="1" spc="-10" dirty="0">
                <a:latin typeface="Times New Roman"/>
                <a:cs typeface="Times New Roman"/>
              </a:rPr>
              <a:t>thuật</a:t>
            </a:r>
            <a:endParaRPr sz="2800">
              <a:latin typeface="Times New Roman"/>
              <a:cs typeface="Times New Roman"/>
            </a:endParaRPr>
          </a:p>
        </p:txBody>
      </p:sp>
      <p:sp>
        <p:nvSpPr>
          <p:cNvPr id="22" name="object 22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489835">
              <a:lnSpc>
                <a:spcPts val="1410"/>
              </a:lnSpc>
            </a:pPr>
            <a:fld id="{81D60167-4931-47E6-BA6A-407CBD079E47}" type="slidenum">
              <a:rPr spc="-25" dirty="0"/>
              <a:pPr marL="2489835">
                <a:lnSpc>
                  <a:spcPts val="1410"/>
                </a:lnSpc>
              </a:pPr>
              <a:t>12</a:t>
            </a:fld>
            <a:endParaRPr spc="-25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611686" y="280669"/>
            <a:ext cx="1359535" cy="6959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4400" spc="-25" dirty="0"/>
              <a:t>MRA</a:t>
            </a:r>
            <a:endParaRPr sz="4400"/>
          </a:p>
        </p:txBody>
      </p:sp>
      <p:sp>
        <p:nvSpPr>
          <p:cNvPr id="3" name="object 3"/>
          <p:cNvSpPr txBox="1"/>
          <p:nvPr/>
        </p:nvSpPr>
        <p:spPr>
          <a:xfrm>
            <a:off x="1678940" y="1201025"/>
            <a:ext cx="3739515" cy="5189220"/>
          </a:xfrm>
          <a:prstGeom prst="rect">
            <a:avLst/>
          </a:prstGeom>
        </p:spPr>
        <p:txBody>
          <a:bodyPr vert="horz" wrap="square" lIns="0" tIns="55244" rIns="0" bIns="0" rtlCol="0">
            <a:spAutoFit/>
          </a:bodyPr>
          <a:lstStyle/>
          <a:p>
            <a:pPr marL="354965" indent="-342265">
              <a:spcBef>
                <a:spcPts val="434"/>
              </a:spcBef>
              <a:buFont typeface="Times New Roman"/>
              <a:buChar char="•"/>
              <a:tabLst>
                <a:tab pos="354965" algn="l"/>
                <a:tab pos="355600" algn="l"/>
              </a:tabLst>
            </a:pPr>
            <a:r>
              <a:rPr sz="2800" b="1" i="1" spc="-20" dirty="0">
                <a:solidFill>
                  <a:srgbClr val="CC0066"/>
                </a:solidFill>
                <a:latin typeface="Times New Roman"/>
                <a:cs typeface="Times New Roman"/>
              </a:rPr>
              <a:t>MRA:</a:t>
            </a:r>
            <a:endParaRPr sz="2800">
              <a:latin typeface="Times New Roman"/>
              <a:cs typeface="Times New Roman"/>
            </a:endParaRPr>
          </a:p>
          <a:p>
            <a:pPr marL="755650" lvl="1" indent="-285750">
              <a:spcBef>
                <a:spcPts val="335"/>
              </a:spcBef>
              <a:buChar char="–"/>
              <a:tabLst>
                <a:tab pos="755650" algn="l"/>
              </a:tabLst>
            </a:pPr>
            <a:r>
              <a:rPr sz="2800" dirty="0">
                <a:latin typeface="Times New Roman"/>
                <a:cs typeface="Times New Roman"/>
              </a:rPr>
              <a:t>Chụp</a:t>
            </a:r>
            <a:r>
              <a:rPr sz="2800" spc="-25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cộng</a:t>
            </a:r>
            <a:r>
              <a:rPr sz="2800" spc="-20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hưởng</a:t>
            </a:r>
            <a:r>
              <a:rPr sz="2800" spc="-20" dirty="0">
                <a:latin typeface="Times New Roman"/>
                <a:cs typeface="Times New Roman"/>
              </a:rPr>
              <a:t> </a:t>
            </a:r>
            <a:r>
              <a:rPr sz="2800" spc="-25" dirty="0">
                <a:latin typeface="Times New Roman"/>
                <a:cs typeface="Times New Roman"/>
              </a:rPr>
              <a:t>từ</a:t>
            </a:r>
            <a:endParaRPr sz="2800">
              <a:latin typeface="Times New Roman"/>
              <a:cs typeface="Times New Roman"/>
            </a:endParaRPr>
          </a:p>
          <a:p>
            <a:pPr marL="755650" lvl="1" indent="-285750">
              <a:spcBef>
                <a:spcPts val="335"/>
              </a:spcBef>
              <a:buChar char="–"/>
              <a:tabLst>
                <a:tab pos="755650" algn="l"/>
                <a:tab pos="1670050" algn="l"/>
              </a:tabLst>
            </a:pPr>
            <a:r>
              <a:rPr sz="2800" spc="-20" dirty="0">
                <a:latin typeface="Times New Roman"/>
                <a:cs typeface="Times New Roman"/>
              </a:rPr>
              <a:t>Tiêm</a:t>
            </a:r>
            <a:r>
              <a:rPr sz="2800" dirty="0">
                <a:latin typeface="Times New Roman"/>
                <a:cs typeface="Times New Roman"/>
              </a:rPr>
              <a:t>	</a:t>
            </a:r>
            <a:r>
              <a:rPr sz="2800" spc="-10" dirty="0">
                <a:latin typeface="Times New Roman"/>
                <a:cs typeface="Times New Roman"/>
              </a:rPr>
              <a:t>gadolinium</a:t>
            </a:r>
            <a:endParaRPr sz="2800">
              <a:latin typeface="Times New Roman"/>
              <a:cs typeface="Times New Roman"/>
            </a:endParaRPr>
          </a:p>
          <a:p>
            <a:pPr marL="354965" indent="-342265">
              <a:spcBef>
                <a:spcPts val="335"/>
              </a:spcBef>
              <a:buFont typeface="Times New Roman"/>
              <a:buChar char="•"/>
              <a:tabLst>
                <a:tab pos="354965" algn="l"/>
                <a:tab pos="355600" algn="l"/>
              </a:tabLst>
            </a:pPr>
            <a:r>
              <a:rPr sz="2800" b="1" i="1" dirty="0">
                <a:solidFill>
                  <a:srgbClr val="CC0066"/>
                </a:solidFill>
                <a:latin typeface="Times New Roman"/>
                <a:cs typeface="Times New Roman"/>
              </a:rPr>
              <a:t>Thuận</a:t>
            </a:r>
            <a:r>
              <a:rPr sz="2800" b="1" i="1" spc="-5" dirty="0">
                <a:solidFill>
                  <a:srgbClr val="CC0066"/>
                </a:solidFill>
                <a:latin typeface="Times New Roman"/>
                <a:cs typeface="Times New Roman"/>
              </a:rPr>
              <a:t> </a:t>
            </a:r>
            <a:r>
              <a:rPr sz="2800" b="1" i="1" spc="-20" dirty="0">
                <a:solidFill>
                  <a:srgbClr val="CC0066"/>
                </a:solidFill>
                <a:latin typeface="Times New Roman"/>
                <a:cs typeface="Times New Roman"/>
              </a:rPr>
              <a:t>lợi:</a:t>
            </a:r>
            <a:endParaRPr sz="2800">
              <a:latin typeface="Times New Roman"/>
              <a:cs typeface="Times New Roman"/>
            </a:endParaRPr>
          </a:p>
          <a:p>
            <a:pPr marL="755650" lvl="1" indent="-285750">
              <a:spcBef>
                <a:spcPts val="340"/>
              </a:spcBef>
              <a:buChar char="–"/>
              <a:tabLst>
                <a:tab pos="755650" algn="l"/>
              </a:tabLst>
            </a:pPr>
            <a:r>
              <a:rPr sz="2800" dirty="0">
                <a:latin typeface="Times New Roman"/>
                <a:cs typeface="Times New Roman"/>
              </a:rPr>
              <a:t>Không</a:t>
            </a:r>
            <a:r>
              <a:rPr sz="2800" spc="-25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tiêm</a:t>
            </a:r>
            <a:r>
              <a:rPr sz="2800" spc="-30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CCQ</a:t>
            </a:r>
            <a:r>
              <a:rPr sz="2800" spc="-15" dirty="0">
                <a:latin typeface="Times New Roman"/>
                <a:cs typeface="Times New Roman"/>
              </a:rPr>
              <a:t> </a:t>
            </a:r>
            <a:r>
              <a:rPr sz="2800" spc="-25" dirty="0">
                <a:latin typeface="Times New Roman"/>
                <a:cs typeface="Times New Roman"/>
              </a:rPr>
              <a:t>iot</a:t>
            </a:r>
            <a:endParaRPr sz="2800">
              <a:latin typeface="Times New Roman"/>
              <a:cs typeface="Times New Roman"/>
            </a:endParaRPr>
          </a:p>
          <a:p>
            <a:pPr marL="755650" lvl="1" indent="-285750">
              <a:spcBef>
                <a:spcPts val="335"/>
              </a:spcBef>
              <a:buChar char="–"/>
              <a:tabLst>
                <a:tab pos="755650" algn="l"/>
              </a:tabLst>
            </a:pPr>
            <a:r>
              <a:rPr sz="2800" dirty="0">
                <a:latin typeface="Times New Roman"/>
                <a:cs typeface="Times New Roman"/>
              </a:rPr>
              <a:t>Không</a:t>
            </a:r>
            <a:r>
              <a:rPr sz="2800" spc="-20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nhập</a:t>
            </a:r>
            <a:r>
              <a:rPr sz="2800" spc="-25" dirty="0">
                <a:latin typeface="Times New Roman"/>
                <a:cs typeface="Times New Roman"/>
              </a:rPr>
              <a:t> </a:t>
            </a:r>
            <a:r>
              <a:rPr sz="2800" spc="-20" dirty="0">
                <a:latin typeface="Times New Roman"/>
                <a:cs typeface="Times New Roman"/>
              </a:rPr>
              <a:t>viện</a:t>
            </a:r>
            <a:endParaRPr sz="2800">
              <a:latin typeface="Times New Roman"/>
              <a:cs typeface="Times New Roman"/>
            </a:endParaRPr>
          </a:p>
          <a:p>
            <a:pPr marL="469265" indent="-456565">
              <a:spcBef>
                <a:spcPts val="335"/>
              </a:spcBef>
              <a:buFont typeface="Arial MT"/>
              <a:buChar char="•"/>
              <a:tabLst>
                <a:tab pos="469265" algn="l"/>
                <a:tab pos="469900" algn="l"/>
              </a:tabLst>
            </a:pPr>
            <a:r>
              <a:rPr sz="2800" b="1" i="1" dirty="0">
                <a:solidFill>
                  <a:srgbClr val="CC0066"/>
                </a:solidFill>
                <a:latin typeface="Times New Roman"/>
                <a:cs typeface="Times New Roman"/>
              </a:rPr>
              <a:t>Giới</a:t>
            </a:r>
            <a:r>
              <a:rPr sz="2800" b="1" i="1" spc="-20" dirty="0">
                <a:solidFill>
                  <a:srgbClr val="CC0066"/>
                </a:solidFill>
                <a:latin typeface="Times New Roman"/>
                <a:cs typeface="Times New Roman"/>
              </a:rPr>
              <a:t> hạn:</a:t>
            </a:r>
            <a:endParaRPr sz="2800">
              <a:latin typeface="Times New Roman"/>
              <a:cs typeface="Times New Roman"/>
            </a:endParaRPr>
          </a:p>
          <a:p>
            <a:pPr marL="755650" lvl="1" indent="-285750">
              <a:spcBef>
                <a:spcPts val="335"/>
              </a:spcBef>
              <a:buChar char="–"/>
              <a:tabLst>
                <a:tab pos="755650" algn="l"/>
              </a:tabLst>
            </a:pPr>
            <a:r>
              <a:rPr sz="2800" dirty="0">
                <a:latin typeface="Times New Roman"/>
                <a:cs typeface="Times New Roman"/>
              </a:rPr>
              <a:t>Máy</a:t>
            </a:r>
            <a:r>
              <a:rPr sz="2800" spc="-25" dirty="0">
                <a:latin typeface="Times New Roman"/>
                <a:cs typeface="Times New Roman"/>
              </a:rPr>
              <a:t> MRI</a:t>
            </a:r>
            <a:endParaRPr sz="2800">
              <a:latin typeface="Times New Roman"/>
              <a:cs typeface="Times New Roman"/>
            </a:endParaRPr>
          </a:p>
          <a:p>
            <a:pPr marL="755650" lvl="1" indent="-285750">
              <a:spcBef>
                <a:spcPts val="335"/>
              </a:spcBef>
              <a:buChar char="–"/>
              <a:tabLst>
                <a:tab pos="755650" algn="l"/>
              </a:tabLst>
            </a:pPr>
            <a:r>
              <a:rPr sz="2800" dirty="0">
                <a:latin typeface="Times New Roman"/>
                <a:cs typeface="Times New Roman"/>
              </a:rPr>
              <a:t>Quan</a:t>
            </a:r>
            <a:r>
              <a:rPr sz="2800" spc="-35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sát</a:t>
            </a:r>
            <a:r>
              <a:rPr sz="2800" spc="-20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đoạn</a:t>
            </a:r>
            <a:r>
              <a:rPr sz="2800" spc="-20" dirty="0">
                <a:latin typeface="Times New Roman"/>
                <a:cs typeface="Times New Roman"/>
              </a:rPr>
              <a:t> </a:t>
            </a:r>
            <a:r>
              <a:rPr sz="2800" spc="-25" dirty="0">
                <a:latin typeface="Times New Roman"/>
                <a:cs typeface="Times New Roman"/>
              </a:rPr>
              <a:t>xa</a:t>
            </a:r>
            <a:endParaRPr sz="2800">
              <a:latin typeface="Times New Roman"/>
              <a:cs typeface="Times New Roman"/>
            </a:endParaRPr>
          </a:p>
          <a:p>
            <a:pPr marL="1155700" lvl="2" indent="-228600">
              <a:spcBef>
                <a:spcPts val="340"/>
              </a:spcBef>
              <a:buChar char="•"/>
              <a:tabLst>
                <a:tab pos="1155700" algn="l"/>
              </a:tabLst>
            </a:pPr>
            <a:r>
              <a:rPr sz="2800" dirty="0">
                <a:latin typeface="Times New Roman"/>
                <a:cs typeface="Times New Roman"/>
              </a:rPr>
              <a:t>Mạch</a:t>
            </a:r>
            <a:r>
              <a:rPr sz="2800" spc="-45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máu</a:t>
            </a:r>
            <a:r>
              <a:rPr sz="2800" spc="-15" dirty="0">
                <a:latin typeface="Times New Roman"/>
                <a:cs typeface="Times New Roman"/>
              </a:rPr>
              <a:t> </a:t>
            </a:r>
            <a:r>
              <a:rPr sz="2800" spc="-25" dirty="0">
                <a:latin typeface="Times New Roman"/>
                <a:cs typeface="Times New Roman"/>
              </a:rPr>
              <a:t>nhỏ</a:t>
            </a:r>
            <a:endParaRPr sz="2800">
              <a:latin typeface="Times New Roman"/>
              <a:cs typeface="Times New Roman"/>
            </a:endParaRPr>
          </a:p>
          <a:p>
            <a:pPr marL="1155700" lvl="2" indent="-228600">
              <a:spcBef>
                <a:spcPts val="335"/>
              </a:spcBef>
              <a:buChar char="•"/>
              <a:tabLst>
                <a:tab pos="1155700" algn="l"/>
              </a:tabLst>
            </a:pPr>
            <a:r>
              <a:rPr sz="2800" dirty="0">
                <a:latin typeface="Times New Roman"/>
                <a:cs typeface="Times New Roman"/>
              </a:rPr>
              <a:t>Trở</a:t>
            </a:r>
            <a:r>
              <a:rPr sz="2800" spc="-60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về</a:t>
            </a:r>
            <a:r>
              <a:rPr sz="2800" spc="-50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tĩnh</a:t>
            </a:r>
            <a:r>
              <a:rPr sz="2800" spc="-45" dirty="0">
                <a:latin typeface="Times New Roman"/>
                <a:cs typeface="Times New Roman"/>
              </a:rPr>
              <a:t> </a:t>
            </a:r>
            <a:r>
              <a:rPr sz="2800" spc="-20" dirty="0">
                <a:latin typeface="Times New Roman"/>
                <a:cs typeface="Times New Roman"/>
              </a:rPr>
              <a:t>mạch</a:t>
            </a:r>
            <a:endParaRPr sz="2800">
              <a:latin typeface="Times New Roman"/>
              <a:cs typeface="Times New Roman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729288" y="1558925"/>
            <a:ext cx="1412293" cy="4537074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386639" y="1630362"/>
            <a:ext cx="1223961" cy="4465636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759826" y="1844676"/>
            <a:ext cx="1712073" cy="3384549"/>
          </a:xfrm>
          <a:prstGeom prst="rect">
            <a:avLst/>
          </a:prstGeom>
        </p:spPr>
      </p:pic>
      <p:sp>
        <p:nvSpPr>
          <p:cNvPr id="7" name="object 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489835">
              <a:lnSpc>
                <a:spcPts val="1410"/>
              </a:lnSpc>
            </a:pPr>
            <a:fld id="{81D60167-4931-47E6-BA6A-407CBD079E47}" type="slidenum">
              <a:rPr spc="-25" dirty="0"/>
              <a:pPr marL="2489835">
                <a:lnSpc>
                  <a:spcPts val="1410"/>
                </a:lnSpc>
              </a:pPr>
              <a:t>13</a:t>
            </a:fld>
            <a:endParaRPr spc="-25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440643" y="198376"/>
            <a:ext cx="10358712" cy="982319"/>
          </a:xfrm>
          <a:prstGeom prst="rect">
            <a:avLst/>
          </a:prstGeom>
        </p:spPr>
        <p:txBody>
          <a:bodyPr vert="horz" wrap="square" lIns="0" tIns="363219" rIns="0" bIns="0" rtlCol="0">
            <a:spAutoFit/>
          </a:bodyPr>
          <a:lstStyle/>
          <a:p>
            <a:pPr marL="1313815">
              <a:spcBef>
                <a:spcPts val="100"/>
              </a:spcBef>
            </a:pPr>
            <a:r>
              <a:rPr dirty="0"/>
              <a:t>CHỈ</a:t>
            </a:r>
            <a:r>
              <a:rPr spc="-15" dirty="0"/>
              <a:t> </a:t>
            </a:r>
            <a:r>
              <a:rPr dirty="0"/>
              <a:t>ĐỊNH</a:t>
            </a:r>
            <a:r>
              <a:rPr spc="-20" dirty="0"/>
              <a:t> </a:t>
            </a:r>
            <a:r>
              <a:rPr dirty="0"/>
              <a:t>CHỤP</a:t>
            </a:r>
            <a:r>
              <a:rPr spc="-240" dirty="0"/>
              <a:t> </a:t>
            </a:r>
            <a:r>
              <a:rPr spc="-25" dirty="0"/>
              <a:t>MRA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4908517" y="2703000"/>
            <a:ext cx="2625090" cy="2483485"/>
            <a:chOff x="3384517" y="2702999"/>
            <a:chExt cx="2625090" cy="2483485"/>
          </a:xfrm>
        </p:grpSpPr>
        <p:sp>
          <p:nvSpPr>
            <p:cNvPr id="4" name="object 4"/>
            <p:cNvSpPr/>
            <p:nvPr/>
          </p:nvSpPr>
          <p:spPr>
            <a:xfrm>
              <a:off x="3384517" y="3457958"/>
              <a:ext cx="1045844" cy="1400810"/>
            </a:xfrm>
            <a:custGeom>
              <a:avLst/>
              <a:gdLst/>
              <a:ahLst/>
              <a:cxnLst/>
              <a:rect l="l" t="t" r="r" b="b"/>
              <a:pathLst>
                <a:path w="1045845" h="1400810">
                  <a:moveTo>
                    <a:pt x="1045657" y="0"/>
                  </a:moveTo>
                  <a:lnTo>
                    <a:pt x="383174" y="0"/>
                  </a:lnTo>
                  <a:lnTo>
                    <a:pt x="333693" y="6341"/>
                  </a:lnTo>
                  <a:lnTo>
                    <a:pt x="285900" y="21072"/>
                  </a:lnTo>
                  <a:lnTo>
                    <a:pt x="240830" y="43964"/>
                  </a:lnTo>
                  <a:lnTo>
                    <a:pt x="199516" y="74787"/>
                  </a:lnTo>
                  <a:lnTo>
                    <a:pt x="162995" y="113311"/>
                  </a:lnTo>
                  <a:lnTo>
                    <a:pt x="132299" y="159308"/>
                  </a:lnTo>
                  <a:lnTo>
                    <a:pt x="32337" y="343446"/>
                  </a:lnTo>
                  <a:lnTo>
                    <a:pt x="14372" y="386436"/>
                  </a:lnTo>
                  <a:lnTo>
                    <a:pt x="3593" y="434942"/>
                  </a:lnTo>
                  <a:lnTo>
                    <a:pt x="0" y="486206"/>
                  </a:lnTo>
                  <a:lnTo>
                    <a:pt x="3593" y="537471"/>
                  </a:lnTo>
                  <a:lnTo>
                    <a:pt x="14372" y="585977"/>
                  </a:lnTo>
                  <a:lnTo>
                    <a:pt x="32337" y="628967"/>
                  </a:lnTo>
                  <a:lnTo>
                    <a:pt x="453736" y="1400695"/>
                  </a:lnTo>
                  <a:lnTo>
                    <a:pt x="433662" y="1357227"/>
                  </a:lnTo>
                  <a:lnTo>
                    <a:pt x="420343" y="1312385"/>
                  </a:lnTo>
                  <a:lnTo>
                    <a:pt x="413571" y="1266819"/>
                  </a:lnTo>
                  <a:lnTo>
                    <a:pt x="413142" y="1221180"/>
                  </a:lnTo>
                  <a:lnTo>
                    <a:pt x="418850" y="1176121"/>
                  </a:lnTo>
                  <a:lnTo>
                    <a:pt x="430490" y="1132292"/>
                  </a:lnTo>
                  <a:lnTo>
                    <a:pt x="447855" y="1090345"/>
                  </a:lnTo>
                  <a:lnTo>
                    <a:pt x="1045657" y="0"/>
                  </a:lnTo>
                  <a:close/>
                </a:path>
              </a:pathLst>
            </a:custGeom>
            <a:solidFill>
              <a:srgbClr val="80ABB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3516965" y="2702999"/>
              <a:ext cx="1446530" cy="914400"/>
            </a:xfrm>
            <a:custGeom>
              <a:avLst/>
              <a:gdLst/>
              <a:ahLst/>
              <a:cxnLst/>
              <a:rect l="l" t="t" r="r" b="b"/>
              <a:pathLst>
                <a:path w="1446529" h="914400">
                  <a:moveTo>
                    <a:pt x="858431" y="0"/>
                  </a:moveTo>
                  <a:lnTo>
                    <a:pt x="656564" y="0"/>
                  </a:lnTo>
                  <a:lnTo>
                    <a:pt x="612195" y="5111"/>
                  </a:lnTo>
                  <a:lnTo>
                    <a:pt x="566844" y="19528"/>
                  </a:lnTo>
                  <a:lnTo>
                    <a:pt x="522800" y="41871"/>
                  </a:lnTo>
                  <a:lnTo>
                    <a:pt x="482348" y="70764"/>
                  </a:lnTo>
                  <a:lnTo>
                    <a:pt x="447777" y="104827"/>
                  </a:lnTo>
                  <a:lnTo>
                    <a:pt x="421373" y="142684"/>
                  </a:lnTo>
                  <a:lnTo>
                    <a:pt x="0" y="913993"/>
                  </a:lnTo>
                  <a:lnTo>
                    <a:pt x="30695" y="868019"/>
                  </a:lnTo>
                  <a:lnTo>
                    <a:pt x="67217" y="829514"/>
                  </a:lnTo>
                  <a:lnTo>
                    <a:pt x="108529" y="798706"/>
                  </a:lnTo>
                  <a:lnTo>
                    <a:pt x="153597" y="775825"/>
                  </a:lnTo>
                  <a:lnTo>
                    <a:pt x="201387" y="761100"/>
                  </a:lnTo>
                  <a:lnTo>
                    <a:pt x="250863" y="754761"/>
                  </a:lnTo>
                  <a:lnTo>
                    <a:pt x="1446390" y="754761"/>
                  </a:lnTo>
                  <a:lnTo>
                    <a:pt x="1115174" y="150952"/>
                  </a:lnTo>
                  <a:lnTo>
                    <a:pt x="1085266" y="108179"/>
                  </a:lnTo>
                  <a:lnTo>
                    <a:pt x="1049045" y="71379"/>
                  </a:lnTo>
                  <a:lnTo>
                    <a:pt x="1007381" y="41357"/>
                  </a:lnTo>
                  <a:lnTo>
                    <a:pt x="961143" y="18917"/>
                  </a:lnTo>
                  <a:lnTo>
                    <a:pt x="911203" y="4863"/>
                  </a:lnTo>
                  <a:lnTo>
                    <a:pt x="858431" y="0"/>
                  </a:lnTo>
                  <a:close/>
                </a:path>
              </a:pathLst>
            </a:custGeom>
            <a:solidFill>
              <a:srgbClr val="FF4FD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4430172" y="4271464"/>
              <a:ext cx="1446530" cy="915035"/>
            </a:xfrm>
            <a:custGeom>
              <a:avLst/>
              <a:gdLst/>
              <a:ahLst/>
              <a:cxnLst/>
              <a:rect l="l" t="t" r="r" b="b"/>
              <a:pathLst>
                <a:path w="1446529" h="915035">
                  <a:moveTo>
                    <a:pt x="1446390" y="0"/>
                  </a:moveTo>
                  <a:lnTo>
                    <a:pt x="1415686" y="46168"/>
                  </a:lnTo>
                  <a:lnTo>
                    <a:pt x="1379103" y="85091"/>
                  </a:lnTo>
                  <a:lnTo>
                    <a:pt x="1337621" y="116425"/>
                  </a:lnTo>
                  <a:lnTo>
                    <a:pt x="1292218" y="139825"/>
                  </a:lnTo>
                  <a:lnTo>
                    <a:pt x="1243875" y="154945"/>
                  </a:lnTo>
                  <a:lnTo>
                    <a:pt x="1193571" y="161442"/>
                  </a:lnTo>
                  <a:lnTo>
                    <a:pt x="0" y="161442"/>
                  </a:lnTo>
                  <a:lnTo>
                    <a:pt x="329260" y="765835"/>
                  </a:lnTo>
                  <a:lnTo>
                    <a:pt x="359855" y="807777"/>
                  </a:lnTo>
                  <a:lnTo>
                    <a:pt x="396330" y="844026"/>
                  </a:lnTo>
                  <a:lnTo>
                    <a:pt x="438030" y="873721"/>
                  </a:lnTo>
                  <a:lnTo>
                    <a:pt x="484304" y="896000"/>
                  </a:lnTo>
                  <a:lnTo>
                    <a:pt x="534498" y="909999"/>
                  </a:lnTo>
                  <a:lnTo>
                    <a:pt x="587959" y="914857"/>
                  </a:lnTo>
                  <a:lnTo>
                    <a:pt x="787869" y="914857"/>
                  </a:lnTo>
                  <a:lnTo>
                    <a:pt x="832239" y="909740"/>
                  </a:lnTo>
                  <a:lnTo>
                    <a:pt x="877589" y="895310"/>
                  </a:lnTo>
                  <a:lnTo>
                    <a:pt x="921634" y="872945"/>
                  </a:lnTo>
                  <a:lnTo>
                    <a:pt x="962085" y="844026"/>
                  </a:lnTo>
                  <a:lnTo>
                    <a:pt x="996657" y="809933"/>
                  </a:lnTo>
                  <a:lnTo>
                    <a:pt x="1023061" y="772045"/>
                  </a:lnTo>
                  <a:lnTo>
                    <a:pt x="1446390" y="0"/>
                  </a:lnTo>
                  <a:close/>
                </a:path>
              </a:pathLst>
            </a:custGeom>
            <a:solidFill>
              <a:srgbClr val="BBCED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053540" y="4683511"/>
              <a:ext cx="211546" cy="220318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3797839" y="3944663"/>
              <a:ext cx="1220470" cy="1242060"/>
            </a:xfrm>
            <a:custGeom>
              <a:avLst/>
              <a:gdLst/>
              <a:ahLst/>
              <a:cxnLst/>
              <a:rect l="l" t="t" r="r" b="b"/>
              <a:pathLst>
                <a:path w="1220470" h="1242060">
                  <a:moveTo>
                    <a:pt x="365844" y="0"/>
                  </a:moveTo>
                  <a:lnTo>
                    <a:pt x="34704" y="604278"/>
                  </a:lnTo>
                  <a:lnTo>
                    <a:pt x="17343" y="646236"/>
                  </a:lnTo>
                  <a:lnTo>
                    <a:pt x="5706" y="690075"/>
                  </a:lnTo>
                  <a:lnTo>
                    <a:pt x="0" y="735145"/>
                  </a:lnTo>
                  <a:lnTo>
                    <a:pt x="429" y="780793"/>
                  </a:lnTo>
                  <a:lnTo>
                    <a:pt x="7199" y="826368"/>
                  </a:lnTo>
                  <a:lnTo>
                    <a:pt x="20515" y="871218"/>
                  </a:lnTo>
                  <a:lnTo>
                    <a:pt x="40584" y="914692"/>
                  </a:lnTo>
                  <a:lnTo>
                    <a:pt x="140507" y="1098880"/>
                  </a:lnTo>
                  <a:lnTo>
                    <a:pt x="166909" y="1136761"/>
                  </a:lnTo>
                  <a:lnTo>
                    <a:pt x="201473" y="1170849"/>
                  </a:lnTo>
                  <a:lnTo>
                    <a:pt x="241914" y="1199762"/>
                  </a:lnTo>
                  <a:lnTo>
                    <a:pt x="285947" y="1222122"/>
                  </a:lnTo>
                  <a:lnTo>
                    <a:pt x="331287" y="1236550"/>
                  </a:lnTo>
                  <a:lnTo>
                    <a:pt x="375648" y="1241666"/>
                  </a:lnTo>
                  <a:lnTo>
                    <a:pt x="1220160" y="1241666"/>
                  </a:lnTo>
                  <a:lnTo>
                    <a:pt x="1166712" y="1236809"/>
                  </a:lnTo>
                  <a:lnTo>
                    <a:pt x="1116530" y="1222812"/>
                  </a:lnTo>
                  <a:lnTo>
                    <a:pt x="1070266" y="1200538"/>
                  </a:lnTo>
                  <a:lnTo>
                    <a:pt x="1028574" y="1170849"/>
                  </a:lnTo>
                  <a:lnTo>
                    <a:pt x="992105" y="1134605"/>
                  </a:lnTo>
                  <a:lnTo>
                    <a:pt x="961512" y="1092669"/>
                  </a:lnTo>
                  <a:lnTo>
                    <a:pt x="365844" y="0"/>
                  </a:lnTo>
                  <a:close/>
                </a:path>
              </a:pathLst>
            </a:custGeom>
            <a:solidFill>
              <a:srgbClr val="CC006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4096797" y="4666554"/>
              <a:ext cx="249554" cy="258445"/>
            </a:xfrm>
            <a:custGeom>
              <a:avLst/>
              <a:gdLst/>
              <a:ahLst/>
              <a:cxnLst/>
              <a:rect l="l" t="t" r="r" b="b"/>
              <a:pathLst>
                <a:path w="249554" h="258445">
                  <a:moveTo>
                    <a:pt x="227994" y="0"/>
                  </a:moveTo>
                  <a:lnTo>
                    <a:pt x="213561" y="6572"/>
                  </a:lnTo>
                  <a:lnTo>
                    <a:pt x="201784" y="15810"/>
                  </a:lnTo>
                  <a:lnTo>
                    <a:pt x="196913" y="20493"/>
                  </a:lnTo>
                  <a:lnTo>
                    <a:pt x="145211" y="75065"/>
                  </a:lnTo>
                  <a:lnTo>
                    <a:pt x="19837" y="37689"/>
                  </a:lnTo>
                  <a:lnTo>
                    <a:pt x="0" y="59368"/>
                  </a:lnTo>
                  <a:lnTo>
                    <a:pt x="104838" y="117686"/>
                  </a:lnTo>
                  <a:lnTo>
                    <a:pt x="69418" y="155062"/>
                  </a:lnTo>
                  <a:lnTo>
                    <a:pt x="26924" y="158047"/>
                  </a:lnTo>
                  <a:lnTo>
                    <a:pt x="6375" y="178976"/>
                  </a:lnTo>
                  <a:lnTo>
                    <a:pt x="56667" y="198420"/>
                  </a:lnTo>
                  <a:lnTo>
                    <a:pt x="74371" y="250744"/>
                  </a:lnTo>
                  <a:lnTo>
                    <a:pt x="94919" y="229815"/>
                  </a:lnTo>
                  <a:lnTo>
                    <a:pt x="97040" y="184958"/>
                  </a:lnTo>
                  <a:lnTo>
                    <a:pt x="133172" y="146833"/>
                  </a:lnTo>
                  <a:lnTo>
                    <a:pt x="188417" y="258224"/>
                  </a:lnTo>
                  <a:lnTo>
                    <a:pt x="208254" y="236546"/>
                  </a:lnTo>
                  <a:lnTo>
                    <a:pt x="173545" y="104974"/>
                  </a:lnTo>
                  <a:lnTo>
                    <a:pt x="225247" y="50402"/>
                  </a:lnTo>
                  <a:lnTo>
                    <a:pt x="242228" y="31585"/>
                  </a:lnTo>
                  <a:lnTo>
                    <a:pt x="249512" y="20407"/>
                  </a:lnTo>
                  <a:lnTo>
                    <a:pt x="248559" y="12454"/>
                  </a:lnTo>
                  <a:lnTo>
                    <a:pt x="240830" y="3310"/>
                  </a:lnTo>
                  <a:lnTo>
                    <a:pt x="22799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4375528" y="2702999"/>
              <a:ext cx="1219200" cy="1242060"/>
            </a:xfrm>
            <a:custGeom>
              <a:avLst/>
              <a:gdLst/>
              <a:ahLst/>
              <a:cxnLst/>
              <a:rect l="l" t="t" r="r" b="b"/>
              <a:pathLst>
                <a:path w="1219200" h="1242060">
                  <a:moveTo>
                    <a:pt x="842771" y="0"/>
                  </a:moveTo>
                  <a:lnTo>
                    <a:pt x="0" y="0"/>
                  </a:lnTo>
                  <a:lnTo>
                    <a:pt x="52773" y="4866"/>
                  </a:lnTo>
                  <a:lnTo>
                    <a:pt x="102716" y="18930"/>
                  </a:lnTo>
                  <a:lnTo>
                    <a:pt x="148956" y="41386"/>
                  </a:lnTo>
                  <a:lnTo>
                    <a:pt x="190624" y="71430"/>
                  </a:lnTo>
                  <a:lnTo>
                    <a:pt x="226847" y="108258"/>
                  </a:lnTo>
                  <a:lnTo>
                    <a:pt x="256755" y="151066"/>
                  </a:lnTo>
                  <a:lnTo>
                    <a:pt x="854519" y="1241666"/>
                  </a:lnTo>
                  <a:lnTo>
                    <a:pt x="1183792" y="637387"/>
                  </a:lnTo>
                  <a:lnTo>
                    <a:pt x="1201163" y="595429"/>
                  </a:lnTo>
                  <a:lnTo>
                    <a:pt x="1212843" y="551590"/>
                  </a:lnTo>
                  <a:lnTo>
                    <a:pt x="1218659" y="506521"/>
                  </a:lnTo>
                  <a:lnTo>
                    <a:pt x="1218441" y="460873"/>
                  </a:lnTo>
                  <a:lnTo>
                    <a:pt x="1212018" y="415298"/>
                  </a:lnTo>
                  <a:lnTo>
                    <a:pt x="1199217" y="370448"/>
                  </a:lnTo>
                  <a:lnTo>
                    <a:pt x="1179868" y="326974"/>
                  </a:lnTo>
                  <a:lnTo>
                    <a:pt x="1077950" y="142786"/>
                  </a:lnTo>
                  <a:lnTo>
                    <a:pt x="1051547" y="104904"/>
                  </a:lnTo>
                  <a:lnTo>
                    <a:pt x="1016978" y="70817"/>
                  </a:lnTo>
                  <a:lnTo>
                    <a:pt x="976529" y="41903"/>
                  </a:lnTo>
                  <a:lnTo>
                    <a:pt x="932488" y="19543"/>
                  </a:lnTo>
                  <a:lnTo>
                    <a:pt x="887140" y="5115"/>
                  </a:lnTo>
                  <a:lnTo>
                    <a:pt x="842771" y="0"/>
                  </a:lnTo>
                  <a:close/>
                </a:path>
              </a:pathLst>
            </a:custGeom>
            <a:solidFill>
              <a:srgbClr val="A5C3C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4963365" y="3029803"/>
              <a:ext cx="1045844" cy="1403350"/>
            </a:xfrm>
            <a:custGeom>
              <a:avLst/>
              <a:gdLst/>
              <a:ahLst/>
              <a:cxnLst/>
              <a:rect l="l" t="t" r="r" b="b"/>
              <a:pathLst>
                <a:path w="1045845" h="1403350">
                  <a:moveTo>
                    <a:pt x="591908" y="0"/>
                  </a:moveTo>
                  <a:lnTo>
                    <a:pt x="611258" y="43480"/>
                  </a:lnTo>
                  <a:lnTo>
                    <a:pt x="624058" y="88337"/>
                  </a:lnTo>
                  <a:lnTo>
                    <a:pt x="630482" y="133920"/>
                  </a:lnTo>
                  <a:lnTo>
                    <a:pt x="630700" y="179576"/>
                  </a:lnTo>
                  <a:lnTo>
                    <a:pt x="624884" y="224653"/>
                  </a:lnTo>
                  <a:lnTo>
                    <a:pt x="613204" y="268500"/>
                  </a:lnTo>
                  <a:lnTo>
                    <a:pt x="595833" y="310464"/>
                  </a:lnTo>
                  <a:lnTo>
                    <a:pt x="0" y="1403311"/>
                  </a:lnTo>
                  <a:lnTo>
                    <a:pt x="660514" y="1403311"/>
                  </a:lnTo>
                  <a:lnTo>
                    <a:pt x="710819" y="1396815"/>
                  </a:lnTo>
                  <a:lnTo>
                    <a:pt x="759165" y="1381694"/>
                  </a:lnTo>
                  <a:lnTo>
                    <a:pt x="804571" y="1358295"/>
                  </a:lnTo>
                  <a:lnTo>
                    <a:pt x="846059" y="1326961"/>
                  </a:lnTo>
                  <a:lnTo>
                    <a:pt x="882648" y="1288037"/>
                  </a:lnTo>
                  <a:lnTo>
                    <a:pt x="913358" y="1241869"/>
                  </a:lnTo>
                  <a:lnTo>
                    <a:pt x="1013320" y="1057655"/>
                  </a:lnTo>
                  <a:lnTo>
                    <a:pt x="1031285" y="1014651"/>
                  </a:lnTo>
                  <a:lnTo>
                    <a:pt x="1042064" y="966127"/>
                  </a:lnTo>
                  <a:lnTo>
                    <a:pt x="1045657" y="914842"/>
                  </a:lnTo>
                  <a:lnTo>
                    <a:pt x="1042064" y="863557"/>
                  </a:lnTo>
                  <a:lnTo>
                    <a:pt x="1031285" y="815030"/>
                  </a:lnTo>
                  <a:lnTo>
                    <a:pt x="1013320" y="772020"/>
                  </a:lnTo>
                  <a:lnTo>
                    <a:pt x="591908" y="0"/>
                  </a:lnTo>
                  <a:close/>
                </a:path>
              </a:pathLst>
            </a:custGeom>
            <a:solidFill>
              <a:srgbClr val="CC00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3678720" y="2958731"/>
              <a:ext cx="643890" cy="1087120"/>
            </a:xfrm>
            <a:custGeom>
              <a:avLst/>
              <a:gdLst/>
              <a:ahLst/>
              <a:cxnLst/>
              <a:rect l="l" t="t" r="r" b="b"/>
              <a:pathLst>
                <a:path w="643889" h="1087120">
                  <a:moveTo>
                    <a:pt x="202298" y="910132"/>
                  </a:moveTo>
                  <a:lnTo>
                    <a:pt x="202247" y="907923"/>
                  </a:lnTo>
                  <a:lnTo>
                    <a:pt x="201625" y="879690"/>
                  </a:lnTo>
                  <a:lnTo>
                    <a:pt x="191757" y="851966"/>
                  </a:lnTo>
                  <a:lnTo>
                    <a:pt x="186016" y="845400"/>
                  </a:lnTo>
                  <a:lnTo>
                    <a:pt x="174155" y="831862"/>
                  </a:lnTo>
                  <a:lnTo>
                    <a:pt x="174155" y="874141"/>
                  </a:lnTo>
                  <a:lnTo>
                    <a:pt x="173951" y="887717"/>
                  </a:lnTo>
                  <a:lnTo>
                    <a:pt x="168859" y="900607"/>
                  </a:lnTo>
                  <a:lnTo>
                    <a:pt x="161112" y="907923"/>
                  </a:lnTo>
                  <a:lnTo>
                    <a:pt x="152933" y="907580"/>
                  </a:lnTo>
                  <a:lnTo>
                    <a:pt x="143929" y="902106"/>
                  </a:lnTo>
                  <a:lnTo>
                    <a:pt x="133743" y="894105"/>
                  </a:lnTo>
                  <a:lnTo>
                    <a:pt x="123444" y="886294"/>
                  </a:lnTo>
                  <a:lnTo>
                    <a:pt x="115722" y="878840"/>
                  </a:lnTo>
                  <a:lnTo>
                    <a:pt x="112636" y="870496"/>
                  </a:lnTo>
                  <a:lnTo>
                    <a:pt x="116230" y="859980"/>
                  </a:lnTo>
                  <a:lnTo>
                    <a:pt x="125463" y="850277"/>
                  </a:lnTo>
                  <a:lnTo>
                    <a:pt x="136956" y="845400"/>
                  </a:lnTo>
                  <a:lnTo>
                    <a:pt x="149275" y="845642"/>
                  </a:lnTo>
                  <a:lnTo>
                    <a:pt x="160959" y="851268"/>
                  </a:lnTo>
                  <a:lnTo>
                    <a:pt x="169748" y="861453"/>
                  </a:lnTo>
                  <a:lnTo>
                    <a:pt x="174155" y="874141"/>
                  </a:lnTo>
                  <a:lnTo>
                    <a:pt x="174155" y="831862"/>
                  </a:lnTo>
                  <a:lnTo>
                    <a:pt x="173647" y="831278"/>
                  </a:lnTo>
                  <a:lnTo>
                    <a:pt x="149821" y="819581"/>
                  </a:lnTo>
                  <a:lnTo>
                    <a:pt x="122821" y="818845"/>
                  </a:lnTo>
                  <a:lnTo>
                    <a:pt x="96659" y="828548"/>
                  </a:lnTo>
                  <a:lnTo>
                    <a:pt x="75666" y="845934"/>
                  </a:lnTo>
                  <a:lnTo>
                    <a:pt x="62826" y="869632"/>
                  </a:lnTo>
                  <a:lnTo>
                    <a:pt x="61150" y="898232"/>
                  </a:lnTo>
                  <a:lnTo>
                    <a:pt x="62636" y="905611"/>
                  </a:lnTo>
                  <a:lnTo>
                    <a:pt x="64897" y="914019"/>
                  </a:lnTo>
                  <a:lnTo>
                    <a:pt x="67754" y="922642"/>
                  </a:lnTo>
                  <a:lnTo>
                    <a:pt x="71056" y="930630"/>
                  </a:lnTo>
                  <a:lnTo>
                    <a:pt x="3873" y="1036447"/>
                  </a:lnTo>
                  <a:lnTo>
                    <a:pt x="1409" y="1040358"/>
                  </a:lnTo>
                  <a:lnTo>
                    <a:pt x="0" y="1047381"/>
                  </a:lnTo>
                  <a:lnTo>
                    <a:pt x="723" y="1052068"/>
                  </a:lnTo>
                  <a:lnTo>
                    <a:pt x="5067" y="1079068"/>
                  </a:lnTo>
                  <a:lnTo>
                    <a:pt x="5803" y="1083754"/>
                  </a:lnTo>
                  <a:lnTo>
                    <a:pt x="9893" y="1086904"/>
                  </a:lnTo>
                  <a:lnTo>
                    <a:pt x="38074" y="1081430"/>
                  </a:lnTo>
                  <a:lnTo>
                    <a:pt x="43484" y="1077493"/>
                  </a:lnTo>
                  <a:lnTo>
                    <a:pt x="72390" y="1028128"/>
                  </a:lnTo>
                  <a:lnTo>
                    <a:pt x="72618" y="1027836"/>
                  </a:lnTo>
                  <a:lnTo>
                    <a:pt x="90589" y="1024343"/>
                  </a:lnTo>
                  <a:lnTo>
                    <a:pt x="121627" y="971207"/>
                  </a:lnTo>
                  <a:lnTo>
                    <a:pt x="129933" y="972172"/>
                  </a:lnTo>
                  <a:lnTo>
                    <a:pt x="178879" y="959256"/>
                  </a:lnTo>
                  <a:lnTo>
                    <a:pt x="194678" y="937844"/>
                  </a:lnTo>
                  <a:lnTo>
                    <a:pt x="202298" y="910132"/>
                  </a:lnTo>
                  <a:close/>
                </a:path>
                <a:path w="643889" h="1087120">
                  <a:moveTo>
                    <a:pt x="643623" y="123964"/>
                  </a:moveTo>
                  <a:lnTo>
                    <a:pt x="637667" y="120497"/>
                  </a:lnTo>
                  <a:lnTo>
                    <a:pt x="624560" y="115684"/>
                  </a:lnTo>
                  <a:lnTo>
                    <a:pt x="611454" y="111404"/>
                  </a:lnTo>
                  <a:lnTo>
                    <a:pt x="605497" y="109550"/>
                  </a:lnTo>
                  <a:lnTo>
                    <a:pt x="600964" y="95135"/>
                  </a:lnTo>
                  <a:lnTo>
                    <a:pt x="600049" y="92252"/>
                  </a:lnTo>
                  <a:lnTo>
                    <a:pt x="609460" y="70548"/>
                  </a:lnTo>
                  <a:lnTo>
                    <a:pt x="614019" y="59105"/>
                  </a:lnTo>
                  <a:lnTo>
                    <a:pt x="614984" y="54152"/>
                  </a:lnTo>
                  <a:lnTo>
                    <a:pt x="613664" y="51892"/>
                  </a:lnTo>
                  <a:lnTo>
                    <a:pt x="608215" y="46126"/>
                  </a:lnTo>
                  <a:lnTo>
                    <a:pt x="594601" y="31711"/>
                  </a:lnTo>
                  <a:lnTo>
                    <a:pt x="587502" y="32753"/>
                  </a:lnTo>
                  <a:lnTo>
                    <a:pt x="574535" y="37846"/>
                  </a:lnTo>
                  <a:lnTo>
                    <a:pt x="562063" y="43472"/>
                  </a:lnTo>
                  <a:lnTo>
                    <a:pt x="556488" y="46126"/>
                  </a:lnTo>
                  <a:lnTo>
                    <a:pt x="551040" y="44208"/>
                  </a:lnTo>
                  <a:lnTo>
                    <a:pt x="551040" y="141262"/>
                  </a:lnTo>
                  <a:lnTo>
                    <a:pt x="547687" y="157746"/>
                  </a:lnTo>
                  <a:lnTo>
                    <a:pt x="538454" y="171538"/>
                  </a:lnTo>
                  <a:lnTo>
                    <a:pt x="524624" y="181000"/>
                  </a:lnTo>
                  <a:lnTo>
                    <a:pt x="507479" y="184505"/>
                  </a:lnTo>
                  <a:lnTo>
                    <a:pt x="491909" y="181000"/>
                  </a:lnTo>
                  <a:lnTo>
                    <a:pt x="478891" y="171538"/>
                  </a:lnTo>
                  <a:lnTo>
                    <a:pt x="469963" y="157746"/>
                  </a:lnTo>
                  <a:lnTo>
                    <a:pt x="466636" y="141262"/>
                  </a:lnTo>
                  <a:lnTo>
                    <a:pt x="469963" y="123113"/>
                  </a:lnTo>
                  <a:lnTo>
                    <a:pt x="507479" y="95135"/>
                  </a:lnTo>
                  <a:lnTo>
                    <a:pt x="547687" y="123113"/>
                  </a:lnTo>
                  <a:lnTo>
                    <a:pt x="551040" y="141262"/>
                  </a:lnTo>
                  <a:lnTo>
                    <a:pt x="551040" y="44208"/>
                  </a:lnTo>
                  <a:lnTo>
                    <a:pt x="540143" y="40360"/>
                  </a:lnTo>
                  <a:lnTo>
                    <a:pt x="523811" y="0"/>
                  </a:lnTo>
                  <a:lnTo>
                    <a:pt x="493864" y="0"/>
                  </a:lnTo>
                  <a:lnTo>
                    <a:pt x="490169" y="6311"/>
                  </a:lnTo>
                  <a:lnTo>
                    <a:pt x="484670" y="20180"/>
                  </a:lnTo>
                  <a:lnTo>
                    <a:pt x="479691" y="34061"/>
                  </a:lnTo>
                  <a:lnTo>
                    <a:pt x="477520" y="40360"/>
                  </a:lnTo>
                  <a:lnTo>
                    <a:pt x="461187" y="46126"/>
                  </a:lnTo>
                  <a:lnTo>
                    <a:pt x="440690" y="36169"/>
                  </a:lnTo>
                  <a:lnTo>
                    <a:pt x="429882" y="31356"/>
                  </a:lnTo>
                  <a:lnTo>
                    <a:pt x="425196" y="30314"/>
                  </a:lnTo>
                  <a:lnTo>
                    <a:pt x="423062" y="31711"/>
                  </a:lnTo>
                  <a:lnTo>
                    <a:pt x="401281" y="51892"/>
                  </a:lnTo>
                  <a:lnTo>
                    <a:pt x="403834" y="59423"/>
                  </a:lnTo>
                  <a:lnTo>
                    <a:pt x="409460" y="73152"/>
                  </a:lnTo>
                  <a:lnTo>
                    <a:pt x="415074" y="86360"/>
                  </a:lnTo>
                  <a:lnTo>
                    <a:pt x="417626" y="92252"/>
                  </a:lnTo>
                  <a:lnTo>
                    <a:pt x="412178" y="109550"/>
                  </a:lnTo>
                  <a:lnTo>
                    <a:pt x="390144" y="117932"/>
                  </a:lnTo>
                  <a:lnTo>
                    <a:pt x="378828" y="122529"/>
                  </a:lnTo>
                  <a:lnTo>
                    <a:pt x="374650" y="124955"/>
                  </a:lnTo>
                  <a:lnTo>
                    <a:pt x="374053" y="126847"/>
                  </a:lnTo>
                  <a:lnTo>
                    <a:pt x="374053" y="155676"/>
                  </a:lnTo>
                  <a:lnTo>
                    <a:pt x="380009" y="159600"/>
                  </a:lnTo>
                  <a:lnTo>
                    <a:pt x="393115" y="165404"/>
                  </a:lnTo>
                  <a:lnTo>
                    <a:pt x="406222" y="170675"/>
                  </a:lnTo>
                  <a:lnTo>
                    <a:pt x="412178" y="172974"/>
                  </a:lnTo>
                  <a:lnTo>
                    <a:pt x="417626" y="190271"/>
                  </a:lnTo>
                  <a:lnTo>
                    <a:pt x="408228" y="211937"/>
                  </a:lnTo>
                  <a:lnTo>
                    <a:pt x="403669" y="223062"/>
                  </a:lnTo>
                  <a:lnTo>
                    <a:pt x="402691" y="227164"/>
                  </a:lnTo>
                  <a:lnTo>
                    <a:pt x="404012" y="227749"/>
                  </a:lnTo>
                  <a:lnTo>
                    <a:pt x="423062" y="250812"/>
                  </a:lnTo>
                  <a:lnTo>
                    <a:pt x="430174" y="249783"/>
                  </a:lnTo>
                  <a:lnTo>
                    <a:pt x="443153" y="244690"/>
                  </a:lnTo>
                  <a:lnTo>
                    <a:pt x="455612" y="239052"/>
                  </a:lnTo>
                  <a:lnTo>
                    <a:pt x="461187" y="236397"/>
                  </a:lnTo>
                  <a:lnTo>
                    <a:pt x="477520" y="242163"/>
                  </a:lnTo>
                  <a:lnTo>
                    <a:pt x="493864" y="279641"/>
                  </a:lnTo>
                  <a:lnTo>
                    <a:pt x="523811" y="279641"/>
                  </a:lnTo>
                  <a:lnTo>
                    <a:pt x="527519" y="273786"/>
                  </a:lnTo>
                  <a:lnTo>
                    <a:pt x="533006" y="260908"/>
                  </a:lnTo>
                  <a:lnTo>
                    <a:pt x="537984" y="248018"/>
                  </a:lnTo>
                  <a:lnTo>
                    <a:pt x="540143" y="242163"/>
                  </a:lnTo>
                  <a:lnTo>
                    <a:pt x="551040" y="236397"/>
                  </a:lnTo>
                  <a:lnTo>
                    <a:pt x="556488" y="233514"/>
                  </a:lnTo>
                  <a:lnTo>
                    <a:pt x="576999" y="243522"/>
                  </a:lnTo>
                  <a:lnTo>
                    <a:pt x="587806" y="248653"/>
                  </a:lnTo>
                  <a:lnTo>
                    <a:pt x="592480" y="250545"/>
                  </a:lnTo>
                  <a:lnTo>
                    <a:pt x="594601" y="250812"/>
                  </a:lnTo>
                  <a:lnTo>
                    <a:pt x="610946" y="233514"/>
                  </a:lnTo>
                  <a:lnTo>
                    <a:pt x="616394" y="227749"/>
                  </a:lnTo>
                  <a:lnTo>
                    <a:pt x="600049" y="190271"/>
                  </a:lnTo>
                  <a:lnTo>
                    <a:pt x="601865" y="184505"/>
                  </a:lnTo>
                  <a:lnTo>
                    <a:pt x="605497" y="172974"/>
                  </a:lnTo>
                  <a:lnTo>
                    <a:pt x="627545" y="164592"/>
                  </a:lnTo>
                  <a:lnTo>
                    <a:pt x="638860" y="160007"/>
                  </a:lnTo>
                  <a:lnTo>
                    <a:pt x="643026" y="157568"/>
                  </a:lnTo>
                  <a:lnTo>
                    <a:pt x="643623" y="155676"/>
                  </a:lnTo>
                  <a:lnTo>
                    <a:pt x="643623" y="12396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305139" y="3100360"/>
              <a:ext cx="125031" cy="134378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106594" y="2972422"/>
              <a:ext cx="155638" cy="249275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5468061" y="3819767"/>
              <a:ext cx="273050" cy="300990"/>
            </a:xfrm>
            <a:custGeom>
              <a:avLst/>
              <a:gdLst/>
              <a:ahLst/>
              <a:cxnLst/>
              <a:rect l="l" t="t" r="r" b="b"/>
              <a:pathLst>
                <a:path w="273050" h="300989">
                  <a:moveTo>
                    <a:pt x="161594" y="261352"/>
                  </a:moveTo>
                  <a:lnTo>
                    <a:pt x="92322" y="261352"/>
                  </a:lnTo>
                  <a:lnTo>
                    <a:pt x="99439" y="261745"/>
                  </a:lnTo>
                  <a:lnTo>
                    <a:pt x="105982" y="264758"/>
                  </a:lnTo>
                  <a:lnTo>
                    <a:pt x="111112" y="270178"/>
                  </a:lnTo>
                  <a:lnTo>
                    <a:pt x="126276" y="294257"/>
                  </a:lnTo>
                  <a:lnTo>
                    <a:pt x="130828" y="299103"/>
                  </a:lnTo>
                  <a:lnTo>
                    <a:pt x="135813" y="300520"/>
                  </a:lnTo>
                  <a:lnTo>
                    <a:pt x="140627" y="298538"/>
                  </a:lnTo>
                  <a:lnTo>
                    <a:pt x="144665" y="293190"/>
                  </a:lnTo>
                  <a:lnTo>
                    <a:pt x="158013" y="266076"/>
                  </a:lnTo>
                  <a:lnTo>
                    <a:pt x="161594" y="261352"/>
                  </a:lnTo>
                  <a:close/>
                </a:path>
                <a:path w="273050" h="300989">
                  <a:moveTo>
                    <a:pt x="58389" y="27147"/>
                  </a:moveTo>
                  <a:lnTo>
                    <a:pt x="53400" y="28740"/>
                  </a:lnTo>
                  <a:lnTo>
                    <a:pt x="50196" y="33126"/>
                  </a:lnTo>
                  <a:lnTo>
                    <a:pt x="49288" y="39939"/>
                  </a:lnTo>
                  <a:lnTo>
                    <a:pt x="50571" y="65238"/>
                  </a:lnTo>
                  <a:lnTo>
                    <a:pt x="49579" y="73064"/>
                  </a:lnTo>
                  <a:lnTo>
                    <a:pt x="46162" y="80219"/>
                  </a:lnTo>
                  <a:lnTo>
                    <a:pt x="40857" y="85910"/>
                  </a:lnTo>
                  <a:lnTo>
                    <a:pt x="34201" y="89342"/>
                  </a:lnTo>
                  <a:lnTo>
                    <a:pt x="11277" y="95845"/>
                  </a:lnTo>
                  <a:lnTo>
                    <a:pt x="5613" y="98756"/>
                  </a:lnTo>
                  <a:lnTo>
                    <a:pt x="2995" y="103044"/>
                  </a:lnTo>
                  <a:lnTo>
                    <a:pt x="3556" y="108130"/>
                  </a:lnTo>
                  <a:lnTo>
                    <a:pt x="7429" y="113434"/>
                  </a:lnTo>
                  <a:lnTo>
                    <a:pt x="33032" y="137526"/>
                  </a:lnTo>
                  <a:lnTo>
                    <a:pt x="37197" y="143454"/>
                  </a:lnTo>
                  <a:lnTo>
                    <a:pt x="38585" y="150207"/>
                  </a:lnTo>
                  <a:lnTo>
                    <a:pt x="37197" y="156961"/>
                  </a:lnTo>
                  <a:lnTo>
                    <a:pt x="33032" y="162888"/>
                  </a:lnTo>
                  <a:lnTo>
                    <a:pt x="0" y="193940"/>
                  </a:lnTo>
                  <a:lnTo>
                    <a:pt x="1968" y="200671"/>
                  </a:lnTo>
                  <a:lnTo>
                    <a:pt x="42837" y="205916"/>
                  </a:lnTo>
                  <a:lnTo>
                    <a:pt x="49311" y="208242"/>
                  </a:lnTo>
                  <a:lnTo>
                    <a:pt x="53760" y="212883"/>
                  </a:lnTo>
                  <a:lnTo>
                    <a:pt x="55783" y="219166"/>
                  </a:lnTo>
                  <a:lnTo>
                    <a:pt x="54978" y="226414"/>
                  </a:lnTo>
                  <a:lnTo>
                    <a:pt x="39027" y="277417"/>
                  </a:lnTo>
                  <a:lnTo>
                    <a:pt x="35915" y="287424"/>
                  </a:lnTo>
                  <a:lnTo>
                    <a:pt x="40386" y="291323"/>
                  </a:lnTo>
                  <a:lnTo>
                    <a:pt x="85471" y="263790"/>
                  </a:lnTo>
                  <a:lnTo>
                    <a:pt x="92322" y="261352"/>
                  </a:lnTo>
                  <a:lnTo>
                    <a:pt x="161594" y="261352"/>
                  </a:lnTo>
                  <a:lnTo>
                    <a:pt x="162515" y="260137"/>
                  </a:lnTo>
                  <a:lnTo>
                    <a:pt x="168627" y="256559"/>
                  </a:lnTo>
                  <a:lnTo>
                    <a:pt x="175544" y="255612"/>
                  </a:lnTo>
                  <a:lnTo>
                    <a:pt x="223070" y="255612"/>
                  </a:lnTo>
                  <a:lnTo>
                    <a:pt x="222034" y="235177"/>
                  </a:lnTo>
                  <a:lnTo>
                    <a:pt x="223020" y="227345"/>
                  </a:lnTo>
                  <a:lnTo>
                    <a:pt x="226439" y="220191"/>
                  </a:lnTo>
                  <a:lnTo>
                    <a:pt x="230412" y="215936"/>
                  </a:lnTo>
                  <a:lnTo>
                    <a:pt x="121462" y="215936"/>
                  </a:lnTo>
                  <a:lnTo>
                    <a:pt x="121462" y="183068"/>
                  </a:lnTo>
                  <a:lnTo>
                    <a:pt x="261021" y="183068"/>
                  </a:lnTo>
                  <a:lnTo>
                    <a:pt x="242742" y="165860"/>
                  </a:lnTo>
                  <a:lnTo>
                    <a:pt x="121462" y="165860"/>
                  </a:lnTo>
                  <a:lnTo>
                    <a:pt x="121462" y="84466"/>
                  </a:lnTo>
                  <a:lnTo>
                    <a:pt x="214591" y="84466"/>
                  </a:lnTo>
                  <a:lnTo>
                    <a:pt x="214108" y="82903"/>
                  </a:lnTo>
                  <a:lnTo>
                    <a:pt x="215074" y="75766"/>
                  </a:lnTo>
                  <a:lnTo>
                    <a:pt x="226059" y="43508"/>
                  </a:lnTo>
                  <a:lnTo>
                    <a:pt x="177218" y="43508"/>
                  </a:lnTo>
                  <a:lnTo>
                    <a:pt x="170441" y="43102"/>
                  </a:lnTo>
                  <a:lnTo>
                    <a:pt x="168270" y="41978"/>
                  </a:lnTo>
                  <a:lnTo>
                    <a:pt x="95457" y="41978"/>
                  </a:lnTo>
                  <a:lnTo>
                    <a:pt x="88404" y="40206"/>
                  </a:lnTo>
                  <a:lnTo>
                    <a:pt x="64655" y="28713"/>
                  </a:lnTo>
                  <a:lnTo>
                    <a:pt x="58389" y="27147"/>
                  </a:lnTo>
                  <a:close/>
                </a:path>
                <a:path w="273050" h="300989">
                  <a:moveTo>
                    <a:pt x="223070" y="255612"/>
                  </a:moveTo>
                  <a:lnTo>
                    <a:pt x="175544" y="255612"/>
                  </a:lnTo>
                  <a:lnTo>
                    <a:pt x="182460" y="257567"/>
                  </a:lnTo>
                  <a:lnTo>
                    <a:pt x="208178" y="271143"/>
                  </a:lnTo>
                  <a:lnTo>
                    <a:pt x="214353" y="272925"/>
                  </a:lnTo>
                  <a:lnTo>
                    <a:pt x="219267" y="271510"/>
                  </a:lnTo>
                  <a:lnTo>
                    <a:pt x="222421" y="267244"/>
                  </a:lnTo>
                  <a:lnTo>
                    <a:pt x="223200" y="261352"/>
                  </a:lnTo>
                  <a:lnTo>
                    <a:pt x="223299" y="260137"/>
                  </a:lnTo>
                  <a:lnTo>
                    <a:pt x="223070" y="255612"/>
                  </a:lnTo>
                  <a:close/>
                </a:path>
                <a:path w="273050" h="300989">
                  <a:moveTo>
                    <a:pt x="261021" y="183068"/>
                  </a:moveTo>
                  <a:lnTo>
                    <a:pt x="151130" y="183068"/>
                  </a:lnTo>
                  <a:lnTo>
                    <a:pt x="151130" y="215936"/>
                  </a:lnTo>
                  <a:lnTo>
                    <a:pt x="230412" y="215936"/>
                  </a:lnTo>
                  <a:lnTo>
                    <a:pt x="231751" y="214503"/>
                  </a:lnTo>
                  <a:lnTo>
                    <a:pt x="238417" y="211072"/>
                  </a:lnTo>
                  <a:lnTo>
                    <a:pt x="261302" y="204570"/>
                  </a:lnTo>
                  <a:lnTo>
                    <a:pt x="266979" y="201659"/>
                  </a:lnTo>
                  <a:lnTo>
                    <a:pt x="269601" y="197370"/>
                  </a:lnTo>
                  <a:lnTo>
                    <a:pt x="269042" y="192284"/>
                  </a:lnTo>
                  <a:lnTo>
                    <a:pt x="265175" y="186980"/>
                  </a:lnTo>
                  <a:lnTo>
                    <a:pt x="261021" y="183068"/>
                  </a:lnTo>
                  <a:close/>
                </a:path>
                <a:path w="273050" h="300989">
                  <a:moveTo>
                    <a:pt x="214591" y="84466"/>
                  </a:moveTo>
                  <a:lnTo>
                    <a:pt x="151130" y="84466"/>
                  </a:lnTo>
                  <a:lnTo>
                    <a:pt x="151130" y="165860"/>
                  </a:lnTo>
                  <a:lnTo>
                    <a:pt x="242742" y="165860"/>
                  </a:lnTo>
                  <a:lnTo>
                    <a:pt x="239585" y="162888"/>
                  </a:lnTo>
                  <a:lnTo>
                    <a:pt x="235406" y="156961"/>
                  </a:lnTo>
                  <a:lnTo>
                    <a:pt x="234013" y="150207"/>
                  </a:lnTo>
                  <a:lnTo>
                    <a:pt x="235406" y="143454"/>
                  </a:lnTo>
                  <a:lnTo>
                    <a:pt x="239585" y="137526"/>
                  </a:lnTo>
                  <a:lnTo>
                    <a:pt x="272592" y="106475"/>
                  </a:lnTo>
                  <a:lnTo>
                    <a:pt x="270624" y="99972"/>
                  </a:lnTo>
                  <a:lnTo>
                    <a:pt x="226834" y="95578"/>
                  </a:lnTo>
                  <a:lnTo>
                    <a:pt x="220371" y="93463"/>
                  </a:lnTo>
                  <a:lnTo>
                    <a:pt x="216001" y="89020"/>
                  </a:lnTo>
                  <a:lnTo>
                    <a:pt x="214591" y="84466"/>
                  </a:lnTo>
                  <a:close/>
                </a:path>
                <a:path w="273050" h="300989">
                  <a:moveTo>
                    <a:pt x="232359" y="9269"/>
                  </a:moveTo>
                  <a:lnTo>
                    <a:pt x="183870" y="40943"/>
                  </a:lnTo>
                  <a:lnTo>
                    <a:pt x="177218" y="43508"/>
                  </a:lnTo>
                  <a:lnTo>
                    <a:pt x="226059" y="43508"/>
                  </a:lnTo>
                  <a:lnTo>
                    <a:pt x="236486" y="12888"/>
                  </a:lnTo>
                  <a:lnTo>
                    <a:pt x="232359" y="9269"/>
                  </a:lnTo>
                  <a:close/>
                </a:path>
                <a:path w="273050" h="300989">
                  <a:moveTo>
                    <a:pt x="136255" y="0"/>
                  </a:moveTo>
                  <a:lnTo>
                    <a:pt x="131473" y="1685"/>
                  </a:lnTo>
                  <a:lnTo>
                    <a:pt x="127254" y="6805"/>
                  </a:lnTo>
                  <a:lnTo>
                    <a:pt x="113792" y="31557"/>
                  </a:lnTo>
                  <a:lnTo>
                    <a:pt x="108982" y="37365"/>
                  </a:lnTo>
                  <a:lnTo>
                    <a:pt x="102593" y="40935"/>
                  </a:lnTo>
                  <a:lnTo>
                    <a:pt x="95457" y="41978"/>
                  </a:lnTo>
                  <a:lnTo>
                    <a:pt x="168270" y="41978"/>
                  </a:lnTo>
                  <a:lnTo>
                    <a:pt x="164331" y="39939"/>
                  </a:lnTo>
                  <a:lnTo>
                    <a:pt x="159689" y="34250"/>
                  </a:lnTo>
                  <a:lnTo>
                    <a:pt x="145161" y="6919"/>
                  </a:lnTo>
                  <a:lnTo>
                    <a:pt x="141012" y="1746"/>
                  </a:lnTo>
                  <a:lnTo>
                    <a:pt x="13625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" name="object 16"/>
          <p:cNvSpPr txBox="1"/>
          <p:nvPr/>
        </p:nvSpPr>
        <p:spPr>
          <a:xfrm>
            <a:off x="7352649" y="2049575"/>
            <a:ext cx="2626360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spcBef>
                <a:spcPts val="100"/>
              </a:spcBef>
              <a:tabLst>
                <a:tab pos="611505" algn="l"/>
                <a:tab pos="1485900" algn="l"/>
                <a:tab pos="2037714" algn="l"/>
              </a:tabLst>
            </a:pPr>
            <a:r>
              <a:rPr sz="2400" spc="-25" dirty="0">
                <a:latin typeface="Times New Roman"/>
                <a:cs typeface="Times New Roman"/>
              </a:rPr>
              <a:t>Sử</a:t>
            </a:r>
            <a:r>
              <a:rPr sz="2400" dirty="0">
                <a:latin typeface="Times New Roman"/>
                <a:cs typeface="Times New Roman"/>
              </a:rPr>
              <a:t>	</a:t>
            </a:r>
            <a:r>
              <a:rPr sz="2400" spc="-20" dirty="0">
                <a:latin typeface="Times New Roman"/>
                <a:cs typeface="Times New Roman"/>
              </a:rPr>
              <a:t>dụng</a:t>
            </a:r>
            <a:r>
              <a:rPr sz="2400" dirty="0">
                <a:latin typeface="Times New Roman"/>
                <a:cs typeface="Times New Roman"/>
              </a:rPr>
              <a:t>	</a:t>
            </a:r>
            <a:r>
              <a:rPr sz="2400" spc="-25" dirty="0">
                <a:latin typeface="Times New Roman"/>
                <a:cs typeface="Times New Roman"/>
              </a:rPr>
              <a:t>để</a:t>
            </a:r>
            <a:r>
              <a:rPr sz="2400" dirty="0">
                <a:latin typeface="Times New Roman"/>
                <a:cs typeface="Times New Roman"/>
              </a:rPr>
              <a:t>	</a:t>
            </a:r>
            <a:r>
              <a:rPr sz="2400" spc="-20" dirty="0">
                <a:latin typeface="Times New Roman"/>
                <a:cs typeface="Times New Roman"/>
              </a:rPr>
              <a:t>chẩn </a:t>
            </a:r>
            <a:r>
              <a:rPr sz="2400" dirty="0">
                <a:latin typeface="Times New Roman"/>
                <a:cs typeface="Times New Roman"/>
              </a:rPr>
              <a:t>đoán</a:t>
            </a:r>
            <a:r>
              <a:rPr sz="2400" spc="-2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vị trí</a:t>
            </a:r>
            <a:r>
              <a:rPr sz="2400" spc="-1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và</a:t>
            </a:r>
            <a:r>
              <a:rPr sz="2400" spc="-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độ </a:t>
            </a:r>
            <a:r>
              <a:rPr sz="2400" spc="-25" dirty="0">
                <a:latin typeface="Times New Roman"/>
                <a:cs typeface="Times New Roman"/>
              </a:rPr>
              <a:t>hẹp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7317597" y="3697934"/>
            <a:ext cx="3139440" cy="204414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57200" algn="ctr">
              <a:spcBef>
                <a:spcPts val="100"/>
              </a:spcBef>
            </a:pPr>
            <a:r>
              <a:rPr sz="2400" dirty="0">
                <a:latin typeface="Times New Roman"/>
                <a:cs typeface="Times New Roman"/>
              </a:rPr>
              <a:t>MRI</a:t>
            </a:r>
            <a:r>
              <a:rPr sz="2400" spc="-7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tiêm</a:t>
            </a:r>
            <a:r>
              <a:rPr sz="2400" spc="-65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Times New Roman"/>
                <a:cs typeface="Times New Roman"/>
              </a:rPr>
              <a:t>gadolinium</a:t>
            </a:r>
            <a:endParaRPr sz="2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600">
              <a:latin typeface="Times New Roman"/>
              <a:cs typeface="Times New Roman"/>
            </a:endParaRPr>
          </a:p>
          <a:p>
            <a:pPr>
              <a:spcBef>
                <a:spcPts val="35"/>
              </a:spcBef>
            </a:pPr>
            <a:endParaRPr sz="3400">
              <a:latin typeface="Times New Roman"/>
              <a:cs typeface="Times New Roman"/>
            </a:endParaRPr>
          </a:p>
          <a:p>
            <a:pPr marL="12700">
              <a:tabLst>
                <a:tab pos="802640" algn="l"/>
                <a:tab pos="1608455" algn="l"/>
                <a:tab pos="2193925" algn="l"/>
              </a:tabLst>
            </a:pPr>
            <a:r>
              <a:rPr sz="2400" spc="-25" dirty="0">
                <a:latin typeface="Times New Roman"/>
                <a:cs typeface="Times New Roman"/>
              </a:rPr>
              <a:t>MRI</a:t>
            </a:r>
            <a:r>
              <a:rPr sz="2400" dirty="0">
                <a:latin typeface="Times New Roman"/>
                <a:cs typeface="Times New Roman"/>
              </a:rPr>
              <a:t>	</a:t>
            </a:r>
            <a:r>
              <a:rPr sz="2400" spc="-20" dirty="0">
                <a:latin typeface="Times New Roman"/>
                <a:cs typeface="Times New Roman"/>
              </a:rPr>
              <a:t>chọn</a:t>
            </a:r>
            <a:r>
              <a:rPr sz="2400" dirty="0">
                <a:latin typeface="Times New Roman"/>
                <a:cs typeface="Times New Roman"/>
              </a:rPr>
              <a:t>	</a:t>
            </a:r>
            <a:r>
              <a:rPr sz="2400" spc="-25" dirty="0">
                <a:latin typeface="Times New Roman"/>
                <a:cs typeface="Times New Roman"/>
              </a:rPr>
              <a:t>lọc</a:t>
            </a:r>
            <a:r>
              <a:rPr sz="2400" dirty="0">
                <a:latin typeface="Times New Roman"/>
                <a:cs typeface="Times New Roman"/>
              </a:rPr>
              <a:t>	</a:t>
            </a:r>
            <a:r>
              <a:rPr sz="2400" spc="-20" dirty="0">
                <a:latin typeface="Times New Roman"/>
                <a:cs typeface="Times New Roman"/>
              </a:rPr>
              <a:t>bệnh</a:t>
            </a:r>
            <a:endParaRPr sz="2400">
              <a:latin typeface="Times New Roman"/>
              <a:cs typeface="Times New Roman"/>
            </a:endParaRPr>
          </a:p>
          <a:p>
            <a:pPr marL="12700"/>
            <a:r>
              <a:rPr sz="2400" dirty="0">
                <a:latin typeface="Times New Roman"/>
                <a:cs typeface="Times New Roman"/>
              </a:rPr>
              <a:t>nhân</a:t>
            </a:r>
            <a:r>
              <a:rPr sz="2400" spc="-2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trước</a:t>
            </a:r>
            <a:r>
              <a:rPr sz="2400" spc="-1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can</a:t>
            </a:r>
            <a:r>
              <a:rPr sz="2400" spc="-15" dirty="0">
                <a:latin typeface="Times New Roman"/>
                <a:cs typeface="Times New Roman"/>
              </a:rPr>
              <a:t> </a:t>
            </a:r>
            <a:r>
              <a:rPr sz="2400" spc="-20" dirty="0">
                <a:latin typeface="Times New Roman"/>
                <a:cs typeface="Times New Roman"/>
              </a:rPr>
              <a:t>thiệp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754389" y="2125775"/>
            <a:ext cx="3263265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  <a:tabLst>
                <a:tab pos="804545" algn="l"/>
                <a:tab pos="1636395" algn="l"/>
                <a:tab pos="2136140" algn="l"/>
                <a:tab pos="2962275" algn="l"/>
              </a:tabLst>
            </a:pPr>
            <a:r>
              <a:rPr sz="2400" spc="-25" dirty="0">
                <a:latin typeface="Times New Roman"/>
                <a:cs typeface="Times New Roman"/>
              </a:rPr>
              <a:t>MRI</a:t>
            </a:r>
            <a:r>
              <a:rPr sz="2400" dirty="0">
                <a:latin typeface="Times New Roman"/>
                <a:cs typeface="Times New Roman"/>
              </a:rPr>
              <a:t>	</a:t>
            </a:r>
            <a:r>
              <a:rPr sz="2400" spc="-20" dirty="0">
                <a:latin typeface="Times New Roman"/>
                <a:cs typeface="Times New Roman"/>
              </a:rPr>
              <a:t>được</a:t>
            </a:r>
            <a:r>
              <a:rPr sz="2400" dirty="0">
                <a:latin typeface="Times New Roman"/>
                <a:cs typeface="Times New Roman"/>
              </a:rPr>
              <a:t>	</a:t>
            </a:r>
            <a:r>
              <a:rPr sz="2400" spc="-25" dirty="0">
                <a:latin typeface="Times New Roman"/>
                <a:cs typeface="Times New Roman"/>
              </a:rPr>
              <a:t>sử</a:t>
            </a:r>
            <a:r>
              <a:rPr sz="2400" dirty="0">
                <a:latin typeface="Times New Roman"/>
                <a:cs typeface="Times New Roman"/>
              </a:rPr>
              <a:t>	</a:t>
            </a:r>
            <a:r>
              <a:rPr sz="2400" spc="-20" dirty="0">
                <a:latin typeface="Times New Roman"/>
                <a:cs typeface="Times New Roman"/>
              </a:rPr>
              <a:t>dụng</a:t>
            </a:r>
            <a:r>
              <a:rPr sz="2400" dirty="0">
                <a:latin typeface="Times New Roman"/>
                <a:cs typeface="Times New Roman"/>
              </a:rPr>
              <a:t>	</a:t>
            </a:r>
            <a:r>
              <a:rPr sz="2400" spc="-25" dirty="0">
                <a:latin typeface="Times New Roman"/>
                <a:cs typeface="Times New Roman"/>
              </a:rPr>
              <a:t>để</a:t>
            </a:r>
            <a:endParaRPr sz="2400">
              <a:latin typeface="Times New Roman"/>
              <a:cs typeface="Times New Roman"/>
            </a:endParaRPr>
          </a:p>
          <a:p>
            <a:pPr marL="12700">
              <a:tabLst>
                <a:tab pos="707390" algn="l"/>
                <a:tab pos="1267460" algn="l"/>
                <a:tab pos="1844675" algn="l"/>
                <a:tab pos="2404110" algn="l"/>
                <a:tab pos="2877820" algn="l"/>
              </a:tabLst>
            </a:pPr>
            <a:r>
              <a:rPr sz="2400" spc="-20" dirty="0">
                <a:latin typeface="Times New Roman"/>
                <a:cs typeface="Times New Roman"/>
              </a:rPr>
              <a:t>theo</a:t>
            </a:r>
            <a:r>
              <a:rPr sz="2400" dirty="0">
                <a:latin typeface="Times New Roman"/>
                <a:cs typeface="Times New Roman"/>
              </a:rPr>
              <a:t>	</a:t>
            </a:r>
            <a:r>
              <a:rPr sz="2400" spc="-25" dirty="0">
                <a:latin typeface="Times New Roman"/>
                <a:cs typeface="Times New Roman"/>
              </a:rPr>
              <a:t>dõi</a:t>
            </a:r>
            <a:r>
              <a:rPr sz="2400" dirty="0">
                <a:latin typeface="Times New Roman"/>
                <a:cs typeface="Times New Roman"/>
              </a:rPr>
              <a:t>	</a:t>
            </a:r>
            <a:r>
              <a:rPr sz="2400" spc="-25" dirty="0">
                <a:latin typeface="Times New Roman"/>
                <a:cs typeface="Times New Roman"/>
              </a:rPr>
              <a:t>sau</a:t>
            </a:r>
            <a:r>
              <a:rPr sz="2400" dirty="0">
                <a:latin typeface="Times New Roman"/>
                <a:cs typeface="Times New Roman"/>
              </a:rPr>
              <a:t>	</a:t>
            </a:r>
            <a:r>
              <a:rPr sz="2400" spc="-25" dirty="0">
                <a:latin typeface="Times New Roman"/>
                <a:cs typeface="Times New Roman"/>
              </a:rPr>
              <a:t>khi</a:t>
            </a:r>
            <a:r>
              <a:rPr sz="2400" dirty="0">
                <a:latin typeface="Times New Roman"/>
                <a:cs typeface="Times New Roman"/>
              </a:rPr>
              <a:t>	</a:t>
            </a:r>
            <a:r>
              <a:rPr sz="2400" spc="-25" dirty="0">
                <a:latin typeface="Times New Roman"/>
                <a:cs typeface="Times New Roman"/>
              </a:rPr>
              <a:t>tái</a:t>
            </a:r>
            <a:r>
              <a:rPr sz="2400" dirty="0">
                <a:latin typeface="Times New Roman"/>
                <a:cs typeface="Times New Roman"/>
              </a:rPr>
              <a:t>	</a:t>
            </a:r>
            <a:r>
              <a:rPr sz="2400" spc="-25" dirty="0">
                <a:latin typeface="Times New Roman"/>
                <a:cs typeface="Times New Roman"/>
              </a:rPr>
              <a:t>tạo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754083" y="2857295"/>
            <a:ext cx="238125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  <a:tabLst>
                <a:tab pos="962025" algn="l"/>
                <a:tab pos="1775460" algn="l"/>
              </a:tabLst>
            </a:pPr>
            <a:r>
              <a:rPr sz="2400" spc="-20" dirty="0">
                <a:latin typeface="Times New Roman"/>
                <a:cs typeface="Times New Roman"/>
              </a:rPr>
              <a:t>mạch</a:t>
            </a:r>
            <a:r>
              <a:rPr sz="2400" dirty="0">
                <a:latin typeface="Times New Roman"/>
                <a:cs typeface="Times New Roman"/>
              </a:rPr>
              <a:t>	</a:t>
            </a:r>
            <a:r>
              <a:rPr sz="2400" spc="-25" dirty="0">
                <a:latin typeface="Times New Roman"/>
                <a:cs typeface="Times New Roman"/>
              </a:rPr>
              <a:t>máu</a:t>
            </a:r>
            <a:r>
              <a:rPr sz="2400" dirty="0">
                <a:latin typeface="Times New Roman"/>
                <a:cs typeface="Times New Roman"/>
              </a:rPr>
              <a:t>	</a:t>
            </a:r>
            <a:r>
              <a:rPr sz="2400" spc="-20" dirty="0">
                <a:latin typeface="Times New Roman"/>
                <a:cs typeface="Times New Roman"/>
              </a:rPr>
              <a:t>bằng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4399748" y="2857295"/>
            <a:ext cx="61785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400" spc="-20" dirty="0">
                <a:latin typeface="Times New Roman"/>
                <a:cs typeface="Times New Roman"/>
              </a:rPr>
              <a:t>phẫu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1754083" y="3223055"/>
            <a:ext cx="3140710" cy="272125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just">
              <a:spcBef>
                <a:spcPts val="100"/>
              </a:spcBef>
            </a:pPr>
            <a:r>
              <a:rPr sz="2400" dirty="0">
                <a:latin typeface="Times New Roman"/>
                <a:cs typeface="Times New Roman"/>
              </a:rPr>
              <a:t>thuật</a:t>
            </a:r>
            <a:r>
              <a:rPr sz="2400" spc="-2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và</a:t>
            </a:r>
            <a:r>
              <a:rPr sz="2400" spc="-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can</a:t>
            </a:r>
            <a:r>
              <a:rPr sz="2400" spc="-15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Times New Roman"/>
                <a:cs typeface="Times New Roman"/>
              </a:rPr>
              <a:t>thiệp</a:t>
            </a:r>
            <a:endParaRPr sz="2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600">
              <a:latin typeface="Times New Roman"/>
              <a:cs typeface="Times New Roman"/>
            </a:endParaRPr>
          </a:p>
          <a:p>
            <a:pPr>
              <a:spcBef>
                <a:spcPts val="35"/>
              </a:spcBef>
            </a:pPr>
            <a:endParaRPr sz="3000">
              <a:latin typeface="Times New Roman"/>
              <a:cs typeface="Times New Roman"/>
            </a:endParaRPr>
          </a:p>
          <a:p>
            <a:pPr marL="12700" marR="5080" algn="just"/>
            <a:r>
              <a:rPr sz="2400" dirty="0">
                <a:latin typeface="Times New Roman"/>
                <a:cs typeface="Times New Roman"/>
              </a:rPr>
              <a:t>MRI</a:t>
            </a:r>
            <a:r>
              <a:rPr sz="2400" spc="47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chọn</a:t>
            </a:r>
            <a:r>
              <a:rPr sz="2400" spc="47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lọc</a:t>
            </a:r>
            <a:r>
              <a:rPr sz="2400" spc="4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BN</a:t>
            </a:r>
            <a:r>
              <a:rPr sz="2400" spc="475" dirty="0">
                <a:latin typeface="Times New Roman"/>
                <a:cs typeface="Times New Roman"/>
              </a:rPr>
              <a:t> </a:t>
            </a:r>
            <a:r>
              <a:rPr sz="2400" spc="-20" dirty="0">
                <a:latin typeface="Times New Roman"/>
                <a:cs typeface="Times New Roman"/>
              </a:rPr>
              <a:t>phẫu </a:t>
            </a:r>
            <a:r>
              <a:rPr sz="2400" dirty="0">
                <a:latin typeface="Times New Roman"/>
                <a:cs typeface="Times New Roman"/>
              </a:rPr>
              <a:t>thuật</a:t>
            </a:r>
            <a:r>
              <a:rPr sz="2400" spc="3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bắc</a:t>
            </a:r>
            <a:r>
              <a:rPr sz="2400" spc="3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cầu</a:t>
            </a:r>
            <a:r>
              <a:rPr sz="2400" spc="4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và</a:t>
            </a:r>
            <a:r>
              <a:rPr sz="2400" spc="3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xác</a:t>
            </a:r>
            <a:r>
              <a:rPr sz="2400" spc="45" dirty="0">
                <a:latin typeface="Times New Roman"/>
                <a:cs typeface="Times New Roman"/>
              </a:rPr>
              <a:t> </a:t>
            </a:r>
            <a:r>
              <a:rPr sz="2400" spc="-20" dirty="0">
                <a:latin typeface="Times New Roman"/>
                <a:cs typeface="Times New Roman"/>
              </a:rPr>
              <a:t>định </a:t>
            </a:r>
            <a:r>
              <a:rPr sz="2400" dirty="0">
                <a:latin typeface="Times New Roman"/>
                <a:cs typeface="Times New Roman"/>
              </a:rPr>
              <a:t>vị</a:t>
            </a:r>
            <a:r>
              <a:rPr sz="2400" spc="20" dirty="0">
                <a:latin typeface="Times New Roman"/>
                <a:cs typeface="Times New Roman"/>
              </a:rPr>
              <a:t>  </a:t>
            </a:r>
            <a:r>
              <a:rPr sz="2400" dirty="0">
                <a:latin typeface="Times New Roman"/>
                <a:cs typeface="Times New Roman"/>
              </a:rPr>
              <a:t>trí</a:t>
            </a:r>
            <a:r>
              <a:rPr sz="2400" spc="20" dirty="0">
                <a:latin typeface="Times New Roman"/>
                <a:cs typeface="Times New Roman"/>
              </a:rPr>
              <a:t>  </a:t>
            </a:r>
            <a:r>
              <a:rPr sz="2400" dirty="0">
                <a:latin typeface="Times New Roman"/>
                <a:cs typeface="Times New Roman"/>
              </a:rPr>
              <a:t>làm</a:t>
            </a:r>
            <a:r>
              <a:rPr sz="2400" spc="20" dirty="0">
                <a:latin typeface="Times New Roman"/>
                <a:cs typeface="Times New Roman"/>
              </a:rPr>
              <a:t>  </a:t>
            </a:r>
            <a:r>
              <a:rPr sz="2400" dirty="0">
                <a:latin typeface="Times New Roman"/>
                <a:cs typeface="Times New Roman"/>
              </a:rPr>
              <a:t>cầu</a:t>
            </a:r>
            <a:r>
              <a:rPr sz="2400" spc="25" dirty="0">
                <a:latin typeface="Times New Roman"/>
                <a:cs typeface="Times New Roman"/>
              </a:rPr>
              <a:t>  </a:t>
            </a:r>
            <a:r>
              <a:rPr sz="2400" dirty="0">
                <a:latin typeface="Times New Roman"/>
                <a:cs typeface="Times New Roman"/>
              </a:rPr>
              <a:t>nối</a:t>
            </a:r>
            <a:r>
              <a:rPr sz="2400" spc="25" dirty="0">
                <a:latin typeface="Times New Roman"/>
                <a:cs typeface="Times New Roman"/>
              </a:rPr>
              <a:t>  </a:t>
            </a:r>
            <a:r>
              <a:rPr sz="2400" spc="-20" dirty="0">
                <a:latin typeface="Times New Roman"/>
                <a:cs typeface="Times New Roman"/>
              </a:rPr>
              <a:t>(đầu </a:t>
            </a:r>
            <a:r>
              <a:rPr sz="2400" dirty="0">
                <a:latin typeface="Times New Roman"/>
                <a:cs typeface="Times New Roman"/>
              </a:rPr>
              <a:t>trên</a:t>
            </a:r>
            <a:r>
              <a:rPr sz="2400" spc="-2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và</a:t>
            </a:r>
            <a:r>
              <a:rPr sz="2400" spc="-1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đầu</a:t>
            </a:r>
            <a:r>
              <a:rPr sz="2400" spc="-10" dirty="0">
                <a:latin typeface="Times New Roman"/>
                <a:cs typeface="Times New Roman"/>
              </a:rPr>
              <a:t> dưới)</a:t>
            </a:r>
            <a:endParaRPr sz="2400">
              <a:latin typeface="Times New Roman"/>
              <a:cs typeface="Times New Roman"/>
            </a:endParaRPr>
          </a:p>
        </p:txBody>
      </p:sp>
      <p:grpSp>
        <p:nvGrpSpPr>
          <p:cNvPr id="22" name="object 22"/>
          <p:cNvGrpSpPr/>
          <p:nvPr/>
        </p:nvGrpSpPr>
        <p:grpSpPr>
          <a:xfrm>
            <a:off x="3974307" y="1860552"/>
            <a:ext cx="4548505" cy="4168775"/>
            <a:chOff x="2450306" y="1860551"/>
            <a:chExt cx="4548505" cy="4168775"/>
          </a:xfrm>
        </p:grpSpPr>
        <p:sp>
          <p:nvSpPr>
            <p:cNvPr id="23" name="object 23"/>
            <p:cNvSpPr/>
            <p:nvPr/>
          </p:nvSpPr>
          <p:spPr>
            <a:xfrm>
              <a:off x="5294312" y="1874838"/>
              <a:ext cx="1640205" cy="828675"/>
            </a:xfrm>
            <a:custGeom>
              <a:avLst/>
              <a:gdLst/>
              <a:ahLst/>
              <a:cxnLst/>
              <a:rect l="l" t="t" r="r" b="b"/>
              <a:pathLst>
                <a:path w="1640204" h="828675">
                  <a:moveTo>
                    <a:pt x="0" y="0"/>
                  </a:moveTo>
                  <a:lnTo>
                    <a:pt x="0" y="828675"/>
                  </a:lnTo>
                </a:path>
                <a:path w="1640204" h="828675">
                  <a:moveTo>
                    <a:pt x="0" y="0"/>
                  </a:moveTo>
                  <a:lnTo>
                    <a:pt x="1639887" y="0"/>
                  </a:lnTo>
                </a:path>
              </a:pathLst>
            </a:custGeom>
            <a:ln w="28575">
              <a:solidFill>
                <a:srgbClr val="800080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6934200" y="1874838"/>
              <a:ext cx="0" cy="276860"/>
            </a:xfrm>
            <a:custGeom>
              <a:avLst/>
              <a:gdLst/>
              <a:ahLst/>
              <a:cxnLst/>
              <a:rect l="l" t="t" r="r" b="b"/>
              <a:pathLst>
                <a:path h="276860">
                  <a:moveTo>
                    <a:pt x="0" y="0"/>
                  </a:moveTo>
                  <a:lnTo>
                    <a:pt x="0" y="276504"/>
                  </a:lnTo>
                </a:path>
              </a:pathLst>
            </a:custGeom>
            <a:ln w="28575">
              <a:solidFill>
                <a:srgbClr val="800080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6884193" y="2065623"/>
              <a:ext cx="100330" cy="85725"/>
            </a:xfrm>
            <a:custGeom>
              <a:avLst/>
              <a:gdLst/>
              <a:ahLst/>
              <a:cxnLst/>
              <a:rect l="l" t="t" r="r" b="b"/>
              <a:pathLst>
                <a:path w="100329" h="85725">
                  <a:moveTo>
                    <a:pt x="100012" y="0"/>
                  </a:moveTo>
                  <a:lnTo>
                    <a:pt x="49999" y="85725"/>
                  </a:lnTo>
                  <a:lnTo>
                    <a:pt x="0" y="0"/>
                  </a:lnTo>
                </a:path>
              </a:pathLst>
            </a:custGeom>
            <a:ln w="28575">
              <a:solidFill>
                <a:srgbClr val="80008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6019800" y="3324225"/>
              <a:ext cx="914400" cy="495300"/>
            </a:xfrm>
            <a:custGeom>
              <a:avLst/>
              <a:gdLst/>
              <a:ahLst/>
              <a:cxnLst/>
              <a:rect l="l" t="t" r="r" b="b"/>
              <a:pathLst>
                <a:path w="914400" h="495300">
                  <a:moveTo>
                    <a:pt x="0" y="0"/>
                  </a:moveTo>
                  <a:lnTo>
                    <a:pt x="0" y="495300"/>
                  </a:lnTo>
                </a:path>
                <a:path w="914400" h="495300">
                  <a:moveTo>
                    <a:pt x="0" y="0"/>
                  </a:moveTo>
                  <a:lnTo>
                    <a:pt x="914400" y="0"/>
                  </a:lnTo>
                </a:path>
              </a:pathLst>
            </a:custGeom>
            <a:ln w="28575">
              <a:solidFill>
                <a:srgbClr val="800080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6934200" y="3322637"/>
              <a:ext cx="0" cy="362585"/>
            </a:xfrm>
            <a:custGeom>
              <a:avLst/>
              <a:gdLst/>
              <a:ahLst/>
              <a:cxnLst/>
              <a:rect l="l" t="t" r="r" b="b"/>
              <a:pathLst>
                <a:path h="362585">
                  <a:moveTo>
                    <a:pt x="0" y="0"/>
                  </a:moveTo>
                  <a:lnTo>
                    <a:pt x="0" y="362242"/>
                  </a:lnTo>
                </a:path>
              </a:pathLst>
            </a:custGeom>
            <a:ln w="28575">
              <a:solidFill>
                <a:srgbClr val="800080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6884193" y="3599149"/>
              <a:ext cx="100330" cy="85725"/>
            </a:xfrm>
            <a:custGeom>
              <a:avLst/>
              <a:gdLst/>
              <a:ahLst/>
              <a:cxnLst/>
              <a:rect l="l" t="t" r="r" b="b"/>
              <a:pathLst>
                <a:path w="100329" h="85725">
                  <a:moveTo>
                    <a:pt x="100012" y="0"/>
                  </a:moveTo>
                  <a:lnTo>
                    <a:pt x="49999" y="85725"/>
                  </a:lnTo>
                  <a:lnTo>
                    <a:pt x="0" y="0"/>
                  </a:lnTo>
                </a:path>
              </a:pathLst>
            </a:custGeom>
            <a:ln w="28575">
              <a:solidFill>
                <a:srgbClr val="80008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5262562" y="5186362"/>
              <a:ext cx="0" cy="828675"/>
            </a:xfrm>
            <a:custGeom>
              <a:avLst/>
              <a:gdLst/>
              <a:ahLst/>
              <a:cxnLst/>
              <a:rect l="l" t="t" r="r" b="b"/>
              <a:pathLst>
                <a:path h="828675">
                  <a:moveTo>
                    <a:pt x="0" y="0"/>
                  </a:moveTo>
                  <a:lnTo>
                    <a:pt x="0" y="828675"/>
                  </a:lnTo>
                </a:path>
              </a:pathLst>
            </a:custGeom>
            <a:ln w="28575">
              <a:solidFill>
                <a:srgbClr val="800080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5262562" y="6015038"/>
              <a:ext cx="1640205" cy="0"/>
            </a:xfrm>
            <a:custGeom>
              <a:avLst/>
              <a:gdLst/>
              <a:ahLst/>
              <a:cxnLst/>
              <a:rect l="l" t="t" r="r" b="b"/>
              <a:pathLst>
                <a:path w="1640204">
                  <a:moveTo>
                    <a:pt x="0" y="0"/>
                  </a:moveTo>
                  <a:lnTo>
                    <a:pt x="1639887" y="0"/>
                  </a:lnTo>
                </a:path>
              </a:pathLst>
            </a:custGeom>
            <a:ln w="28575">
              <a:solidFill>
                <a:srgbClr val="800080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6934200" y="5713133"/>
              <a:ext cx="0" cy="306705"/>
            </a:xfrm>
            <a:custGeom>
              <a:avLst/>
              <a:gdLst/>
              <a:ahLst/>
              <a:cxnLst/>
              <a:rect l="l" t="t" r="r" b="b"/>
              <a:pathLst>
                <a:path h="306704">
                  <a:moveTo>
                    <a:pt x="0" y="306666"/>
                  </a:moveTo>
                  <a:lnTo>
                    <a:pt x="0" y="0"/>
                  </a:lnTo>
                </a:path>
              </a:pathLst>
            </a:custGeom>
            <a:ln w="28575">
              <a:solidFill>
                <a:srgbClr val="800080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6884204" y="5713132"/>
              <a:ext cx="100330" cy="85725"/>
            </a:xfrm>
            <a:custGeom>
              <a:avLst/>
              <a:gdLst/>
              <a:ahLst/>
              <a:cxnLst/>
              <a:rect l="l" t="t" r="r" b="b"/>
              <a:pathLst>
                <a:path w="100329" h="85725">
                  <a:moveTo>
                    <a:pt x="0" y="85725"/>
                  </a:moveTo>
                  <a:lnTo>
                    <a:pt x="49999" y="0"/>
                  </a:lnTo>
                  <a:lnTo>
                    <a:pt x="100012" y="85712"/>
                  </a:lnTo>
                </a:path>
              </a:pathLst>
            </a:custGeom>
            <a:ln w="28575">
              <a:solidFill>
                <a:srgbClr val="80008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4219575" y="5191125"/>
              <a:ext cx="0" cy="828675"/>
            </a:xfrm>
            <a:custGeom>
              <a:avLst/>
              <a:gdLst/>
              <a:ahLst/>
              <a:cxnLst/>
              <a:rect l="l" t="t" r="r" b="b"/>
              <a:pathLst>
                <a:path h="828675">
                  <a:moveTo>
                    <a:pt x="0" y="0"/>
                  </a:moveTo>
                  <a:lnTo>
                    <a:pt x="0" y="828675"/>
                  </a:lnTo>
                </a:path>
              </a:pathLst>
            </a:custGeom>
            <a:ln w="28575">
              <a:solidFill>
                <a:srgbClr val="800080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2600325" y="5999163"/>
              <a:ext cx="1640205" cy="0"/>
            </a:xfrm>
            <a:custGeom>
              <a:avLst/>
              <a:gdLst/>
              <a:ahLst/>
              <a:cxnLst/>
              <a:rect l="l" t="t" r="r" b="b"/>
              <a:pathLst>
                <a:path w="1640204">
                  <a:moveTo>
                    <a:pt x="0" y="0"/>
                  </a:moveTo>
                  <a:lnTo>
                    <a:pt x="1639887" y="0"/>
                  </a:lnTo>
                </a:path>
              </a:pathLst>
            </a:custGeom>
            <a:ln w="28575">
              <a:solidFill>
                <a:srgbClr val="800080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2600325" y="5654384"/>
              <a:ext cx="0" cy="306705"/>
            </a:xfrm>
            <a:custGeom>
              <a:avLst/>
              <a:gdLst/>
              <a:ahLst/>
              <a:cxnLst/>
              <a:rect l="l" t="t" r="r" b="b"/>
              <a:pathLst>
                <a:path h="306704">
                  <a:moveTo>
                    <a:pt x="0" y="306679"/>
                  </a:moveTo>
                  <a:lnTo>
                    <a:pt x="0" y="0"/>
                  </a:lnTo>
                </a:path>
              </a:pathLst>
            </a:custGeom>
            <a:ln w="28575">
              <a:solidFill>
                <a:srgbClr val="800080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2550328" y="5654394"/>
              <a:ext cx="100330" cy="85725"/>
            </a:xfrm>
            <a:custGeom>
              <a:avLst/>
              <a:gdLst/>
              <a:ahLst/>
              <a:cxnLst/>
              <a:rect l="l" t="t" r="r" b="b"/>
              <a:pathLst>
                <a:path w="100330" h="85725">
                  <a:moveTo>
                    <a:pt x="0" y="85725"/>
                  </a:moveTo>
                  <a:lnTo>
                    <a:pt x="49999" y="0"/>
                  </a:lnTo>
                  <a:lnTo>
                    <a:pt x="100012" y="85712"/>
                  </a:lnTo>
                </a:path>
              </a:pathLst>
            </a:custGeom>
            <a:ln w="28575">
              <a:solidFill>
                <a:srgbClr val="80008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4114800" y="1874838"/>
              <a:ext cx="0" cy="828675"/>
            </a:xfrm>
            <a:custGeom>
              <a:avLst/>
              <a:gdLst/>
              <a:ahLst/>
              <a:cxnLst/>
              <a:rect l="l" t="t" r="r" b="b"/>
              <a:pathLst>
                <a:path h="828675">
                  <a:moveTo>
                    <a:pt x="0" y="0"/>
                  </a:moveTo>
                  <a:lnTo>
                    <a:pt x="0" y="828675"/>
                  </a:lnTo>
                </a:path>
              </a:pathLst>
            </a:custGeom>
            <a:ln w="28575">
              <a:solidFill>
                <a:srgbClr val="800080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2514600" y="1874838"/>
              <a:ext cx="1640205" cy="276860"/>
            </a:xfrm>
            <a:custGeom>
              <a:avLst/>
              <a:gdLst/>
              <a:ahLst/>
              <a:cxnLst/>
              <a:rect l="l" t="t" r="r" b="b"/>
              <a:pathLst>
                <a:path w="1640204" h="276860">
                  <a:moveTo>
                    <a:pt x="0" y="0"/>
                  </a:moveTo>
                  <a:lnTo>
                    <a:pt x="1639887" y="0"/>
                  </a:lnTo>
                </a:path>
                <a:path w="1640204" h="276860">
                  <a:moveTo>
                    <a:pt x="0" y="0"/>
                  </a:moveTo>
                  <a:lnTo>
                    <a:pt x="0" y="276504"/>
                  </a:lnTo>
                </a:path>
              </a:pathLst>
            </a:custGeom>
            <a:ln w="28575">
              <a:solidFill>
                <a:srgbClr val="800080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2464593" y="2065623"/>
              <a:ext cx="100330" cy="85725"/>
            </a:xfrm>
            <a:custGeom>
              <a:avLst/>
              <a:gdLst/>
              <a:ahLst/>
              <a:cxnLst/>
              <a:rect l="l" t="t" r="r" b="b"/>
              <a:pathLst>
                <a:path w="100330" h="85725">
                  <a:moveTo>
                    <a:pt x="100012" y="0"/>
                  </a:moveTo>
                  <a:lnTo>
                    <a:pt x="49999" y="85725"/>
                  </a:lnTo>
                  <a:lnTo>
                    <a:pt x="0" y="0"/>
                  </a:lnTo>
                </a:path>
              </a:pathLst>
            </a:custGeom>
            <a:ln w="28575">
              <a:solidFill>
                <a:srgbClr val="80008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0" name="object 40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489835">
              <a:lnSpc>
                <a:spcPts val="1410"/>
              </a:lnSpc>
            </a:pPr>
            <a:fld id="{81D60167-4931-47E6-BA6A-407CBD079E47}" type="slidenum">
              <a:rPr spc="-25" dirty="0"/>
              <a:pPr marL="2489835">
                <a:lnSpc>
                  <a:spcPts val="1410"/>
                </a:lnSpc>
              </a:pPr>
              <a:t>14</a:t>
            </a:fld>
            <a:endParaRPr spc="-25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544121" y="128269"/>
            <a:ext cx="1163320" cy="6959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4400" spc="-100" dirty="0"/>
              <a:t>CTA</a:t>
            </a:r>
            <a:endParaRPr sz="4400"/>
          </a:p>
        </p:txBody>
      </p:sp>
      <p:sp>
        <p:nvSpPr>
          <p:cNvPr id="3" name="object 3"/>
          <p:cNvSpPr txBox="1"/>
          <p:nvPr/>
        </p:nvSpPr>
        <p:spPr>
          <a:xfrm>
            <a:off x="1678635" y="1346327"/>
            <a:ext cx="3881120" cy="47802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indent="-343535">
              <a:spcBef>
                <a:spcPts val="100"/>
              </a:spcBef>
              <a:buFont typeface="Arial MT"/>
              <a:buChar char="•"/>
              <a:tabLst>
                <a:tab pos="355600" algn="l"/>
                <a:tab pos="356235" algn="l"/>
              </a:tabLst>
            </a:pPr>
            <a:r>
              <a:rPr sz="2400" b="1" i="1" dirty="0">
                <a:solidFill>
                  <a:srgbClr val="CC0066"/>
                </a:solidFill>
                <a:latin typeface="Times New Roman"/>
                <a:cs typeface="Times New Roman"/>
              </a:rPr>
              <a:t>Cơ</a:t>
            </a:r>
            <a:r>
              <a:rPr sz="2400" b="1" i="1" spc="-10" dirty="0">
                <a:solidFill>
                  <a:srgbClr val="CC0066"/>
                </a:solidFill>
                <a:latin typeface="Times New Roman"/>
                <a:cs typeface="Times New Roman"/>
              </a:rPr>
              <a:t> </a:t>
            </a:r>
            <a:r>
              <a:rPr sz="2400" b="1" i="1" spc="-25" dirty="0">
                <a:solidFill>
                  <a:srgbClr val="CC0066"/>
                </a:solidFill>
                <a:latin typeface="Times New Roman"/>
                <a:cs typeface="Times New Roman"/>
              </a:rPr>
              <a:t>chế</a:t>
            </a:r>
            <a:endParaRPr sz="2400">
              <a:latin typeface="Times New Roman"/>
              <a:cs typeface="Times New Roman"/>
            </a:endParaRPr>
          </a:p>
          <a:p>
            <a:pPr marL="12700" marR="5080">
              <a:tabLst>
                <a:tab pos="739140" algn="l"/>
              </a:tabLst>
            </a:pPr>
            <a:r>
              <a:rPr sz="2400" dirty="0">
                <a:latin typeface="Times New Roman"/>
                <a:cs typeface="Times New Roman"/>
              </a:rPr>
              <a:t>CT</a:t>
            </a:r>
            <a:r>
              <a:rPr sz="2400" spc="-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có</a:t>
            </a:r>
            <a:r>
              <a:rPr sz="2400" spc="-1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tiêm</a:t>
            </a:r>
            <a:r>
              <a:rPr sz="2400" spc="-2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chất</a:t>
            </a:r>
            <a:r>
              <a:rPr sz="2400" spc="-2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cản</a:t>
            </a:r>
            <a:r>
              <a:rPr sz="2400" spc="-15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Times New Roman"/>
                <a:cs typeface="Times New Roman"/>
              </a:rPr>
              <a:t>quang </a:t>
            </a:r>
            <a:r>
              <a:rPr sz="2400" dirty="0">
                <a:latin typeface="Times New Roman"/>
                <a:cs typeface="Times New Roman"/>
              </a:rPr>
              <a:t>Nhìn</a:t>
            </a:r>
            <a:r>
              <a:rPr sz="2400" spc="15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thấy</a:t>
            </a:r>
            <a:r>
              <a:rPr sz="2400" spc="15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rõ</a:t>
            </a:r>
            <a:r>
              <a:rPr sz="2400" spc="1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lòng</a:t>
            </a:r>
            <a:r>
              <a:rPr sz="2400" spc="15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mạch</a:t>
            </a:r>
            <a:r>
              <a:rPr sz="2400" spc="1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bị</a:t>
            </a:r>
            <a:r>
              <a:rPr sz="2400" spc="155" dirty="0">
                <a:latin typeface="Times New Roman"/>
                <a:cs typeface="Times New Roman"/>
              </a:rPr>
              <a:t> </a:t>
            </a:r>
            <a:r>
              <a:rPr sz="2400" spc="-25" dirty="0">
                <a:latin typeface="Times New Roman"/>
                <a:cs typeface="Times New Roman"/>
              </a:rPr>
              <a:t>hẹp </a:t>
            </a:r>
            <a:r>
              <a:rPr sz="2400" spc="-20" dirty="0">
                <a:latin typeface="Times New Roman"/>
                <a:cs typeface="Times New Roman"/>
              </a:rPr>
              <a:t>hoặc</a:t>
            </a:r>
            <a:r>
              <a:rPr sz="2400" dirty="0">
                <a:latin typeface="Times New Roman"/>
                <a:cs typeface="Times New Roman"/>
              </a:rPr>
              <a:t>	canxi</a:t>
            </a:r>
            <a:r>
              <a:rPr sz="2400" spc="-25" dirty="0">
                <a:latin typeface="Times New Roman"/>
                <a:cs typeface="Times New Roman"/>
              </a:rPr>
              <a:t> </a:t>
            </a:r>
            <a:r>
              <a:rPr sz="2400" spc="-20" dirty="0">
                <a:latin typeface="Times New Roman"/>
                <a:cs typeface="Times New Roman"/>
              </a:rPr>
              <a:t>hóa.</a:t>
            </a:r>
            <a:endParaRPr sz="2400">
              <a:latin typeface="Times New Roman"/>
              <a:cs typeface="Times New Roman"/>
            </a:endParaRPr>
          </a:p>
          <a:p>
            <a:pPr marL="355600" indent="-343535">
              <a:buFont typeface="Arial MT"/>
              <a:buChar char="•"/>
              <a:tabLst>
                <a:tab pos="355600" algn="l"/>
                <a:tab pos="356235" algn="l"/>
              </a:tabLst>
            </a:pPr>
            <a:r>
              <a:rPr sz="2400" b="1" i="1" dirty="0">
                <a:solidFill>
                  <a:srgbClr val="CC0066"/>
                </a:solidFill>
                <a:latin typeface="Times New Roman"/>
                <a:cs typeface="Times New Roman"/>
              </a:rPr>
              <a:t>Thuận</a:t>
            </a:r>
            <a:r>
              <a:rPr sz="2400" b="1" i="1" spc="-20" dirty="0">
                <a:solidFill>
                  <a:srgbClr val="CC0066"/>
                </a:solidFill>
                <a:latin typeface="Times New Roman"/>
                <a:cs typeface="Times New Roman"/>
              </a:rPr>
              <a:t> </a:t>
            </a:r>
            <a:r>
              <a:rPr sz="2400" b="1" i="1" spc="-25" dirty="0">
                <a:solidFill>
                  <a:srgbClr val="CC0066"/>
                </a:solidFill>
                <a:latin typeface="Times New Roman"/>
                <a:cs typeface="Times New Roman"/>
              </a:rPr>
              <a:t>lợi</a:t>
            </a:r>
            <a:endParaRPr sz="2400">
              <a:latin typeface="Times New Roman"/>
              <a:cs typeface="Times New Roman"/>
            </a:endParaRPr>
          </a:p>
          <a:p>
            <a:pPr marL="12700" marR="316230"/>
            <a:r>
              <a:rPr sz="2400" dirty="0">
                <a:latin typeface="Times New Roman"/>
                <a:cs typeface="Times New Roman"/>
              </a:rPr>
              <a:t>Có</a:t>
            </a:r>
            <a:r>
              <a:rPr sz="2400" spc="-1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thể</a:t>
            </a:r>
            <a:r>
              <a:rPr sz="2400" spc="-1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chụp</a:t>
            </a:r>
            <a:r>
              <a:rPr sz="2400" spc="-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không nằm</a:t>
            </a:r>
            <a:r>
              <a:rPr sz="2400" spc="-10" dirty="0">
                <a:latin typeface="Times New Roman"/>
                <a:cs typeface="Times New Roman"/>
              </a:rPr>
              <a:t> </a:t>
            </a:r>
            <a:r>
              <a:rPr sz="2400" spc="-20" dirty="0">
                <a:latin typeface="Times New Roman"/>
                <a:cs typeface="Times New Roman"/>
              </a:rPr>
              <a:t>viện </a:t>
            </a:r>
            <a:r>
              <a:rPr sz="2400" dirty="0">
                <a:latin typeface="Times New Roman"/>
                <a:cs typeface="Times New Roman"/>
              </a:rPr>
              <a:t>Quan</a:t>
            </a:r>
            <a:r>
              <a:rPr sz="2400" spc="-2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sát</a:t>
            </a:r>
            <a:r>
              <a:rPr sz="2400" spc="-3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rõ</a:t>
            </a:r>
            <a:r>
              <a:rPr sz="2400" spc="-1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thành</a:t>
            </a:r>
            <a:r>
              <a:rPr sz="2400" spc="-35" dirty="0">
                <a:latin typeface="Times New Roman"/>
                <a:cs typeface="Times New Roman"/>
              </a:rPr>
              <a:t> </a:t>
            </a:r>
            <a:r>
              <a:rPr sz="2400" spc="-20" dirty="0">
                <a:latin typeface="Times New Roman"/>
                <a:cs typeface="Times New Roman"/>
              </a:rPr>
              <a:t>mạch </a:t>
            </a:r>
            <a:r>
              <a:rPr sz="2400" dirty="0">
                <a:latin typeface="Times New Roman"/>
                <a:cs typeface="Times New Roman"/>
              </a:rPr>
              <a:t>Động</a:t>
            </a:r>
            <a:r>
              <a:rPr sz="2400" spc="-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mạch</a:t>
            </a:r>
            <a:r>
              <a:rPr sz="2400" spc="-2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chủ</a:t>
            </a:r>
            <a:r>
              <a:rPr sz="2400" spc="-1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chậu</a:t>
            </a:r>
            <a:r>
              <a:rPr sz="2400" spc="-2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và </a:t>
            </a:r>
            <a:r>
              <a:rPr sz="2400" spc="-20" dirty="0">
                <a:latin typeface="Times New Roman"/>
                <a:cs typeface="Times New Roman"/>
              </a:rPr>
              <a:t>thận</a:t>
            </a:r>
            <a:endParaRPr sz="2400">
              <a:latin typeface="Times New Roman"/>
              <a:cs typeface="Times New Roman"/>
            </a:endParaRPr>
          </a:p>
          <a:p>
            <a:pPr marL="355600" indent="-343535">
              <a:buFont typeface="Arial MT"/>
              <a:buChar char="•"/>
              <a:tabLst>
                <a:tab pos="355600" algn="l"/>
                <a:tab pos="356235" algn="l"/>
              </a:tabLst>
            </a:pPr>
            <a:r>
              <a:rPr sz="2400" b="1" i="1" dirty="0">
                <a:solidFill>
                  <a:srgbClr val="CC0066"/>
                </a:solidFill>
                <a:latin typeface="Times New Roman"/>
                <a:cs typeface="Times New Roman"/>
              </a:rPr>
              <a:t>Cẩn</a:t>
            </a:r>
            <a:r>
              <a:rPr sz="2400" b="1" i="1" spc="-15" dirty="0">
                <a:solidFill>
                  <a:srgbClr val="CC0066"/>
                </a:solidFill>
                <a:latin typeface="Times New Roman"/>
                <a:cs typeface="Times New Roman"/>
              </a:rPr>
              <a:t> </a:t>
            </a:r>
            <a:r>
              <a:rPr sz="2400" b="1" i="1" spc="-20" dirty="0">
                <a:solidFill>
                  <a:srgbClr val="CC0066"/>
                </a:solidFill>
                <a:latin typeface="Times New Roman"/>
                <a:cs typeface="Times New Roman"/>
              </a:rPr>
              <a:t>thận</a:t>
            </a:r>
            <a:endParaRPr sz="2400">
              <a:latin typeface="Times New Roman"/>
              <a:cs typeface="Times New Roman"/>
            </a:endParaRPr>
          </a:p>
          <a:p>
            <a:pPr marL="12700" marR="111760"/>
            <a:r>
              <a:rPr sz="2400" dirty="0">
                <a:latin typeface="Times New Roman"/>
                <a:cs typeface="Times New Roman"/>
              </a:rPr>
              <a:t>Bệnh</a:t>
            </a:r>
            <a:r>
              <a:rPr sz="2400" spc="-1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nhân</a:t>
            </a:r>
            <a:r>
              <a:rPr sz="2400" spc="-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không dung nạp</a:t>
            </a:r>
            <a:r>
              <a:rPr sz="2400" spc="-10" dirty="0">
                <a:latin typeface="Times New Roman"/>
                <a:cs typeface="Times New Roman"/>
              </a:rPr>
              <a:t> </a:t>
            </a:r>
            <a:r>
              <a:rPr sz="2400" spc="-25" dirty="0">
                <a:latin typeface="Times New Roman"/>
                <a:cs typeface="Times New Roman"/>
              </a:rPr>
              <a:t>iốt </a:t>
            </a:r>
            <a:r>
              <a:rPr sz="2400" dirty="0">
                <a:latin typeface="Times New Roman"/>
                <a:cs typeface="Times New Roman"/>
              </a:rPr>
              <a:t>Chức</a:t>
            </a:r>
            <a:r>
              <a:rPr sz="2400" spc="-2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năng thận</a:t>
            </a:r>
            <a:r>
              <a:rPr sz="2400" spc="-15" dirty="0">
                <a:latin typeface="Times New Roman"/>
                <a:cs typeface="Times New Roman"/>
              </a:rPr>
              <a:t> </a:t>
            </a:r>
            <a:r>
              <a:rPr sz="2400" spc="-25" dirty="0">
                <a:latin typeface="Times New Roman"/>
                <a:cs typeface="Times New Roman"/>
              </a:rPr>
              <a:t>kém</a:t>
            </a:r>
            <a:endParaRPr sz="2400">
              <a:latin typeface="Times New Roman"/>
              <a:cs typeface="Times New Roman"/>
            </a:endParaRPr>
          </a:p>
          <a:p>
            <a:pPr marL="355600" indent="-343535">
              <a:buFont typeface="Arial MT"/>
              <a:buChar char="•"/>
              <a:tabLst>
                <a:tab pos="355600" algn="l"/>
                <a:tab pos="356235" algn="l"/>
              </a:tabLst>
            </a:pPr>
            <a:r>
              <a:rPr sz="2400" b="1" i="1" dirty="0">
                <a:solidFill>
                  <a:srgbClr val="CC0066"/>
                </a:solidFill>
                <a:latin typeface="Times New Roman"/>
                <a:cs typeface="Times New Roman"/>
              </a:rPr>
              <a:t>Giới</a:t>
            </a:r>
            <a:r>
              <a:rPr sz="2400" b="1" i="1" spc="-20" dirty="0">
                <a:solidFill>
                  <a:srgbClr val="CC0066"/>
                </a:solidFill>
                <a:latin typeface="Times New Roman"/>
                <a:cs typeface="Times New Roman"/>
              </a:rPr>
              <a:t> </a:t>
            </a:r>
            <a:r>
              <a:rPr sz="2400" b="1" i="1" spc="-25" dirty="0">
                <a:solidFill>
                  <a:srgbClr val="CC0066"/>
                </a:solidFill>
                <a:latin typeface="Times New Roman"/>
                <a:cs typeface="Times New Roman"/>
              </a:rPr>
              <a:t>hạn</a:t>
            </a:r>
            <a:endParaRPr sz="2400">
              <a:latin typeface="Times New Roman"/>
              <a:cs typeface="Times New Roman"/>
            </a:endParaRPr>
          </a:p>
          <a:p>
            <a:pPr marL="12700"/>
            <a:r>
              <a:rPr sz="2400" dirty="0">
                <a:latin typeface="Times New Roman"/>
                <a:cs typeface="Times New Roman"/>
              </a:rPr>
              <a:t>Mạch</a:t>
            </a:r>
            <a:r>
              <a:rPr sz="2400" spc="-2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máu</a:t>
            </a:r>
            <a:r>
              <a:rPr sz="2400" spc="-1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nhỏ bị</a:t>
            </a:r>
            <a:r>
              <a:rPr sz="2400" spc="-1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canxi</a:t>
            </a:r>
            <a:r>
              <a:rPr sz="2400" spc="-15" dirty="0">
                <a:latin typeface="Times New Roman"/>
                <a:cs typeface="Times New Roman"/>
              </a:rPr>
              <a:t> </a:t>
            </a:r>
            <a:r>
              <a:rPr sz="2400" spc="-20" dirty="0">
                <a:latin typeface="Times New Roman"/>
                <a:cs typeface="Times New Roman"/>
              </a:rPr>
              <a:t>hóa.</a:t>
            </a:r>
            <a:endParaRPr sz="2400">
              <a:latin typeface="Times New Roman"/>
              <a:cs typeface="Times New Roman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5619751" y="1295401"/>
            <a:ext cx="4901565" cy="5445125"/>
            <a:chOff x="4095750" y="1295400"/>
            <a:chExt cx="4901565" cy="5445125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380037" y="1295400"/>
              <a:ext cx="1792045" cy="5443142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197725" y="1295400"/>
              <a:ext cx="1798972" cy="2051177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197725" y="3382962"/>
              <a:ext cx="1772508" cy="3357562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095750" y="2624138"/>
              <a:ext cx="1242894" cy="2443574"/>
            </a:xfrm>
            <a:prstGeom prst="rect">
              <a:avLst/>
            </a:prstGeom>
          </p:spPr>
        </p:pic>
      </p:grpSp>
      <p:sp>
        <p:nvSpPr>
          <p:cNvPr id="9" name="object 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489835">
              <a:lnSpc>
                <a:spcPts val="1410"/>
              </a:lnSpc>
            </a:pPr>
            <a:fld id="{81D60167-4931-47E6-BA6A-407CBD079E47}" type="slidenum">
              <a:rPr spc="-25" dirty="0"/>
              <a:pPr marL="2489835">
                <a:lnSpc>
                  <a:spcPts val="1410"/>
                </a:lnSpc>
              </a:pPr>
              <a:t>15</a:t>
            </a:fld>
            <a:endParaRPr spc="-25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466369" y="410083"/>
            <a:ext cx="6953250" cy="1122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558925" marR="5080" indent="-1546860">
              <a:spcBef>
                <a:spcPts val="100"/>
              </a:spcBef>
            </a:pPr>
            <a:r>
              <a:rPr sz="3600" dirty="0"/>
              <a:t>Chỉ</a:t>
            </a:r>
            <a:r>
              <a:rPr sz="3600" spc="-30" dirty="0"/>
              <a:t> </a:t>
            </a:r>
            <a:r>
              <a:rPr sz="3600" dirty="0"/>
              <a:t>định</a:t>
            </a:r>
            <a:r>
              <a:rPr sz="3600" spc="-10" dirty="0"/>
              <a:t> </a:t>
            </a:r>
            <a:r>
              <a:rPr sz="3600" dirty="0"/>
              <a:t>chụp</a:t>
            </a:r>
            <a:r>
              <a:rPr sz="3600" spc="-5" dirty="0"/>
              <a:t> </a:t>
            </a:r>
            <a:r>
              <a:rPr sz="3600" spc="-100" dirty="0"/>
              <a:t>CTA</a:t>
            </a:r>
            <a:r>
              <a:rPr sz="3600" spc="-195" dirty="0"/>
              <a:t> </a:t>
            </a:r>
            <a:r>
              <a:rPr sz="3600" dirty="0"/>
              <a:t>trên bệnh</a:t>
            </a:r>
            <a:r>
              <a:rPr sz="3600" spc="-5" dirty="0"/>
              <a:t> </a:t>
            </a:r>
            <a:r>
              <a:rPr sz="3600" spc="-20" dirty="0"/>
              <a:t>nhân </a:t>
            </a:r>
            <a:r>
              <a:rPr sz="3600" dirty="0"/>
              <a:t>có</a:t>
            </a:r>
            <a:r>
              <a:rPr sz="3600" spc="-10" dirty="0"/>
              <a:t> </a:t>
            </a:r>
            <a:r>
              <a:rPr sz="3600" dirty="0"/>
              <a:t>cơn</a:t>
            </a:r>
            <a:r>
              <a:rPr sz="3600" spc="-10" dirty="0"/>
              <a:t> </a:t>
            </a:r>
            <a:r>
              <a:rPr sz="3600" dirty="0"/>
              <a:t>đau</a:t>
            </a:r>
            <a:r>
              <a:rPr sz="3600" spc="-10" dirty="0"/>
              <a:t> </a:t>
            </a:r>
            <a:r>
              <a:rPr sz="3600" dirty="0"/>
              <a:t>cách</a:t>
            </a:r>
            <a:r>
              <a:rPr sz="3600" spc="-5" dirty="0"/>
              <a:t> </a:t>
            </a:r>
            <a:r>
              <a:rPr sz="3600" spc="-25" dirty="0"/>
              <a:t>hồi</a:t>
            </a:r>
            <a:endParaRPr sz="3600"/>
          </a:p>
        </p:txBody>
      </p:sp>
      <p:sp>
        <p:nvSpPr>
          <p:cNvPr id="4" name="object 4"/>
          <p:cNvSpPr/>
          <p:nvPr/>
        </p:nvSpPr>
        <p:spPr>
          <a:xfrm>
            <a:off x="7156450" y="2184400"/>
            <a:ext cx="2818130" cy="3759200"/>
          </a:xfrm>
          <a:custGeom>
            <a:avLst/>
            <a:gdLst/>
            <a:ahLst/>
            <a:cxnLst/>
            <a:rect l="l" t="t" r="r" b="b"/>
            <a:pathLst>
              <a:path w="2818129" h="3759200">
                <a:moveTo>
                  <a:pt x="0" y="0"/>
                </a:moveTo>
                <a:lnTo>
                  <a:pt x="2817812" y="0"/>
                </a:lnTo>
                <a:lnTo>
                  <a:pt x="2817812" y="3759200"/>
                </a:lnTo>
                <a:lnTo>
                  <a:pt x="0" y="3759200"/>
                </a:lnTo>
                <a:lnTo>
                  <a:pt x="0" y="0"/>
                </a:lnTo>
                <a:close/>
              </a:path>
            </a:pathLst>
          </a:custGeom>
          <a:ln w="25400">
            <a:solidFill>
              <a:srgbClr val="800080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7320916" y="3501199"/>
            <a:ext cx="1812289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spcBef>
                <a:spcPts val="100"/>
              </a:spcBef>
              <a:tabLst>
                <a:tab pos="1105535" algn="l"/>
              </a:tabLst>
            </a:pPr>
            <a:r>
              <a:rPr sz="2400" b="1" spc="-10" dirty="0">
                <a:solidFill>
                  <a:srgbClr val="772754"/>
                </a:solidFill>
                <a:latin typeface="Times New Roman"/>
                <a:cs typeface="Times New Roman"/>
              </a:rPr>
              <a:t>quang,</a:t>
            </a:r>
            <a:r>
              <a:rPr sz="2400" b="1" dirty="0">
                <a:solidFill>
                  <a:srgbClr val="772754"/>
                </a:solidFill>
                <a:latin typeface="Times New Roman"/>
                <a:cs typeface="Times New Roman"/>
              </a:rPr>
              <a:t>	</a:t>
            </a:r>
            <a:r>
              <a:rPr sz="2400" b="1" spc="-10" dirty="0">
                <a:solidFill>
                  <a:srgbClr val="772754"/>
                </a:solidFill>
                <a:latin typeface="Times New Roman"/>
                <a:cs typeface="Times New Roman"/>
              </a:rPr>
              <a:t>canxi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320916" y="2308927"/>
            <a:ext cx="2501265" cy="1583690"/>
          </a:xfrm>
          <a:prstGeom prst="rect">
            <a:avLst/>
          </a:prstGeom>
        </p:spPr>
        <p:txBody>
          <a:bodyPr vert="horz" wrap="square" lIns="0" tIns="227965" rIns="0" bIns="0" rtlCol="0">
            <a:spAutoFit/>
          </a:bodyPr>
          <a:lstStyle/>
          <a:p>
            <a:pPr marL="635" algn="ctr">
              <a:spcBef>
                <a:spcPts val="1795"/>
              </a:spcBef>
            </a:pPr>
            <a:r>
              <a:rPr sz="2800" b="1" i="1" dirty="0">
                <a:solidFill>
                  <a:srgbClr val="800080"/>
                </a:solidFill>
                <a:latin typeface="Times New Roman"/>
                <a:cs typeface="Times New Roman"/>
              </a:rPr>
              <a:t>Giới</a:t>
            </a:r>
            <a:r>
              <a:rPr sz="2800" b="1" i="1" spc="-20" dirty="0">
                <a:solidFill>
                  <a:srgbClr val="800080"/>
                </a:solidFill>
                <a:latin typeface="Times New Roman"/>
                <a:cs typeface="Times New Roman"/>
              </a:rPr>
              <a:t> </a:t>
            </a:r>
            <a:r>
              <a:rPr sz="2800" b="1" i="1" spc="-25" dirty="0">
                <a:solidFill>
                  <a:srgbClr val="800080"/>
                </a:solidFill>
                <a:latin typeface="Times New Roman"/>
                <a:cs typeface="Times New Roman"/>
              </a:rPr>
              <a:t>hạn</a:t>
            </a:r>
            <a:endParaRPr sz="2800">
              <a:latin typeface="Times New Roman"/>
              <a:cs typeface="Times New Roman"/>
            </a:endParaRPr>
          </a:p>
          <a:p>
            <a:pPr marR="5080" algn="ctr">
              <a:spcBef>
                <a:spcPts val="1450"/>
              </a:spcBef>
              <a:tabLst>
                <a:tab pos="985519" algn="l"/>
                <a:tab pos="2029460" algn="l"/>
              </a:tabLst>
            </a:pPr>
            <a:r>
              <a:rPr sz="2400" b="1" spc="-20" dirty="0">
                <a:solidFill>
                  <a:srgbClr val="772754"/>
                </a:solidFill>
                <a:latin typeface="Times New Roman"/>
                <a:cs typeface="Times New Roman"/>
              </a:rPr>
              <a:t>Tiêm</a:t>
            </a:r>
            <a:r>
              <a:rPr sz="2400" b="1" dirty="0">
                <a:solidFill>
                  <a:srgbClr val="772754"/>
                </a:solidFill>
                <a:latin typeface="Times New Roman"/>
                <a:cs typeface="Times New Roman"/>
              </a:rPr>
              <a:t>	</a:t>
            </a:r>
            <a:r>
              <a:rPr sz="2400" b="1" spc="-20" dirty="0">
                <a:solidFill>
                  <a:srgbClr val="772754"/>
                </a:solidFill>
                <a:latin typeface="Times New Roman"/>
                <a:cs typeface="Times New Roman"/>
              </a:rPr>
              <a:t>thuốc</a:t>
            </a:r>
            <a:r>
              <a:rPr sz="2400" b="1" dirty="0">
                <a:solidFill>
                  <a:srgbClr val="772754"/>
                </a:solidFill>
                <a:latin typeface="Times New Roman"/>
                <a:cs typeface="Times New Roman"/>
              </a:rPr>
              <a:t>	</a:t>
            </a:r>
            <a:r>
              <a:rPr sz="2400" b="1" spc="-25" dirty="0">
                <a:solidFill>
                  <a:srgbClr val="772754"/>
                </a:solidFill>
                <a:latin typeface="Times New Roman"/>
                <a:cs typeface="Times New Roman"/>
              </a:rPr>
              <a:t>cản</a:t>
            </a:r>
            <a:endParaRPr sz="2400">
              <a:latin typeface="Times New Roman"/>
              <a:cs typeface="Times New Roman"/>
            </a:endParaRPr>
          </a:p>
          <a:p>
            <a:pPr marL="2000885" algn="ctr"/>
            <a:r>
              <a:rPr sz="2400" b="1" spc="-25" dirty="0">
                <a:solidFill>
                  <a:srgbClr val="772754"/>
                </a:solidFill>
                <a:latin typeface="Times New Roman"/>
                <a:cs typeface="Times New Roman"/>
              </a:rPr>
              <a:t>hóa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321220" y="3866959"/>
            <a:ext cx="2501265" cy="1488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 algn="just">
              <a:spcBef>
                <a:spcPts val="100"/>
              </a:spcBef>
            </a:pPr>
            <a:r>
              <a:rPr sz="2400" b="1" dirty="0">
                <a:solidFill>
                  <a:srgbClr val="772754"/>
                </a:solidFill>
                <a:latin typeface="Times New Roman"/>
                <a:cs typeface="Times New Roman"/>
              </a:rPr>
              <a:t>thành</a:t>
            </a:r>
            <a:r>
              <a:rPr sz="2400" b="1" spc="100" dirty="0">
                <a:solidFill>
                  <a:srgbClr val="772754"/>
                </a:solidFill>
                <a:latin typeface="Times New Roman"/>
                <a:cs typeface="Times New Roman"/>
              </a:rPr>
              <a:t>  </a:t>
            </a:r>
            <a:r>
              <a:rPr sz="2400" b="1" dirty="0">
                <a:solidFill>
                  <a:srgbClr val="772754"/>
                </a:solidFill>
                <a:latin typeface="Times New Roman"/>
                <a:cs typeface="Times New Roman"/>
              </a:rPr>
              <a:t>động</a:t>
            </a:r>
            <a:r>
              <a:rPr sz="2400" b="1" spc="110" dirty="0">
                <a:solidFill>
                  <a:srgbClr val="772754"/>
                </a:solidFill>
                <a:latin typeface="Times New Roman"/>
                <a:cs typeface="Times New Roman"/>
              </a:rPr>
              <a:t>  </a:t>
            </a:r>
            <a:r>
              <a:rPr sz="2400" b="1" spc="-20" dirty="0">
                <a:solidFill>
                  <a:srgbClr val="772754"/>
                </a:solidFill>
                <a:latin typeface="Times New Roman"/>
                <a:cs typeface="Times New Roman"/>
              </a:rPr>
              <a:t>mạch </a:t>
            </a:r>
            <a:r>
              <a:rPr sz="2400" b="1" dirty="0">
                <a:solidFill>
                  <a:srgbClr val="772754"/>
                </a:solidFill>
                <a:latin typeface="Times New Roman"/>
                <a:cs typeface="Times New Roman"/>
              </a:rPr>
              <a:t>nhỏ.</a:t>
            </a:r>
            <a:r>
              <a:rPr sz="2400" b="1" spc="204" dirty="0">
                <a:solidFill>
                  <a:srgbClr val="772754"/>
                </a:solidFill>
                <a:latin typeface="Times New Roman"/>
                <a:cs typeface="Times New Roman"/>
              </a:rPr>
              <a:t> </a:t>
            </a:r>
            <a:r>
              <a:rPr sz="2400" b="1" dirty="0">
                <a:solidFill>
                  <a:srgbClr val="772754"/>
                </a:solidFill>
                <a:latin typeface="Times New Roman"/>
                <a:cs typeface="Times New Roman"/>
              </a:rPr>
              <a:t>Khó</a:t>
            </a:r>
            <a:r>
              <a:rPr sz="2400" b="1" spc="210" dirty="0">
                <a:solidFill>
                  <a:srgbClr val="772754"/>
                </a:solidFill>
                <a:latin typeface="Times New Roman"/>
                <a:cs typeface="Times New Roman"/>
              </a:rPr>
              <a:t> </a:t>
            </a:r>
            <a:r>
              <a:rPr sz="2400" b="1" dirty="0">
                <a:solidFill>
                  <a:srgbClr val="772754"/>
                </a:solidFill>
                <a:latin typeface="Times New Roman"/>
                <a:cs typeface="Times New Roman"/>
              </a:rPr>
              <a:t>đánh</a:t>
            </a:r>
            <a:r>
              <a:rPr sz="2400" b="1" spc="204" dirty="0">
                <a:solidFill>
                  <a:srgbClr val="772754"/>
                </a:solidFill>
                <a:latin typeface="Times New Roman"/>
                <a:cs typeface="Times New Roman"/>
              </a:rPr>
              <a:t> </a:t>
            </a:r>
            <a:r>
              <a:rPr sz="2400" b="1" spc="-25" dirty="0">
                <a:solidFill>
                  <a:srgbClr val="772754"/>
                </a:solidFill>
                <a:latin typeface="Times New Roman"/>
                <a:cs typeface="Times New Roman"/>
              </a:rPr>
              <a:t>giá </a:t>
            </a:r>
            <a:r>
              <a:rPr sz="2400" b="1" dirty="0">
                <a:solidFill>
                  <a:srgbClr val="772754"/>
                </a:solidFill>
                <a:latin typeface="Times New Roman"/>
                <a:cs typeface="Times New Roman"/>
              </a:rPr>
              <a:t>đoạn</a:t>
            </a:r>
            <a:r>
              <a:rPr sz="2400" b="1" spc="409" dirty="0">
                <a:solidFill>
                  <a:srgbClr val="772754"/>
                </a:solidFill>
                <a:latin typeface="Times New Roman"/>
                <a:cs typeface="Times New Roman"/>
              </a:rPr>
              <a:t>  </a:t>
            </a:r>
            <a:r>
              <a:rPr sz="2400" b="1" dirty="0">
                <a:solidFill>
                  <a:srgbClr val="772754"/>
                </a:solidFill>
                <a:latin typeface="Times New Roman"/>
                <a:cs typeface="Times New Roman"/>
              </a:rPr>
              <a:t>xa,</a:t>
            </a:r>
            <a:r>
              <a:rPr sz="2400" b="1" spc="405" dirty="0">
                <a:solidFill>
                  <a:srgbClr val="772754"/>
                </a:solidFill>
                <a:latin typeface="Times New Roman"/>
                <a:cs typeface="Times New Roman"/>
              </a:rPr>
              <a:t>  </a:t>
            </a:r>
            <a:r>
              <a:rPr sz="2400" b="1" dirty="0">
                <a:solidFill>
                  <a:srgbClr val="772754"/>
                </a:solidFill>
                <a:latin typeface="Times New Roman"/>
                <a:cs typeface="Times New Roman"/>
              </a:rPr>
              <a:t>trở</a:t>
            </a:r>
            <a:r>
              <a:rPr sz="2400" b="1" spc="405" dirty="0">
                <a:solidFill>
                  <a:srgbClr val="772754"/>
                </a:solidFill>
                <a:latin typeface="Times New Roman"/>
                <a:cs typeface="Times New Roman"/>
              </a:rPr>
              <a:t>  </a:t>
            </a:r>
            <a:r>
              <a:rPr sz="2400" b="1" spc="-25" dirty="0">
                <a:solidFill>
                  <a:srgbClr val="772754"/>
                </a:solidFill>
                <a:latin typeface="Times New Roman"/>
                <a:cs typeface="Times New Roman"/>
              </a:rPr>
              <a:t>về </a:t>
            </a:r>
            <a:r>
              <a:rPr sz="2400" b="1" dirty="0">
                <a:solidFill>
                  <a:srgbClr val="772754"/>
                </a:solidFill>
                <a:latin typeface="Times New Roman"/>
                <a:cs typeface="Times New Roman"/>
              </a:rPr>
              <a:t>đường</a:t>
            </a:r>
            <a:r>
              <a:rPr sz="2400" b="1" spc="-20" dirty="0">
                <a:solidFill>
                  <a:srgbClr val="772754"/>
                </a:solidFill>
                <a:latin typeface="Times New Roman"/>
                <a:cs typeface="Times New Roman"/>
              </a:rPr>
              <a:t> </a:t>
            </a:r>
            <a:r>
              <a:rPr sz="2400" b="1" dirty="0">
                <a:solidFill>
                  <a:srgbClr val="772754"/>
                </a:solidFill>
                <a:latin typeface="Times New Roman"/>
                <a:cs typeface="Times New Roman"/>
              </a:rPr>
              <a:t>tĩnh</a:t>
            </a:r>
            <a:r>
              <a:rPr sz="2400" b="1" spc="-10" dirty="0">
                <a:solidFill>
                  <a:srgbClr val="772754"/>
                </a:solidFill>
                <a:latin typeface="Times New Roman"/>
                <a:cs typeface="Times New Roman"/>
              </a:rPr>
              <a:t> </a:t>
            </a:r>
            <a:r>
              <a:rPr sz="2400" b="1" spc="-20" dirty="0">
                <a:solidFill>
                  <a:srgbClr val="772754"/>
                </a:solidFill>
                <a:latin typeface="Times New Roman"/>
                <a:cs typeface="Times New Roman"/>
              </a:rPr>
              <a:t>mạch.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781425" y="2184401"/>
            <a:ext cx="2818130" cy="3203441"/>
          </a:xfrm>
          <a:prstGeom prst="rect">
            <a:avLst/>
          </a:prstGeom>
          <a:ln w="25400">
            <a:solidFill>
              <a:srgbClr val="CC0066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2600">
              <a:latin typeface="Times New Roman"/>
              <a:cs typeface="Times New Roman"/>
            </a:endParaRPr>
          </a:p>
          <a:p>
            <a:pPr marL="386080" marR="158750" indent="-342900" algn="just">
              <a:spcBef>
                <a:spcPts val="1680"/>
              </a:spcBef>
              <a:buFont typeface="Arial MT"/>
              <a:buChar char="•"/>
              <a:tabLst>
                <a:tab pos="386715" algn="l"/>
              </a:tabLst>
            </a:pPr>
            <a:r>
              <a:rPr sz="2400" dirty="0">
                <a:latin typeface="Times New Roman"/>
                <a:cs typeface="Times New Roman"/>
              </a:rPr>
              <a:t>Xác</a:t>
            </a:r>
            <a:r>
              <a:rPr sz="2400" spc="7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định</a:t>
            </a:r>
            <a:r>
              <a:rPr sz="2400" spc="75" dirty="0">
                <a:latin typeface="Times New Roman"/>
                <a:cs typeface="Times New Roman"/>
              </a:rPr>
              <a:t>  </a:t>
            </a:r>
            <a:r>
              <a:rPr sz="2400" dirty="0">
                <a:latin typeface="Times New Roman"/>
                <a:cs typeface="Times New Roman"/>
              </a:rPr>
              <a:t>vị</a:t>
            </a:r>
            <a:r>
              <a:rPr sz="2400" spc="7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trí</a:t>
            </a:r>
            <a:r>
              <a:rPr sz="2400" spc="75" dirty="0">
                <a:latin typeface="Times New Roman"/>
                <a:cs typeface="Times New Roman"/>
              </a:rPr>
              <a:t> </a:t>
            </a:r>
            <a:r>
              <a:rPr sz="2400" spc="-25" dirty="0">
                <a:latin typeface="Times New Roman"/>
                <a:cs typeface="Times New Roman"/>
              </a:rPr>
              <a:t>và </a:t>
            </a:r>
            <a:r>
              <a:rPr sz="2400" dirty="0">
                <a:latin typeface="Times New Roman"/>
                <a:cs typeface="Times New Roman"/>
              </a:rPr>
              <a:t>chẩn</a:t>
            </a:r>
            <a:r>
              <a:rPr sz="2400" spc="31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đoán</a:t>
            </a:r>
            <a:r>
              <a:rPr sz="2400" spc="31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độ</a:t>
            </a:r>
            <a:r>
              <a:rPr sz="2400" spc="320" dirty="0">
                <a:latin typeface="Times New Roman"/>
                <a:cs typeface="Times New Roman"/>
              </a:rPr>
              <a:t> </a:t>
            </a:r>
            <a:r>
              <a:rPr sz="2400" spc="-25" dirty="0">
                <a:latin typeface="Times New Roman"/>
                <a:cs typeface="Times New Roman"/>
              </a:rPr>
              <a:t>hẹp </a:t>
            </a:r>
            <a:r>
              <a:rPr sz="2400" dirty="0">
                <a:latin typeface="Times New Roman"/>
                <a:cs typeface="Times New Roman"/>
              </a:rPr>
              <a:t>có</a:t>
            </a:r>
            <a:r>
              <a:rPr sz="2400" spc="-1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ý </a:t>
            </a:r>
            <a:r>
              <a:rPr sz="2400" spc="-10" dirty="0">
                <a:latin typeface="Times New Roman"/>
                <a:cs typeface="Times New Roman"/>
              </a:rPr>
              <a:t>nghĩa.</a:t>
            </a:r>
            <a:endParaRPr sz="2400">
              <a:latin typeface="Times New Roman"/>
              <a:cs typeface="Times New Roman"/>
            </a:endParaRPr>
          </a:p>
          <a:p>
            <a:pPr marL="386080" marR="143510" indent="-342900" algn="just">
              <a:buFont typeface="Arial MT"/>
              <a:buChar char="•"/>
              <a:tabLst>
                <a:tab pos="386715" algn="l"/>
              </a:tabLst>
            </a:pPr>
            <a:r>
              <a:rPr sz="2400" dirty="0">
                <a:latin typeface="Times New Roman"/>
                <a:cs typeface="Times New Roman"/>
              </a:rPr>
              <a:t>Có</a:t>
            </a:r>
            <a:r>
              <a:rPr sz="2400" spc="105" dirty="0">
                <a:latin typeface="Times New Roman"/>
                <a:cs typeface="Times New Roman"/>
              </a:rPr>
              <a:t>  </a:t>
            </a:r>
            <a:r>
              <a:rPr sz="2400" dirty="0">
                <a:latin typeface="Times New Roman"/>
                <a:cs typeface="Times New Roman"/>
              </a:rPr>
              <a:t>thể</a:t>
            </a:r>
            <a:r>
              <a:rPr sz="2400" spc="110" dirty="0">
                <a:latin typeface="Times New Roman"/>
                <a:cs typeface="Times New Roman"/>
              </a:rPr>
              <a:t>  </a:t>
            </a:r>
            <a:r>
              <a:rPr sz="2400" dirty="0">
                <a:latin typeface="Times New Roman"/>
                <a:cs typeface="Times New Roman"/>
              </a:rPr>
              <a:t>xem</a:t>
            </a:r>
            <a:r>
              <a:rPr sz="2400" spc="110" dirty="0">
                <a:latin typeface="Times New Roman"/>
                <a:cs typeface="Times New Roman"/>
              </a:rPr>
              <a:t>  </a:t>
            </a:r>
            <a:r>
              <a:rPr sz="2400" spc="-25" dirty="0">
                <a:latin typeface="Times New Roman"/>
                <a:cs typeface="Times New Roman"/>
              </a:rPr>
              <a:t>như </a:t>
            </a:r>
            <a:r>
              <a:rPr sz="2400" dirty="0">
                <a:latin typeface="Times New Roman"/>
                <a:cs typeface="Times New Roman"/>
              </a:rPr>
              <a:t>để</a:t>
            </a:r>
            <a:r>
              <a:rPr sz="2400" spc="434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thay</a:t>
            </a:r>
            <a:r>
              <a:rPr sz="2400" spc="44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thế</a:t>
            </a:r>
            <a:r>
              <a:rPr sz="2400" spc="445" dirty="0">
                <a:latin typeface="Times New Roman"/>
                <a:cs typeface="Times New Roman"/>
              </a:rPr>
              <a:t> </a:t>
            </a:r>
            <a:r>
              <a:rPr sz="2400" spc="-25" dirty="0">
                <a:latin typeface="Times New Roman"/>
                <a:cs typeface="Times New Roman"/>
              </a:rPr>
              <a:t>MRA </a:t>
            </a:r>
            <a:r>
              <a:rPr sz="2400" dirty="0">
                <a:latin typeface="Times New Roman"/>
                <a:cs typeface="Times New Roman"/>
              </a:rPr>
              <a:t>trong</a:t>
            </a:r>
            <a:r>
              <a:rPr sz="2400" spc="55" dirty="0">
                <a:latin typeface="Times New Roman"/>
                <a:cs typeface="Times New Roman"/>
              </a:rPr>
              <a:t>  </a:t>
            </a:r>
            <a:r>
              <a:rPr sz="2400" dirty="0">
                <a:latin typeface="Times New Roman"/>
                <a:cs typeface="Times New Roman"/>
              </a:rPr>
              <a:t>trường</a:t>
            </a:r>
            <a:r>
              <a:rPr sz="2400" spc="60" dirty="0">
                <a:latin typeface="Times New Roman"/>
                <a:cs typeface="Times New Roman"/>
              </a:rPr>
              <a:t>  </a:t>
            </a:r>
            <a:r>
              <a:rPr sz="2400" spc="-25" dirty="0">
                <a:latin typeface="Times New Roman"/>
                <a:cs typeface="Times New Roman"/>
              </a:rPr>
              <a:t>hợp </a:t>
            </a:r>
            <a:r>
              <a:rPr sz="2400" dirty="0">
                <a:latin typeface="Times New Roman"/>
                <a:cs typeface="Times New Roman"/>
              </a:rPr>
              <a:t>chống</a:t>
            </a:r>
            <a:r>
              <a:rPr sz="2400" spc="-1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chỉ</a:t>
            </a:r>
            <a:r>
              <a:rPr sz="2400" spc="-10" dirty="0">
                <a:latin typeface="Times New Roman"/>
                <a:cs typeface="Times New Roman"/>
              </a:rPr>
              <a:t> </a:t>
            </a:r>
            <a:r>
              <a:rPr sz="2400" spc="-20" dirty="0">
                <a:latin typeface="Times New Roman"/>
                <a:cs typeface="Times New Roman"/>
              </a:rPr>
              <a:t>định.</a:t>
            </a:r>
            <a:endParaRPr sz="24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034693" y="3896272"/>
            <a:ext cx="2273600" cy="2427853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7622540" y="3698954"/>
            <a:ext cx="2813050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spcBef>
                <a:spcPts val="100"/>
              </a:spcBef>
              <a:tabLst>
                <a:tab pos="824230" algn="l"/>
                <a:tab pos="1345565" algn="l"/>
                <a:tab pos="2190115" algn="l"/>
              </a:tabLst>
            </a:pPr>
            <a:r>
              <a:rPr sz="2400" spc="-20" dirty="0">
                <a:latin typeface="Times New Roman"/>
                <a:cs typeface="Times New Roman"/>
              </a:rPr>
              <a:t>Đánh</a:t>
            </a:r>
            <a:r>
              <a:rPr sz="2400" dirty="0">
                <a:latin typeface="Times New Roman"/>
                <a:cs typeface="Times New Roman"/>
              </a:rPr>
              <a:t>	</a:t>
            </a:r>
            <a:r>
              <a:rPr sz="2400" spc="-25" dirty="0">
                <a:latin typeface="Times New Roman"/>
                <a:cs typeface="Times New Roman"/>
              </a:rPr>
              <a:t>giá</a:t>
            </a:r>
            <a:r>
              <a:rPr sz="2400" dirty="0">
                <a:latin typeface="Times New Roman"/>
                <a:cs typeface="Times New Roman"/>
              </a:rPr>
              <a:t>	</a:t>
            </a:r>
            <a:r>
              <a:rPr sz="2400" spc="-20" dirty="0">
                <a:latin typeface="Times New Roman"/>
                <a:cs typeface="Times New Roman"/>
              </a:rPr>
              <a:t>phình</a:t>
            </a:r>
            <a:r>
              <a:rPr sz="2400" dirty="0">
                <a:latin typeface="Times New Roman"/>
                <a:cs typeface="Times New Roman"/>
              </a:rPr>
              <a:t>	</a:t>
            </a:r>
            <a:r>
              <a:rPr sz="2400" spc="-20" dirty="0">
                <a:latin typeface="Times New Roman"/>
                <a:cs typeface="Times New Roman"/>
              </a:rPr>
              <a:t>động </a:t>
            </a:r>
            <a:r>
              <a:rPr sz="2400" dirty="0">
                <a:latin typeface="Times New Roman"/>
                <a:cs typeface="Times New Roman"/>
              </a:rPr>
              <a:t>mạch</a:t>
            </a:r>
            <a:r>
              <a:rPr sz="2400" spc="-2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chủ</a:t>
            </a:r>
            <a:r>
              <a:rPr sz="2400" spc="-1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và</a:t>
            </a:r>
            <a:r>
              <a:rPr sz="2400" spc="-5" dirty="0">
                <a:latin typeface="Times New Roman"/>
                <a:cs typeface="Times New Roman"/>
              </a:rPr>
              <a:t> </a:t>
            </a:r>
            <a:r>
              <a:rPr sz="2400" spc="-20" dirty="0">
                <a:latin typeface="Times New Roman"/>
                <a:cs typeface="Times New Roman"/>
              </a:rPr>
              <a:t>chậu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622235" y="5816400"/>
            <a:ext cx="183515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400" dirty="0">
                <a:latin typeface="Times New Roman"/>
                <a:cs typeface="Times New Roman"/>
              </a:rPr>
              <a:t>Đánh</a:t>
            </a:r>
            <a:r>
              <a:rPr sz="2400" spc="-1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giá</a:t>
            </a:r>
            <a:r>
              <a:rPr sz="2400" spc="-15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Times New Roman"/>
                <a:cs typeface="Times New Roman"/>
              </a:rPr>
              <a:t>Stent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831036" y="5820972"/>
            <a:ext cx="2813685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spcBef>
                <a:spcPts val="100"/>
              </a:spcBef>
              <a:tabLst>
                <a:tab pos="831850" algn="l"/>
                <a:tab pos="1360805" algn="l"/>
                <a:tab pos="2042795" algn="l"/>
              </a:tabLst>
            </a:pPr>
            <a:r>
              <a:rPr sz="2400" spc="-20" dirty="0">
                <a:latin typeface="Times New Roman"/>
                <a:cs typeface="Times New Roman"/>
              </a:rPr>
              <a:t>Đánh</a:t>
            </a:r>
            <a:r>
              <a:rPr sz="2400" dirty="0">
                <a:latin typeface="Times New Roman"/>
                <a:cs typeface="Times New Roman"/>
              </a:rPr>
              <a:t>	</a:t>
            </a:r>
            <a:r>
              <a:rPr sz="2400" spc="-25" dirty="0">
                <a:latin typeface="Times New Roman"/>
                <a:cs typeface="Times New Roman"/>
              </a:rPr>
              <a:t>giá</a:t>
            </a:r>
            <a:r>
              <a:rPr sz="2400" dirty="0">
                <a:latin typeface="Times New Roman"/>
                <a:cs typeface="Times New Roman"/>
              </a:rPr>
              <a:t>	</a:t>
            </a:r>
            <a:r>
              <a:rPr sz="2400" spc="-20" dirty="0">
                <a:latin typeface="Times New Roman"/>
                <a:cs typeface="Times New Roman"/>
              </a:rPr>
              <a:t>biến</a:t>
            </a:r>
            <a:r>
              <a:rPr sz="2400" dirty="0">
                <a:latin typeface="Times New Roman"/>
                <a:cs typeface="Times New Roman"/>
              </a:rPr>
              <a:t>	</a:t>
            </a:r>
            <a:r>
              <a:rPr sz="2400" spc="-20" dirty="0">
                <a:latin typeface="Times New Roman"/>
                <a:cs typeface="Times New Roman"/>
              </a:rPr>
              <a:t>chứng </a:t>
            </a:r>
            <a:r>
              <a:rPr sz="2400" dirty="0">
                <a:latin typeface="Times New Roman"/>
                <a:cs typeface="Times New Roman"/>
              </a:rPr>
              <a:t>của</a:t>
            </a:r>
            <a:r>
              <a:rPr sz="2400" spc="-2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mổ bắc</a:t>
            </a:r>
            <a:r>
              <a:rPr sz="2400" spc="-10" dirty="0">
                <a:latin typeface="Times New Roman"/>
                <a:cs typeface="Times New Roman"/>
              </a:rPr>
              <a:t> </a:t>
            </a:r>
            <a:r>
              <a:rPr sz="2400" spc="-25" dirty="0">
                <a:latin typeface="Times New Roman"/>
                <a:cs typeface="Times New Roman"/>
              </a:rPr>
              <a:t>cầu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839264" y="3687982"/>
            <a:ext cx="2889250" cy="1488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spcBef>
                <a:spcPts val="100"/>
              </a:spcBef>
            </a:pPr>
            <a:r>
              <a:rPr sz="2400" dirty="0">
                <a:latin typeface="Times New Roman"/>
                <a:cs typeface="Times New Roman"/>
              </a:rPr>
              <a:t>Đánh</a:t>
            </a:r>
            <a:r>
              <a:rPr sz="2400" spc="120" dirty="0">
                <a:latin typeface="Times New Roman"/>
                <a:cs typeface="Times New Roman"/>
              </a:rPr>
              <a:t>  </a:t>
            </a:r>
            <a:r>
              <a:rPr sz="2400" dirty="0">
                <a:latin typeface="Times New Roman"/>
                <a:cs typeface="Times New Roman"/>
              </a:rPr>
              <a:t>giá</a:t>
            </a:r>
            <a:r>
              <a:rPr sz="2400" spc="125" dirty="0">
                <a:latin typeface="Times New Roman"/>
                <a:cs typeface="Times New Roman"/>
              </a:rPr>
              <a:t>  </a:t>
            </a:r>
            <a:r>
              <a:rPr sz="2400" dirty="0">
                <a:latin typeface="Times New Roman"/>
                <a:cs typeface="Times New Roman"/>
              </a:rPr>
              <a:t>tốt</a:t>
            </a:r>
            <a:r>
              <a:rPr sz="2400" spc="120" dirty="0">
                <a:latin typeface="Times New Roman"/>
                <a:cs typeface="Times New Roman"/>
              </a:rPr>
              <a:t>  </a:t>
            </a:r>
            <a:r>
              <a:rPr sz="2400" dirty="0">
                <a:latin typeface="Times New Roman"/>
                <a:cs typeface="Times New Roman"/>
              </a:rPr>
              <a:t>nhất</a:t>
            </a:r>
            <a:r>
              <a:rPr sz="2400" spc="114" dirty="0">
                <a:latin typeface="Times New Roman"/>
                <a:cs typeface="Times New Roman"/>
              </a:rPr>
              <a:t>  </a:t>
            </a:r>
            <a:r>
              <a:rPr sz="2400" spc="-25" dirty="0">
                <a:latin typeface="Times New Roman"/>
                <a:cs typeface="Times New Roman"/>
              </a:rPr>
              <a:t>từ </a:t>
            </a:r>
            <a:r>
              <a:rPr sz="2400" dirty="0">
                <a:latin typeface="Times New Roman"/>
                <a:cs typeface="Times New Roman"/>
              </a:rPr>
              <a:t>động</a:t>
            </a:r>
            <a:r>
              <a:rPr sz="2400" spc="150" dirty="0">
                <a:latin typeface="Times New Roman"/>
                <a:cs typeface="Times New Roman"/>
              </a:rPr>
              <a:t>  </a:t>
            </a:r>
            <a:r>
              <a:rPr sz="2400" dirty="0">
                <a:latin typeface="Times New Roman"/>
                <a:cs typeface="Times New Roman"/>
              </a:rPr>
              <a:t>mạch</a:t>
            </a:r>
            <a:r>
              <a:rPr sz="2400" spc="155" dirty="0">
                <a:latin typeface="Times New Roman"/>
                <a:cs typeface="Times New Roman"/>
              </a:rPr>
              <a:t>  </a:t>
            </a:r>
            <a:r>
              <a:rPr sz="2400" dirty="0">
                <a:latin typeface="Times New Roman"/>
                <a:cs typeface="Times New Roman"/>
              </a:rPr>
              <a:t>chậu</a:t>
            </a:r>
            <a:r>
              <a:rPr sz="2400" spc="160" dirty="0">
                <a:latin typeface="Times New Roman"/>
                <a:cs typeface="Times New Roman"/>
              </a:rPr>
              <a:t>  </a:t>
            </a:r>
            <a:r>
              <a:rPr sz="2400" spc="-25" dirty="0">
                <a:latin typeface="Times New Roman"/>
                <a:cs typeface="Times New Roman"/>
              </a:rPr>
              <a:t>đến </a:t>
            </a:r>
            <a:r>
              <a:rPr sz="2400" dirty="0">
                <a:latin typeface="Times New Roman"/>
                <a:cs typeface="Times New Roman"/>
              </a:rPr>
              <a:t>động</a:t>
            </a:r>
            <a:r>
              <a:rPr sz="2400" spc="135" dirty="0">
                <a:latin typeface="Times New Roman"/>
                <a:cs typeface="Times New Roman"/>
              </a:rPr>
              <a:t>  </a:t>
            </a:r>
            <a:r>
              <a:rPr sz="2400" dirty="0">
                <a:latin typeface="Times New Roman"/>
                <a:cs typeface="Times New Roman"/>
              </a:rPr>
              <a:t>mạch</a:t>
            </a:r>
            <a:r>
              <a:rPr sz="2400" spc="135" dirty="0">
                <a:latin typeface="Times New Roman"/>
                <a:cs typeface="Times New Roman"/>
              </a:rPr>
              <a:t>  </a:t>
            </a:r>
            <a:r>
              <a:rPr sz="2400" dirty="0">
                <a:latin typeface="Times New Roman"/>
                <a:cs typeface="Times New Roman"/>
              </a:rPr>
              <a:t>khoeo</a:t>
            </a:r>
            <a:r>
              <a:rPr sz="2400" spc="135" dirty="0">
                <a:latin typeface="Times New Roman"/>
                <a:cs typeface="Times New Roman"/>
              </a:rPr>
              <a:t>  </a:t>
            </a:r>
            <a:r>
              <a:rPr sz="2400" spc="-25" dirty="0">
                <a:latin typeface="Times New Roman"/>
                <a:cs typeface="Times New Roman"/>
              </a:rPr>
              <a:t>để </a:t>
            </a:r>
            <a:r>
              <a:rPr sz="2400" dirty="0">
                <a:latin typeface="Times New Roman"/>
                <a:cs typeface="Times New Roman"/>
              </a:rPr>
              <a:t>điều</a:t>
            </a:r>
            <a:r>
              <a:rPr sz="2400" spc="-2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trị</a:t>
            </a:r>
            <a:r>
              <a:rPr sz="2400" spc="-1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can</a:t>
            </a:r>
            <a:r>
              <a:rPr sz="2400" spc="-20" dirty="0">
                <a:latin typeface="Times New Roman"/>
                <a:cs typeface="Times New Roman"/>
              </a:rPr>
              <a:t> thiệp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5565045" y="198375"/>
            <a:ext cx="1048385" cy="6356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pc="-120" dirty="0"/>
              <a:t>CTA</a:t>
            </a:r>
          </a:p>
        </p:txBody>
      </p:sp>
      <p:sp>
        <p:nvSpPr>
          <p:cNvPr id="8" name="object 8"/>
          <p:cNvSpPr/>
          <p:nvPr/>
        </p:nvSpPr>
        <p:spPr>
          <a:xfrm>
            <a:off x="1828800" y="1168393"/>
            <a:ext cx="8458200" cy="2057400"/>
          </a:xfrm>
          <a:custGeom>
            <a:avLst/>
            <a:gdLst/>
            <a:ahLst/>
            <a:cxnLst/>
            <a:rect l="l" t="t" r="r" b="b"/>
            <a:pathLst>
              <a:path w="8458200" h="2057400">
                <a:moveTo>
                  <a:pt x="0" y="342912"/>
                </a:moveTo>
                <a:lnTo>
                  <a:pt x="3130" y="296382"/>
                </a:lnTo>
                <a:lnTo>
                  <a:pt x="12249" y="251753"/>
                </a:lnTo>
                <a:lnTo>
                  <a:pt x="26948" y="209436"/>
                </a:lnTo>
                <a:lnTo>
                  <a:pt x="46818" y="169839"/>
                </a:lnTo>
                <a:lnTo>
                  <a:pt x="71451" y="133370"/>
                </a:lnTo>
                <a:lnTo>
                  <a:pt x="100437" y="100437"/>
                </a:lnTo>
                <a:lnTo>
                  <a:pt x="133370" y="71451"/>
                </a:lnTo>
                <a:lnTo>
                  <a:pt x="169839" y="46818"/>
                </a:lnTo>
                <a:lnTo>
                  <a:pt x="209436" y="26948"/>
                </a:lnTo>
                <a:lnTo>
                  <a:pt x="251753" y="12249"/>
                </a:lnTo>
                <a:lnTo>
                  <a:pt x="296382" y="3130"/>
                </a:lnTo>
                <a:lnTo>
                  <a:pt x="342912" y="0"/>
                </a:lnTo>
                <a:lnTo>
                  <a:pt x="8115287" y="0"/>
                </a:lnTo>
                <a:lnTo>
                  <a:pt x="8161817" y="3130"/>
                </a:lnTo>
                <a:lnTo>
                  <a:pt x="8206446" y="12249"/>
                </a:lnTo>
                <a:lnTo>
                  <a:pt x="8248763" y="26948"/>
                </a:lnTo>
                <a:lnTo>
                  <a:pt x="8288360" y="46818"/>
                </a:lnTo>
                <a:lnTo>
                  <a:pt x="8324829" y="71451"/>
                </a:lnTo>
                <a:lnTo>
                  <a:pt x="8357762" y="100437"/>
                </a:lnTo>
                <a:lnTo>
                  <a:pt x="8386748" y="133370"/>
                </a:lnTo>
                <a:lnTo>
                  <a:pt x="8411381" y="169839"/>
                </a:lnTo>
                <a:lnTo>
                  <a:pt x="8431251" y="209436"/>
                </a:lnTo>
                <a:lnTo>
                  <a:pt x="8445950" y="251753"/>
                </a:lnTo>
                <a:lnTo>
                  <a:pt x="8455069" y="296382"/>
                </a:lnTo>
                <a:lnTo>
                  <a:pt x="8458200" y="342912"/>
                </a:lnTo>
                <a:lnTo>
                  <a:pt x="8458200" y="1714499"/>
                </a:lnTo>
                <a:lnTo>
                  <a:pt x="8455069" y="1761030"/>
                </a:lnTo>
                <a:lnTo>
                  <a:pt x="8445950" y="1805657"/>
                </a:lnTo>
                <a:lnTo>
                  <a:pt x="8431251" y="1847973"/>
                </a:lnTo>
                <a:lnTo>
                  <a:pt x="8411381" y="1887569"/>
                </a:lnTo>
                <a:lnTo>
                  <a:pt x="8386748" y="1924037"/>
                </a:lnTo>
                <a:lnTo>
                  <a:pt x="8357762" y="1956968"/>
                </a:lnTo>
                <a:lnTo>
                  <a:pt x="8324829" y="1985953"/>
                </a:lnTo>
                <a:lnTo>
                  <a:pt x="8288360" y="2010584"/>
                </a:lnTo>
                <a:lnTo>
                  <a:pt x="8248763" y="2030453"/>
                </a:lnTo>
                <a:lnTo>
                  <a:pt x="8206446" y="2045151"/>
                </a:lnTo>
                <a:lnTo>
                  <a:pt x="8161817" y="2054269"/>
                </a:lnTo>
                <a:lnTo>
                  <a:pt x="8115287" y="2057399"/>
                </a:lnTo>
                <a:lnTo>
                  <a:pt x="342912" y="2057399"/>
                </a:lnTo>
                <a:lnTo>
                  <a:pt x="296382" y="2054269"/>
                </a:lnTo>
                <a:lnTo>
                  <a:pt x="251753" y="2045151"/>
                </a:lnTo>
                <a:lnTo>
                  <a:pt x="209436" y="2030453"/>
                </a:lnTo>
                <a:lnTo>
                  <a:pt x="169839" y="2010584"/>
                </a:lnTo>
                <a:lnTo>
                  <a:pt x="133370" y="1985953"/>
                </a:lnTo>
                <a:lnTo>
                  <a:pt x="100437" y="1956968"/>
                </a:lnTo>
                <a:lnTo>
                  <a:pt x="71451" y="1924037"/>
                </a:lnTo>
                <a:lnTo>
                  <a:pt x="46818" y="1887569"/>
                </a:lnTo>
                <a:lnTo>
                  <a:pt x="26948" y="1847973"/>
                </a:lnTo>
                <a:lnTo>
                  <a:pt x="12249" y="1805657"/>
                </a:lnTo>
                <a:lnTo>
                  <a:pt x="3130" y="1761030"/>
                </a:lnTo>
                <a:lnTo>
                  <a:pt x="0" y="1714499"/>
                </a:lnTo>
                <a:lnTo>
                  <a:pt x="0" y="342912"/>
                </a:lnTo>
                <a:close/>
              </a:path>
            </a:pathLst>
          </a:custGeom>
          <a:ln w="25400">
            <a:solidFill>
              <a:srgbClr val="800080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2136140" y="1087171"/>
            <a:ext cx="7860030" cy="1945639"/>
          </a:xfrm>
          <a:prstGeom prst="rect">
            <a:avLst/>
          </a:prstGeom>
        </p:spPr>
        <p:txBody>
          <a:bodyPr vert="horz" wrap="square" lIns="0" tIns="226060" rIns="0" bIns="0" rtlCol="0">
            <a:spAutoFit/>
          </a:bodyPr>
          <a:lstStyle/>
          <a:p>
            <a:pPr marL="469265" indent="-456565">
              <a:spcBef>
                <a:spcPts val="1780"/>
              </a:spcBef>
              <a:buFont typeface="Wingdings"/>
              <a:buChar char=""/>
              <a:tabLst>
                <a:tab pos="469265" algn="l"/>
                <a:tab pos="469900" algn="l"/>
              </a:tabLst>
            </a:pPr>
            <a:r>
              <a:rPr sz="2800" dirty="0">
                <a:solidFill>
                  <a:srgbClr val="772754"/>
                </a:solidFill>
                <a:latin typeface="Times New Roman"/>
                <a:cs typeface="Times New Roman"/>
              </a:rPr>
              <a:t>Bệnh</a:t>
            </a:r>
            <a:r>
              <a:rPr sz="2800" spc="-40" dirty="0">
                <a:solidFill>
                  <a:srgbClr val="772754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772754"/>
                </a:solidFill>
                <a:latin typeface="Times New Roman"/>
                <a:cs typeface="Times New Roman"/>
              </a:rPr>
              <a:t>nhân</a:t>
            </a:r>
            <a:r>
              <a:rPr sz="2800" spc="-20" dirty="0">
                <a:solidFill>
                  <a:srgbClr val="772754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772754"/>
                </a:solidFill>
                <a:latin typeface="Times New Roman"/>
                <a:cs typeface="Times New Roman"/>
              </a:rPr>
              <a:t>có</a:t>
            </a:r>
            <a:r>
              <a:rPr sz="2800" spc="-15" dirty="0">
                <a:solidFill>
                  <a:srgbClr val="772754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772754"/>
                </a:solidFill>
                <a:latin typeface="Times New Roman"/>
                <a:cs typeface="Times New Roman"/>
              </a:rPr>
              <a:t>nghi</a:t>
            </a:r>
            <a:r>
              <a:rPr sz="2800" spc="-25" dirty="0">
                <a:solidFill>
                  <a:srgbClr val="772754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772754"/>
                </a:solidFill>
                <a:latin typeface="Times New Roman"/>
                <a:cs typeface="Times New Roman"/>
              </a:rPr>
              <a:t>ngờ</a:t>
            </a:r>
            <a:r>
              <a:rPr sz="2800" spc="-25" dirty="0">
                <a:solidFill>
                  <a:srgbClr val="772754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772754"/>
                </a:solidFill>
                <a:latin typeface="Times New Roman"/>
                <a:cs typeface="Times New Roman"/>
              </a:rPr>
              <a:t>hẹp</a:t>
            </a:r>
            <a:r>
              <a:rPr sz="2800" spc="-20" dirty="0">
                <a:solidFill>
                  <a:srgbClr val="772754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772754"/>
                </a:solidFill>
                <a:latin typeface="Times New Roman"/>
                <a:cs typeface="Times New Roman"/>
              </a:rPr>
              <a:t>mạch</a:t>
            </a:r>
            <a:r>
              <a:rPr sz="2800" spc="-20" dirty="0">
                <a:solidFill>
                  <a:srgbClr val="772754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772754"/>
                </a:solidFill>
                <a:latin typeface="Times New Roman"/>
                <a:cs typeface="Times New Roman"/>
              </a:rPr>
              <a:t>máu</a:t>
            </a:r>
            <a:r>
              <a:rPr sz="2800" spc="-15" dirty="0">
                <a:solidFill>
                  <a:srgbClr val="772754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772754"/>
                </a:solidFill>
                <a:latin typeface="Times New Roman"/>
                <a:cs typeface="Times New Roman"/>
              </a:rPr>
              <a:t>trên</a:t>
            </a:r>
            <a:r>
              <a:rPr sz="2800" spc="-20" dirty="0">
                <a:solidFill>
                  <a:srgbClr val="772754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772754"/>
                </a:solidFill>
                <a:latin typeface="Times New Roman"/>
                <a:cs typeface="Times New Roman"/>
              </a:rPr>
              <a:t>siêu</a:t>
            </a:r>
            <a:r>
              <a:rPr sz="2800" spc="-20" dirty="0">
                <a:solidFill>
                  <a:srgbClr val="772754"/>
                </a:solidFill>
                <a:latin typeface="Times New Roman"/>
                <a:cs typeface="Times New Roman"/>
              </a:rPr>
              <a:t> </a:t>
            </a:r>
            <a:r>
              <a:rPr sz="2800" spc="-25" dirty="0">
                <a:solidFill>
                  <a:srgbClr val="772754"/>
                </a:solidFill>
                <a:latin typeface="Times New Roman"/>
                <a:cs typeface="Times New Roman"/>
              </a:rPr>
              <a:t>âm.</a:t>
            </a:r>
            <a:endParaRPr sz="2800">
              <a:latin typeface="Times New Roman"/>
              <a:cs typeface="Times New Roman"/>
            </a:endParaRPr>
          </a:p>
          <a:p>
            <a:pPr marL="469265" indent="-456565">
              <a:spcBef>
                <a:spcPts val="1680"/>
              </a:spcBef>
              <a:buFont typeface="Wingdings"/>
              <a:buChar char=""/>
              <a:tabLst>
                <a:tab pos="469265" algn="l"/>
                <a:tab pos="469900" algn="l"/>
              </a:tabLst>
            </a:pPr>
            <a:r>
              <a:rPr sz="2800" dirty="0">
                <a:solidFill>
                  <a:srgbClr val="772754"/>
                </a:solidFill>
                <a:latin typeface="Times New Roman"/>
                <a:cs typeface="Times New Roman"/>
              </a:rPr>
              <a:t>Đánh</a:t>
            </a:r>
            <a:r>
              <a:rPr sz="2800" spc="-30" dirty="0">
                <a:solidFill>
                  <a:srgbClr val="772754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772754"/>
                </a:solidFill>
                <a:latin typeface="Times New Roman"/>
                <a:cs typeface="Times New Roman"/>
              </a:rPr>
              <a:t>giá</a:t>
            </a:r>
            <a:r>
              <a:rPr sz="2800" spc="-20" dirty="0">
                <a:solidFill>
                  <a:srgbClr val="772754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772754"/>
                </a:solidFill>
                <a:latin typeface="Times New Roman"/>
                <a:cs typeface="Times New Roman"/>
              </a:rPr>
              <a:t>thành</a:t>
            </a:r>
            <a:r>
              <a:rPr sz="2800" spc="-25" dirty="0">
                <a:solidFill>
                  <a:srgbClr val="772754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772754"/>
                </a:solidFill>
                <a:latin typeface="Times New Roman"/>
                <a:cs typeface="Times New Roman"/>
              </a:rPr>
              <a:t>động</a:t>
            </a:r>
            <a:r>
              <a:rPr sz="2800" spc="-15" dirty="0">
                <a:solidFill>
                  <a:srgbClr val="772754"/>
                </a:solidFill>
                <a:latin typeface="Times New Roman"/>
                <a:cs typeface="Times New Roman"/>
              </a:rPr>
              <a:t> </a:t>
            </a:r>
            <a:r>
              <a:rPr sz="2800" spc="-10" dirty="0">
                <a:solidFill>
                  <a:srgbClr val="772754"/>
                </a:solidFill>
                <a:latin typeface="Times New Roman"/>
                <a:cs typeface="Times New Roman"/>
              </a:rPr>
              <a:t>mạch.</a:t>
            </a:r>
            <a:endParaRPr sz="2800">
              <a:latin typeface="Times New Roman"/>
              <a:cs typeface="Times New Roman"/>
            </a:endParaRPr>
          </a:p>
          <a:p>
            <a:pPr marL="469265" indent="-456565">
              <a:spcBef>
                <a:spcPts val="1680"/>
              </a:spcBef>
              <a:buFont typeface="Wingdings"/>
              <a:buChar char=""/>
              <a:tabLst>
                <a:tab pos="469265" algn="l"/>
                <a:tab pos="469900" algn="l"/>
              </a:tabLst>
            </a:pPr>
            <a:r>
              <a:rPr sz="2800" dirty="0">
                <a:solidFill>
                  <a:srgbClr val="772754"/>
                </a:solidFill>
                <a:latin typeface="Times New Roman"/>
                <a:cs typeface="Times New Roman"/>
              </a:rPr>
              <a:t>Các</a:t>
            </a:r>
            <a:r>
              <a:rPr sz="2800" spc="-30" dirty="0">
                <a:solidFill>
                  <a:srgbClr val="772754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772754"/>
                </a:solidFill>
                <a:latin typeface="Times New Roman"/>
                <a:cs typeface="Times New Roman"/>
              </a:rPr>
              <a:t>tổn</a:t>
            </a:r>
            <a:r>
              <a:rPr sz="2800" spc="-20" dirty="0">
                <a:solidFill>
                  <a:srgbClr val="772754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772754"/>
                </a:solidFill>
                <a:latin typeface="Times New Roman"/>
                <a:cs typeface="Times New Roman"/>
              </a:rPr>
              <a:t>thương</a:t>
            </a:r>
            <a:r>
              <a:rPr sz="2800" spc="-30" dirty="0">
                <a:solidFill>
                  <a:srgbClr val="772754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772754"/>
                </a:solidFill>
                <a:latin typeface="Times New Roman"/>
                <a:cs typeface="Times New Roman"/>
              </a:rPr>
              <a:t>gây</a:t>
            </a:r>
            <a:r>
              <a:rPr sz="2800" spc="-25" dirty="0">
                <a:solidFill>
                  <a:srgbClr val="772754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772754"/>
                </a:solidFill>
                <a:latin typeface="Times New Roman"/>
                <a:cs typeface="Times New Roman"/>
              </a:rPr>
              <a:t>thuyên</a:t>
            </a:r>
            <a:r>
              <a:rPr sz="2800" spc="-25" dirty="0">
                <a:solidFill>
                  <a:srgbClr val="772754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772754"/>
                </a:solidFill>
                <a:latin typeface="Times New Roman"/>
                <a:cs typeface="Times New Roman"/>
              </a:rPr>
              <a:t>tắc:</a:t>
            </a:r>
            <a:r>
              <a:rPr sz="2800" spc="-75" dirty="0">
                <a:solidFill>
                  <a:srgbClr val="772754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772754"/>
                </a:solidFill>
                <a:latin typeface="Times New Roman"/>
                <a:cs typeface="Times New Roman"/>
              </a:rPr>
              <a:t>Thuyên</a:t>
            </a:r>
            <a:r>
              <a:rPr sz="2800" spc="-20" dirty="0">
                <a:solidFill>
                  <a:srgbClr val="772754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772754"/>
                </a:solidFill>
                <a:latin typeface="Times New Roman"/>
                <a:cs typeface="Times New Roman"/>
              </a:rPr>
              <a:t>tắc</a:t>
            </a:r>
            <a:r>
              <a:rPr sz="2800" spc="-25" dirty="0">
                <a:solidFill>
                  <a:srgbClr val="772754"/>
                </a:solidFill>
                <a:latin typeface="Times New Roman"/>
                <a:cs typeface="Times New Roman"/>
              </a:rPr>
              <a:t> xa.</a:t>
            </a:r>
            <a:endParaRPr sz="2800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489835">
              <a:lnSpc>
                <a:spcPts val="1410"/>
              </a:lnSpc>
            </a:pPr>
            <a:fld id="{81D60167-4931-47E6-BA6A-407CBD079E47}" type="slidenum">
              <a:rPr spc="-25" dirty="0"/>
              <a:pPr marL="2489835">
                <a:lnSpc>
                  <a:spcPts val="1410"/>
                </a:lnSpc>
              </a:pPr>
              <a:t>17</a:t>
            </a:fld>
            <a:endParaRPr spc="-25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884670" y="45975"/>
            <a:ext cx="4217035" cy="12452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140335">
              <a:spcBef>
                <a:spcPts val="100"/>
              </a:spcBef>
            </a:pPr>
            <a:r>
              <a:rPr dirty="0"/>
              <a:t>3.</a:t>
            </a:r>
            <a:r>
              <a:rPr spc="-90" dirty="0"/>
              <a:t> </a:t>
            </a:r>
            <a:r>
              <a:rPr dirty="0"/>
              <a:t>Thực</a:t>
            </a:r>
            <a:r>
              <a:rPr spc="-20" dirty="0"/>
              <a:t> </a:t>
            </a:r>
            <a:r>
              <a:rPr dirty="0"/>
              <a:t>hiện</a:t>
            </a:r>
            <a:r>
              <a:rPr spc="-5" dirty="0"/>
              <a:t> </a:t>
            </a:r>
            <a:r>
              <a:rPr spc="-20" dirty="0"/>
              <a:t>chụp </a:t>
            </a:r>
            <a:r>
              <a:rPr dirty="0"/>
              <a:t>Mạch</a:t>
            </a:r>
            <a:r>
              <a:rPr spc="-25" dirty="0"/>
              <a:t> </a:t>
            </a:r>
            <a:r>
              <a:rPr dirty="0"/>
              <a:t>Máu</a:t>
            </a:r>
            <a:r>
              <a:rPr spc="-10" dirty="0"/>
              <a:t> </a:t>
            </a:r>
            <a:r>
              <a:rPr dirty="0"/>
              <a:t>xóa</a:t>
            </a:r>
            <a:r>
              <a:rPr spc="-10" dirty="0"/>
              <a:t> </a:t>
            </a:r>
            <a:r>
              <a:rPr spc="-25" dirty="0"/>
              <a:t>nền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4724406" y="2404369"/>
            <a:ext cx="2590800" cy="4103370"/>
            <a:chOff x="3200406" y="2404369"/>
            <a:chExt cx="2590800" cy="4103370"/>
          </a:xfrm>
        </p:grpSpPr>
        <p:sp>
          <p:nvSpPr>
            <p:cNvPr id="4" name="object 4"/>
            <p:cNvSpPr/>
            <p:nvPr/>
          </p:nvSpPr>
          <p:spPr>
            <a:xfrm>
              <a:off x="4395114" y="5078348"/>
              <a:ext cx="1396365" cy="1429385"/>
            </a:xfrm>
            <a:custGeom>
              <a:avLst/>
              <a:gdLst/>
              <a:ahLst/>
              <a:cxnLst/>
              <a:rect l="l" t="t" r="r" b="b"/>
              <a:pathLst>
                <a:path w="1396364" h="1429384">
                  <a:moveTo>
                    <a:pt x="1396072" y="714387"/>
                  </a:moveTo>
                  <a:lnTo>
                    <a:pt x="1391450" y="659612"/>
                  </a:lnTo>
                  <a:lnTo>
                    <a:pt x="1378254" y="609523"/>
                  </a:lnTo>
                  <a:lnTo>
                    <a:pt x="1357515" y="565467"/>
                  </a:lnTo>
                  <a:lnTo>
                    <a:pt x="1330223" y="528828"/>
                  </a:lnTo>
                  <a:lnTo>
                    <a:pt x="1297419" y="500964"/>
                  </a:lnTo>
                  <a:lnTo>
                    <a:pt x="1260119" y="483247"/>
                  </a:lnTo>
                  <a:lnTo>
                    <a:pt x="1219327" y="477037"/>
                  </a:lnTo>
                  <a:lnTo>
                    <a:pt x="605802" y="477037"/>
                  </a:lnTo>
                  <a:lnTo>
                    <a:pt x="657771" y="407936"/>
                  </a:lnTo>
                  <a:lnTo>
                    <a:pt x="680529" y="370433"/>
                  </a:lnTo>
                  <a:lnTo>
                    <a:pt x="696785" y="328688"/>
                  </a:lnTo>
                  <a:lnTo>
                    <a:pt x="706539" y="284137"/>
                  </a:lnTo>
                  <a:lnTo>
                    <a:pt x="709790" y="238188"/>
                  </a:lnTo>
                  <a:lnTo>
                    <a:pt x="706539" y="192227"/>
                  </a:lnTo>
                  <a:lnTo>
                    <a:pt x="696785" y="147675"/>
                  </a:lnTo>
                  <a:lnTo>
                    <a:pt x="680529" y="105943"/>
                  </a:lnTo>
                  <a:lnTo>
                    <a:pt x="657771" y="68427"/>
                  </a:lnTo>
                  <a:lnTo>
                    <a:pt x="625690" y="34213"/>
                  </a:lnTo>
                  <a:lnTo>
                    <a:pt x="589889" y="11404"/>
                  </a:lnTo>
                  <a:lnTo>
                    <a:pt x="551865" y="0"/>
                  </a:lnTo>
                  <a:lnTo>
                    <a:pt x="513092" y="0"/>
                  </a:lnTo>
                  <a:lnTo>
                    <a:pt x="475068" y="11404"/>
                  </a:lnTo>
                  <a:lnTo>
                    <a:pt x="439267" y="34213"/>
                  </a:lnTo>
                  <a:lnTo>
                    <a:pt x="407187" y="68427"/>
                  </a:lnTo>
                  <a:lnTo>
                    <a:pt x="55930" y="540131"/>
                  </a:lnTo>
                  <a:lnTo>
                    <a:pt x="53695" y="540131"/>
                  </a:lnTo>
                  <a:lnTo>
                    <a:pt x="31140" y="576656"/>
                  </a:lnTo>
                  <a:lnTo>
                    <a:pt x="14262" y="618248"/>
                  </a:lnTo>
                  <a:lnTo>
                    <a:pt x="5676" y="655586"/>
                  </a:lnTo>
                  <a:lnTo>
                    <a:pt x="4622" y="659612"/>
                  </a:lnTo>
                  <a:lnTo>
                    <a:pt x="4533" y="660552"/>
                  </a:lnTo>
                  <a:lnTo>
                    <a:pt x="3670" y="664349"/>
                  </a:lnTo>
                  <a:lnTo>
                    <a:pt x="0" y="714387"/>
                  </a:lnTo>
                  <a:lnTo>
                    <a:pt x="3670" y="764425"/>
                  </a:lnTo>
                  <a:lnTo>
                    <a:pt x="4521" y="768146"/>
                  </a:lnTo>
                  <a:lnTo>
                    <a:pt x="4622" y="769327"/>
                  </a:lnTo>
                  <a:lnTo>
                    <a:pt x="6057" y="774865"/>
                  </a:lnTo>
                  <a:lnTo>
                    <a:pt x="14262" y="810526"/>
                  </a:lnTo>
                  <a:lnTo>
                    <a:pt x="17399" y="818299"/>
                  </a:lnTo>
                  <a:lnTo>
                    <a:pt x="17818" y="819848"/>
                  </a:lnTo>
                  <a:lnTo>
                    <a:pt x="19583" y="823671"/>
                  </a:lnTo>
                  <a:lnTo>
                    <a:pt x="31140" y="852131"/>
                  </a:lnTo>
                  <a:lnTo>
                    <a:pt x="37947" y="863155"/>
                  </a:lnTo>
                  <a:lnTo>
                    <a:pt x="38569" y="864489"/>
                  </a:lnTo>
                  <a:lnTo>
                    <a:pt x="39865" y="866279"/>
                  </a:lnTo>
                  <a:lnTo>
                    <a:pt x="53695" y="888644"/>
                  </a:lnTo>
                  <a:lnTo>
                    <a:pt x="55930" y="888644"/>
                  </a:lnTo>
                  <a:lnTo>
                    <a:pt x="407187" y="1360347"/>
                  </a:lnTo>
                  <a:lnTo>
                    <a:pt x="439267" y="1394561"/>
                  </a:lnTo>
                  <a:lnTo>
                    <a:pt x="475068" y="1417370"/>
                  </a:lnTo>
                  <a:lnTo>
                    <a:pt x="513092" y="1428775"/>
                  </a:lnTo>
                  <a:lnTo>
                    <a:pt x="551865" y="1428775"/>
                  </a:lnTo>
                  <a:lnTo>
                    <a:pt x="589889" y="1417370"/>
                  </a:lnTo>
                  <a:lnTo>
                    <a:pt x="625690" y="1394561"/>
                  </a:lnTo>
                  <a:lnTo>
                    <a:pt x="657771" y="1360347"/>
                  </a:lnTo>
                  <a:lnTo>
                    <a:pt x="680529" y="1322971"/>
                  </a:lnTo>
                  <a:lnTo>
                    <a:pt x="696785" y="1281569"/>
                  </a:lnTo>
                  <a:lnTo>
                    <a:pt x="706539" y="1237500"/>
                  </a:lnTo>
                  <a:lnTo>
                    <a:pt x="709790" y="1192098"/>
                  </a:lnTo>
                  <a:lnTo>
                    <a:pt x="706539" y="1146695"/>
                  </a:lnTo>
                  <a:lnTo>
                    <a:pt x="696785" y="1102626"/>
                  </a:lnTo>
                  <a:lnTo>
                    <a:pt x="680529" y="1061224"/>
                  </a:lnTo>
                  <a:lnTo>
                    <a:pt x="657771" y="1023848"/>
                  </a:lnTo>
                  <a:lnTo>
                    <a:pt x="606310" y="954747"/>
                  </a:lnTo>
                  <a:lnTo>
                    <a:pt x="1219327" y="954747"/>
                  </a:lnTo>
                  <a:lnTo>
                    <a:pt x="1260119" y="948372"/>
                  </a:lnTo>
                  <a:lnTo>
                    <a:pt x="1297419" y="930224"/>
                  </a:lnTo>
                  <a:lnTo>
                    <a:pt x="1330223" y="901763"/>
                  </a:lnTo>
                  <a:lnTo>
                    <a:pt x="1357515" y="864489"/>
                  </a:lnTo>
                  <a:lnTo>
                    <a:pt x="1378254" y="819848"/>
                  </a:lnTo>
                  <a:lnTo>
                    <a:pt x="1391450" y="769327"/>
                  </a:lnTo>
                  <a:lnTo>
                    <a:pt x="1396072" y="714387"/>
                  </a:lnTo>
                  <a:close/>
                </a:path>
              </a:pathLst>
            </a:custGeom>
            <a:solidFill>
              <a:srgbClr val="FF89C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4395122" y="5555381"/>
              <a:ext cx="427355" cy="478155"/>
            </a:xfrm>
            <a:custGeom>
              <a:avLst/>
              <a:gdLst/>
              <a:ahLst/>
              <a:cxnLst/>
              <a:rect l="l" t="t" r="r" b="b"/>
              <a:pathLst>
                <a:path w="427354" h="478154">
                  <a:moveTo>
                    <a:pt x="176745" y="0"/>
                  </a:moveTo>
                  <a:lnTo>
                    <a:pt x="135960" y="6210"/>
                  </a:lnTo>
                  <a:lnTo>
                    <a:pt x="98657" y="23930"/>
                  </a:lnTo>
                  <a:lnTo>
                    <a:pt x="65854" y="51793"/>
                  </a:lnTo>
                  <a:lnTo>
                    <a:pt x="38569" y="88434"/>
                  </a:lnTo>
                  <a:lnTo>
                    <a:pt x="17820" y="132484"/>
                  </a:lnTo>
                  <a:lnTo>
                    <a:pt x="4624" y="182578"/>
                  </a:lnTo>
                  <a:lnTo>
                    <a:pt x="0" y="237350"/>
                  </a:lnTo>
                  <a:lnTo>
                    <a:pt x="4624" y="292288"/>
                  </a:lnTo>
                  <a:lnTo>
                    <a:pt x="17820" y="342812"/>
                  </a:lnTo>
                  <a:lnTo>
                    <a:pt x="38569" y="387451"/>
                  </a:lnTo>
                  <a:lnTo>
                    <a:pt x="65854" y="424731"/>
                  </a:lnTo>
                  <a:lnTo>
                    <a:pt x="98657" y="453183"/>
                  </a:lnTo>
                  <a:lnTo>
                    <a:pt x="135960" y="471333"/>
                  </a:lnTo>
                  <a:lnTo>
                    <a:pt x="176745" y="477710"/>
                  </a:lnTo>
                  <a:lnTo>
                    <a:pt x="207752" y="473907"/>
                  </a:lnTo>
                  <a:lnTo>
                    <a:pt x="236872" y="463062"/>
                  </a:lnTo>
                  <a:lnTo>
                    <a:pt x="263894" y="446019"/>
                  </a:lnTo>
                  <a:lnTo>
                    <a:pt x="288607" y="423621"/>
                  </a:lnTo>
                  <a:lnTo>
                    <a:pt x="427329" y="237350"/>
                  </a:lnTo>
                  <a:lnTo>
                    <a:pt x="315455" y="87121"/>
                  </a:lnTo>
                  <a:lnTo>
                    <a:pt x="288607" y="54076"/>
                  </a:lnTo>
                  <a:lnTo>
                    <a:pt x="237710" y="13517"/>
                  </a:lnTo>
                  <a:lnTo>
                    <a:pt x="176745" y="0"/>
                  </a:lnTo>
                  <a:close/>
                </a:path>
              </a:pathLst>
            </a:custGeom>
            <a:solidFill>
              <a:srgbClr val="000000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4571860" y="5555386"/>
              <a:ext cx="429895" cy="478155"/>
            </a:xfrm>
            <a:custGeom>
              <a:avLst/>
              <a:gdLst/>
              <a:ahLst/>
              <a:cxnLst/>
              <a:rect l="l" t="t" r="r" b="b"/>
              <a:pathLst>
                <a:path w="429895" h="478154">
                  <a:moveTo>
                    <a:pt x="429564" y="477710"/>
                  </a:moveTo>
                  <a:lnTo>
                    <a:pt x="250583" y="237350"/>
                  </a:lnTo>
                  <a:lnTo>
                    <a:pt x="111861" y="423633"/>
                  </a:lnTo>
                  <a:lnTo>
                    <a:pt x="87147" y="446024"/>
                  </a:lnTo>
                  <a:lnTo>
                    <a:pt x="60134" y="463067"/>
                  </a:lnTo>
                  <a:lnTo>
                    <a:pt x="31013" y="473900"/>
                  </a:lnTo>
                  <a:lnTo>
                    <a:pt x="0" y="477710"/>
                  </a:lnTo>
                  <a:lnTo>
                    <a:pt x="429564" y="477710"/>
                  </a:lnTo>
                  <a:close/>
                </a:path>
                <a:path w="429895" h="478154">
                  <a:moveTo>
                    <a:pt x="429564" y="0"/>
                  </a:moveTo>
                  <a:lnTo>
                    <a:pt x="0" y="0"/>
                  </a:lnTo>
                  <a:lnTo>
                    <a:pt x="31013" y="3327"/>
                  </a:lnTo>
                  <a:lnTo>
                    <a:pt x="60134" y="13144"/>
                  </a:lnTo>
                  <a:lnTo>
                    <a:pt x="87147" y="29146"/>
                  </a:lnTo>
                  <a:lnTo>
                    <a:pt x="111861" y="51079"/>
                  </a:lnTo>
                  <a:lnTo>
                    <a:pt x="250583" y="237350"/>
                  </a:lnTo>
                  <a:lnTo>
                    <a:pt x="429564" y="0"/>
                  </a:lnTo>
                  <a:close/>
                </a:path>
              </a:pathLst>
            </a:custGeom>
            <a:solidFill>
              <a:srgbClr val="000000">
                <a:alpha val="1019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3200400" y="4189031"/>
              <a:ext cx="1396365" cy="1426210"/>
            </a:xfrm>
            <a:custGeom>
              <a:avLst/>
              <a:gdLst/>
              <a:ahLst/>
              <a:cxnLst/>
              <a:rect l="l" t="t" r="r" b="b"/>
              <a:pathLst>
                <a:path w="1396364" h="1426210">
                  <a:moveTo>
                    <a:pt x="1396072" y="711377"/>
                  </a:moveTo>
                  <a:lnTo>
                    <a:pt x="1392402" y="662647"/>
                  </a:lnTo>
                  <a:lnTo>
                    <a:pt x="1391577" y="659091"/>
                  </a:lnTo>
                  <a:lnTo>
                    <a:pt x="1391450" y="657555"/>
                  </a:lnTo>
                  <a:lnTo>
                    <a:pt x="1389735" y="651154"/>
                  </a:lnTo>
                  <a:lnTo>
                    <a:pt x="1381810" y="616737"/>
                  </a:lnTo>
                  <a:lnTo>
                    <a:pt x="1378394" y="608380"/>
                  </a:lnTo>
                  <a:lnTo>
                    <a:pt x="1378254" y="607834"/>
                  </a:lnTo>
                  <a:lnTo>
                    <a:pt x="1377670" y="606628"/>
                  </a:lnTo>
                  <a:lnTo>
                    <a:pt x="1364919" y="575335"/>
                  </a:lnTo>
                  <a:lnTo>
                    <a:pt x="1357528" y="563816"/>
                  </a:lnTo>
                  <a:lnTo>
                    <a:pt x="1357401" y="563600"/>
                  </a:lnTo>
                  <a:lnTo>
                    <a:pt x="1342377" y="540118"/>
                  </a:lnTo>
                  <a:lnTo>
                    <a:pt x="1340142" y="540118"/>
                  </a:lnTo>
                  <a:lnTo>
                    <a:pt x="1332585" y="529996"/>
                  </a:lnTo>
                  <a:lnTo>
                    <a:pt x="1330223" y="526770"/>
                  </a:lnTo>
                  <a:lnTo>
                    <a:pt x="988885" y="68427"/>
                  </a:lnTo>
                  <a:lnTo>
                    <a:pt x="956805" y="34213"/>
                  </a:lnTo>
                  <a:lnTo>
                    <a:pt x="921004" y="11404"/>
                  </a:lnTo>
                  <a:lnTo>
                    <a:pt x="882980" y="0"/>
                  </a:lnTo>
                  <a:lnTo>
                    <a:pt x="844207" y="0"/>
                  </a:lnTo>
                  <a:lnTo>
                    <a:pt x="806183" y="11404"/>
                  </a:lnTo>
                  <a:lnTo>
                    <a:pt x="770382" y="34213"/>
                  </a:lnTo>
                  <a:lnTo>
                    <a:pt x="738301" y="68427"/>
                  </a:lnTo>
                  <a:lnTo>
                    <a:pt x="715543" y="105803"/>
                  </a:lnTo>
                  <a:lnTo>
                    <a:pt x="699287" y="147205"/>
                  </a:lnTo>
                  <a:lnTo>
                    <a:pt x="689533" y="191274"/>
                  </a:lnTo>
                  <a:lnTo>
                    <a:pt x="686282" y="236677"/>
                  </a:lnTo>
                  <a:lnTo>
                    <a:pt x="689533" y="282079"/>
                  </a:lnTo>
                  <a:lnTo>
                    <a:pt x="699287" y="326148"/>
                  </a:lnTo>
                  <a:lnTo>
                    <a:pt x="715543" y="367550"/>
                  </a:lnTo>
                  <a:lnTo>
                    <a:pt x="738301" y="404926"/>
                  </a:lnTo>
                  <a:lnTo>
                    <a:pt x="790257" y="474027"/>
                  </a:lnTo>
                  <a:lnTo>
                    <a:pt x="176745" y="474027"/>
                  </a:lnTo>
                  <a:lnTo>
                    <a:pt x="135953" y="480402"/>
                  </a:lnTo>
                  <a:lnTo>
                    <a:pt x="98653" y="498487"/>
                  </a:lnTo>
                  <a:lnTo>
                    <a:pt x="65849" y="526770"/>
                  </a:lnTo>
                  <a:lnTo>
                    <a:pt x="38569" y="563727"/>
                  </a:lnTo>
                  <a:lnTo>
                    <a:pt x="17818" y="607834"/>
                  </a:lnTo>
                  <a:lnTo>
                    <a:pt x="4622" y="657555"/>
                  </a:lnTo>
                  <a:lnTo>
                    <a:pt x="0" y="711377"/>
                  </a:lnTo>
                  <a:lnTo>
                    <a:pt x="4622" y="766318"/>
                  </a:lnTo>
                  <a:lnTo>
                    <a:pt x="17818" y="816838"/>
                  </a:lnTo>
                  <a:lnTo>
                    <a:pt x="38569" y="861479"/>
                  </a:lnTo>
                  <a:lnTo>
                    <a:pt x="65849" y="898766"/>
                  </a:lnTo>
                  <a:lnTo>
                    <a:pt x="98653" y="927214"/>
                  </a:lnTo>
                  <a:lnTo>
                    <a:pt x="135953" y="945362"/>
                  </a:lnTo>
                  <a:lnTo>
                    <a:pt x="176745" y="951738"/>
                  </a:lnTo>
                  <a:lnTo>
                    <a:pt x="789749" y="951738"/>
                  </a:lnTo>
                  <a:lnTo>
                    <a:pt x="738301" y="1020838"/>
                  </a:lnTo>
                  <a:lnTo>
                    <a:pt x="715543" y="1058227"/>
                  </a:lnTo>
                  <a:lnTo>
                    <a:pt x="699287" y="1099616"/>
                  </a:lnTo>
                  <a:lnTo>
                    <a:pt x="689533" y="1143685"/>
                  </a:lnTo>
                  <a:lnTo>
                    <a:pt x="686282" y="1189088"/>
                  </a:lnTo>
                  <a:lnTo>
                    <a:pt x="689533" y="1234503"/>
                  </a:lnTo>
                  <a:lnTo>
                    <a:pt x="699287" y="1278572"/>
                  </a:lnTo>
                  <a:lnTo>
                    <a:pt x="715543" y="1319961"/>
                  </a:lnTo>
                  <a:lnTo>
                    <a:pt x="738301" y="1357337"/>
                  </a:lnTo>
                  <a:lnTo>
                    <a:pt x="770382" y="1391551"/>
                  </a:lnTo>
                  <a:lnTo>
                    <a:pt x="806183" y="1414373"/>
                  </a:lnTo>
                  <a:lnTo>
                    <a:pt x="844207" y="1425778"/>
                  </a:lnTo>
                  <a:lnTo>
                    <a:pt x="882980" y="1425778"/>
                  </a:lnTo>
                  <a:lnTo>
                    <a:pt x="921004" y="1414373"/>
                  </a:lnTo>
                  <a:lnTo>
                    <a:pt x="956805" y="1391551"/>
                  </a:lnTo>
                  <a:lnTo>
                    <a:pt x="988885" y="1357337"/>
                  </a:lnTo>
                  <a:lnTo>
                    <a:pt x="1340142" y="885634"/>
                  </a:lnTo>
                  <a:lnTo>
                    <a:pt x="1342377" y="885634"/>
                  </a:lnTo>
                  <a:lnTo>
                    <a:pt x="1364919" y="850379"/>
                  </a:lnTo>
                  <a:lnTo>
                    <a:pt x="1381810" y="808647"/>
                  </a:lnTo>
                  <a:lnTo>
                    <a:pt x="1391005" y="768019"/>
                  </a:lnTo>
                  <a:lnTo>
                    <a:pt x="1391450" y="766318"/>
                  </a:lnTo>
                  <a:lnTo>
                    <a:pt x="1391475" y="765911"/>
                  </a:lnTo>
                  <a:lnTo>
                    <a:pt x="1392402" y="761847"/>
                  </a:lnTo>
                  <a:lnTo>
                    <a:pt x="1396072" y="711377"/>
                  </a:lnTo>
                  <a:close/>
                </a:path>
              </a:pathLst>
            </a:custGeom>
            <a:solidFill>
              <a:srgbClr val="80008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4169150" y="4663056"/>
              <a:ext cx="427355" cy="478155"/>
            </a:xfrm>
            <a:custGeom>
              <a:avLst/>
              <a:gdLst/>
              <a:ahLst/>
              <a:cxnLst/>
              <a:rect l="l" t="t" r="r" b="b"/>
              <a:pathLst>
                <a:path w="427354" h="478154">
                  <a:moveTo>
                    <a:pt x="250583" y="0"/>
                  </a:moveTo>
                  <a:lnTo>
                    <a:pt x="189618" y="14646"/>
                  </a:lnTo>
                  <a:lnTo>
                    <a:pt x="138722" y="54076"/>
                  </a:lnTo>
                  <a:lnTo>
                    <a:pt x="111874" y="87121"/>
                  </a:lnTo>
                  <a:lnTo>
                    <a:pt x="0" y="237350"/>
                  </a:lnTo>
                  <a:lnTo>
                    <a:pt x="111874" y="390575"/>
                  </a:lnTo>
                  <a:lnTo>
                    <a:pt x="138722" y="423621"/>
                  </a:lnTo>
                  <a:lnTo>
                    <a:pt x="190457" y="463062"/>
                  </a:lnTo>
                  <a:lnTo>
                    <a:pt x="250583" y="477710"/>
                  </a:lnTo>
                  <a:lnTo>
                    <a:pt x="291369" y="471333"/>
                  </a:lnTo>
                  <a:lnTo>
                    <a:pt x="328672" y="453183"/>
                  </a:lnTo>
                  <a:lnTo>
                    <a:pt x="361475" y="424731"/>
                  </a:lnTo>
                  <a:lnTo>
                    <a:pt x="388759" y="387451"/>
                  </a:lnTo>
                  <a:lnTo>
                    <a:pt x="409509" y="342812"/>
                  </a:lnTo>
                  <a:lnTo>
                    <a:pt x="422704" y="292288"/>
                  </a:lnTo>
                  <a:lnTo>
                    <a:pt x="427329" y="237350"/>
                  </a:lnTo>
                  <a:lnTo>
                    <a:pt x="422704" y="183522"/>
                  </a:lnTo>
                  <a:lnTo>
                    <a:pt x="409509" y="133795"/>
                  </a:lnTo>
                  <a:lnTo>
                    <a:pt x="388759" y="89692"/>
                  </a:lnTo>
                  <a:lnTo>
                    <a:pt x="361475" y="52737"/>
                  </a:lnTo>
                  <a:lnTo>
                    <a:pt x="328672" y="24454"/>
                  </a:lnTo>
                  <a:lnTo>
                    <a:pt x="291369" y="6367"/>
                  </a:lnTo>
                  <a:lnTo>
                    <a:pt x="250583" y="0"/>
                  </a:lnTo>
                  <a:close/>
                </a:path>
              </a:pathLst>
            </a:custGeom>
            <a:solidFill>
              <a:srgbClr val="000000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3990162" y="4663058"/>
              <a:ext cx="429895" cy="478155"/>
            </a:xfrm>
            <a:custGeom>
              <a:avLst/>
              <a:gdLst/>
              <a:ahLst/>
              <a:cxnLst/>
              <a:rect l="l" t="t" r="r" b="b"/>
              <a:pathLst>
                <a:path w="429895" h="478154">
                  <a:moveTo>
                    <a:pt x="429564" y="477710"/>
                  </a:moveTo>
                  <a:lnTo>
                    <a:pt x="369443" y="463067"/>
                  </a:lnTo>
                  <a:lnTo>
                    <a:pt x="317703" y="423633"/>
                  </a:lnTo>
                  <a:lnTo>
                    <a:pt x="290855" y="390575"/>
                  </a:lnTo>
                  <a:lnTo>
                    <a:pt x="178981" y="237350"/>
                  </a:lnTo>
                  <a:lnTo>
                    <a:pt x="0" y="477710"/>
                  </a:lnTo>
                  <a:lnTo>
                    <a:pt x="429564" y="477710"/>
                  </a:lnTo>
                  <a:close/>
                </a:path>
                <a:path w="429895" h="478154">
                  <a:moveTo>
                    <a:pt x="429564" y="0"/>
                  </a:moveTo>
                  <a:lnTo>
                    <a:pt x="0" y="0"/>
                  </a:lnTo>
                  <a:lnTo>
                    <a:pt x="178981" y="237350"/>
                  </a:lnTo>
                  <a:lnTo>
                    <a:pt x="290855" y="87134"/>
                  </a:lnTo>
                  <a:lnTo>
                    <a:pt x="317703" y="54076"/>
                  </a:lnTo>
                  <a:lnTo>
                    <a:pt x="342417" y="31686"/>
                  </a:lnTo>
                  <a:lnTo>
                    <a:pt x="369443" y="14643"/>
                  </a:lnTo>
                  <a:lnTo>
                    <a:pt x="398564" y="3810"/>
                  </a:lnTo>
                  <a:lnTo>
                    <a:pt x="429564" y="0"/>
                  </a:lnTo>
                  <a:close/>
                </a:path>
              </a:pathLst>
            </a:custGeom>
            <a:solidFill>
              <a:srgbClr val="000000">
                <a:alpha val="1019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4395114" y="3296703"/>
              <a:ext cx="1396365" cy="1429385"/>
            </a:xfrm>
            <a:custGeom>
              <a:avLst/>
              <a:gdLst/>
              <a:ahLst/>
              <a:cxnLst/>
              <a:rect l="l" t="t" r="r" b="b"/>
              <a:pathLst>
                <a:path w="1396364" h="1429385">
                  <a:moveTo>
                    <a:pt x="1396072" y="714387"/>
                  </a:moveTo>
                  <a:lnTo>
                    <a:pt x="1391450" y="659447"/>
                  </a:lnTo>
                  <a:lnTo>
                    <a:pt x="1378254" y="608926"/>
                  </a:lnTo>
                  <a:lnTo>
                    <a:pt x="1357515" y="564286"/>
                  </a:lnTo>
                  <a:lnTo>
                    <a:pt x="1330223" y="527011"/>
                  </a:lnTo>
                  <a:lnTo>
                    <a:pt x="1297419" y="498551"/>
                  </a:lnTo>
                  <a:lnTo>
                    <a:pt x="1260119" y="480402"/>
                  </a:lnTo>
                  <a:lnTo>
                    <a:pt x="1219327" y="474027"/>
                  </a:lnTo>
                  <a:lnTo>
                    <a:pt x="606310" y="474027"/>
                  </a:lnTo>
                  <a:lnTo>
                    <a:pt x="657771" y="404926"/>
                  </a:lnTo>
                  <a:lnTo>
                    <a:pt x="680529" y="367550"/>
                  </a:lnTo>
                  <a:lnTo>
                    <a:pt x="696785" y="326148"/>
                  </a:lnTo>
                  <a:lnTo>
                    <a:pt x="706539" y="282079"/>
                  </a:lnTo>
                  <a:lnTo>
                    <a:pt x="709790" y="236677"/>
                  </a:lnTo>
                  <a:lnTo>
                    <a:pt x="706539" y="191274"/>
                  </a:lnTo>
                  <a:lnTo>
                    <a:pt x="696785" y="147205"/>
                  </a:lnTo>
                  <a:lnTo>
                    <a:pt x="680529" y="105803"/>
                  </a:lnTo>
                  <a:lnTo>
                    <a:pt x="657771" y="68427"/>
                  </a:lnTo>
                  <a:lnTo>
                    <a:pt x="625690" y="34213"/>
                  </a:lnTo>
                  <a:lnTo>
                    <a:pt x="589889" y="11404"/>
                  </a:lnTo>
                  <a:lnTo>
                    <a:pt x="551865" y="0"/>
                  </a:lnTo>
                  <a:lnTo>
                    <a:pt x="513092" y="0"/>
                  </a:lnTo>
                  <a:lnTo>
                    <a:pt x="475068" y="11404"/>
                  </a:lnTo>
                  <a:lnTo>
                    <a:pt x="439267" y="34213"/>
                  </a:lnTo>
                  <a:lnTo>
                    <a:pt x="407187" y="68427"/>
                  </a:lnTo>
                  <a:lnTo>
                    <a:pt x="55930" y="540131"/>
                  </a:lnTo>
                  <a:lnTo>
                    <a:pt x="53695" y="540131"/>
                  </a:lnTo>
                  <a:lnTo>
                    <a:pt x="39903" y="562470"/>
                  </a:lnTo>
                  <a:lnTo>
                    <a:pt x="38569" y="564286"/>
                  </a:lnTo>
                  <a:lnTo>
                    <a:pt x="37922" y="565658"/>
                  </a:lnTo>
                  <a:lnTo>
                    <a:pt x="31140" y="576656"/>
                  </a:lnTo>
                  <a:lnTo>
                    <a:pt x="19596" y="605091"/>
                  </a:lnTo>
                  <a:lnTo>
                    <a:pt x="17818" y="608926"/>
                  </a:lnTo>
                  <a:lnTo>
                    <a:pt x="17399" y="610501"/>
                  </a:lnTo>
                  <a:lnTo>
                    <a:pt x="14262" y="618248"/>
                  </a:lnTo>
                  <a:lnTo>
                    <a:pt x="6057" y="653923"/>
                  </a:lnTo>
                  <a:lnTo>
                    <a:pt x="4622" y="659447"/>
                  </a:lnTo>
                  <a:lnTo>
                    <a:pt x="4521" y="660641"/>
                  </a:lnTo>
                  <a:lnTo>
                    <a:pt x="3670" y="664349"/>
                  </a:lnTo>
                  <a:lnTo>
                    <a:pt x="0" y="714387"/>
                  </a:lnTo>
                  <a:lnTo>
                    <a:pt x="3670" y="763117"/>
                  </a:lnTo>
                  <a:lnTo>
                    <a:pt x="4356" y="766152"/>
                  </a:lnTo>
                  <a:lnTo>
                    <a:pt x="4622" y="769162"/>
                  </a:lnTo>
                  <a:lnTo>
                    <a:pt x="8178" y="782675"/>
                  </a:lnTo>
                  <a:lnTo>
                    <a:pt x="14262" y="809028"/>
                  </a:lnTo>
                  <a:lnTo>
                    <a:pt x="16700" y="815022"/>
                  </a:lnTo>
                  <a:lnTo>
                    <a:pt x="17818" y="819251"/>
                  </a:lnTo>
                  <a:lnTo>
                    <a:pt x="22339" y="828878"/>
                  </a:lnTo>
                  <a:lnTo>
                    <a:pt x="31140" y="850442"/>
                  </a:lnTo>
                  <a:lnTo>
                    <a:pt x="36309" y="858520"/>
                  </a:lnTo>
                  <a:lnTo>
                    <a:pt x="38569" y="863307"/>
                  </a:lnTo>
                  <a:lnTo>
                    <a:pt x="44373" y="871118"/>
                  </a:lnTo>
                  <a:lnTo>
                    <a:pt x="407187" y="1360347"/>
                  </a:lnTo>
                  <a:lnTo>
                    <a:pt x="439267" y="1394561"/>
                  </a:lnTo>
                  <a:lnTo>
                    <a:pt x="475068" y="1417370"/>
                  </a:lnTo>
                  <a:lnTo>
                    <a:pt x="513092" y="1428775"/>
                  </a:lnTo>
                  <a:lnTo>
                    <a:pt x="551865" y="1428775"/>
                  </a:lnTo>
                  <a:lnTo>
                    <a:pt x="589889" y="1417370"/>
                  </a:lnTo>
                  <a:lnTo>
                    <a:pt x="625690" y="1394561"/>
                  </a:lnTo>
                  <a:lnTo>
                    <a:pt x="657771" y="1360347"/>
                  </a:lnTo>
                  <a:lnTo>
                    <a:pt x="680529" y="1322832"/>
                  </a:lnTo>
                  <a:lnTo>
                    <a:pt x="696785" y="1281099"/>
                  </a:lnTo>
                  <a:lnTo>
                    <a:pt x="706539" y="1236548"/>
                  </a:lnTo>
                  <a:lnTo>
                    <a:pt x="709790" y="1190586"/>
                  </a:lnTo>
                  <a:lnTo>
                    <a:pt x="706539" y="1144638"/>
                  </a:lnTo>
                  <a:lnTo>
                    <a:pt x="696785" y="1100086"/>
                  </a:lnTo>
                  <a:lnTo>
                    <a:pt x="680529" y="1058354"/>
                  </a:lnTo>
                  <a:lnTo>
                    <a:pt x="657771" y="1020838"/>
                  </a:lnTo>
                  <a:lnTo>
                    <a:pt x="605802" y="951738"/>
                  </a:lnTo>
                  <a:lnTo>
                    <a:pt x="1219327" y="951738"/>
                  </a:lnTo>
                  <a:lnTo>
                    <a:pt x="1260119" y="945527"/>
                  </a:lnTo>
                  <a:lnTo>
                    <a:pt x="1297419" y="927811"/>
                  </a:lnTo>
                  <a:lnTo>
                    <a:pt x="1330223" y="899947"/>
                  </a:lnTo>
                  <a:lnTo>
                    <a:pt x="1357515" y="863307"/>
                  </a:lnTo>
                  <a:lnTo>
                    <a:pt x="1378254" y="819251"/>
                  </a:lnTo>
                  <a:lnTo>
                    <a:pt x="1391450" y="769162"/>
                  </a:lnTo>
                  <a:lnTo>
                    <a:pt x="1396072" y="714387"/>
                  </a:lnTo>
                  <a:close/>
                </a:path>
              </a:pathLst>
            </a:custGeom>
            <a:solidFill>
              <a:srgbClr val="BBCED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4395122" y="3770725"/>
              <a:ext cx="427355" cy="478155"/>
            </a:xfrm>
            <a:custGeom>
              <a:avLst/>
              <a:gdLst/>
              <a:ahLst/>
              <a:cxnLst/>
              <a:rect l="l" t="t" r="r" b="b"/>
              <a:pathLst>
                <a:path w="427354" h="478154">
                  <a:moveTo>
                    <a:pt x="176745" y="0"/>
                  </a:moveTo>
                  <a:lnTo>
                    <a:pt x="135960" y="6377"/>
                  </a:lnTo>
                  <a:lnTo>
                    <a:pt x="98657" y="24527"/>
                  </a:lnTo>
                  <a:lnTo>
                    <a:pt x="65854" y="52978"/>
                  </a:lnTo>
                  <a:lnTo>
                    <a:pt x="38569" y="90259"/>
                  </a:lnTo>
                  <a:lnTo>
                    <a:pt x="17820" y="134897"/>
                  </a:lnTo>
                  <a:lnTo>
                    <a:pt x="4624" y="185421"/>
                  </a:lnTo>
                  <a:lnTo>
                    <a:pt x="0" y="240360"/>
                  </a:lnTo>
                  <a:lnTo>
                    <a:pt x="4624" y="295131"/>
                  </a:lnTo>
                  <a:lnTo>
                    <a:pt x="17820" y="345225"/>
                  </a:lnTo>
                  <a:lnTo>
                    <a:pt x="38569" y="389276"/>
                  </a:lnTo>
                  <a:lnTo>
                    <a:pt x="65854" y="425916"/>
                  </a:lnTo>
                  <a:lnTo>
                    <a:pt x="98657" y="453779"/>
                  </a:lnTo>
                  <a:lnTo>
                    <a:pt x="135960" y="471500"/>
                  </a:lnTo>
                  <a:lnTo>
                    <a:pt x="176745" y="477710"/>
                  </a:lnTo>
                  <a:lnTo>
                    <a:pt x="207752" y="474331"/>
                  </a:lnTo>
                  <a:lnTo>
                    <a:pt x="263894" y="447294"/>
                  </a:lnTo>
                  <a:lnTo>
                    <a:pt x="315455" y="390588"/>
                  </a:lnTo>
                  <a:lnTo>
                    <a:pt x="427329" y="240360"/>
                  </a:lnTo>
                  <a:lnTo>
                    <a:pt x="315455" y="87134"/>
                  </a:lnTo>
                  <a:lnTo>
                    <a:pt x="288607" y="54089"/>
                  </a:lnTo>
                  <a:lnTo>
                    <a:pt x="237710" y="14647"/>
                  </a:lnTo>
                  <a:lnTo>
                    <a:pt x="176745" y="0"/>
                  </a:lnTo>
                  <a:close/>
                </a:path>
              </a:pathLst>
            </a:custGeom>
            <a:solidFill>
              <a:srgbClr val="000000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4571860" y="3770731"/>
              <a:ext cx="429895" cy="478155"/>
            </a:xfrm>
            <a:custGeom>
              <a:avLst/>
              <a:gdLst/>
              <a:ahLst/>
              <a:cxnLst/>
              <a:rect l="l" t="t" r="r" b="b"/>
              <a:pathLst>
                <a:path w="429895" h="478154">
                  <a:moveTo>
                    <a:pt x="429564" y="477710"/>
                  </a:moveTo>
                  <a:lnTo>
                    <a:pt x="250583" y="240360"/>
                  </a:lnTo>
                  <a:lnTo>
                    <a:pt x="138709" y="390575"/>
                  </a:lnTo>
                  <a:lnTo>
                    <a:pt x="111861" y="423633"/>
                  </a:lnTo>
                  <a:lnTo>
                    <a:pt x="87147" y="447294"/>
                  </a:lnTo>
                  <a:lnTo>
                    <a:pt x="60134" y="464197"/>
                  </a:lnTo>
                  <a:lnTo>
                    <a:pt x="31013" y="474332"/>
                  </a:lnTo>
                  <a:lnTo>
                    <a:pt x="0" y="477710"/>
                  </a:lnTo>
                  <a:lnTo>
                    <a:pt x="429564" y="477710"/>
                  </a:lnTo>
                  <a:close/>
                </a:path>
                <a:path w="429895" h="478154">
                  <a:moveTo>
                    <a:pt x="429564" y="0"/>
                  </a:moveTo>
                  <a:lnTo>
                    <a:pt x="0" y="0"/>
                  </a:lnTo>
                  <a:lnTo>
                    <a:pt x="31013" y="3810"/>
                  </a:lnTo>
                  <a:lnTo>
                    <a:pt x="60134" y="14655"/>
                  </a:lnTo>
                  <a:lnTo>
                    <a:pt x="87147" y="31686"/>
                  </a:lnTo>
                  <a:lnTo>
                    <a:pt x="111861" y="54076"/>
                  </a:lnTo>
                  <a:lnTo>
                    <a:pt x="250583" y="240360"/>
                  </a:lnTo>
                  <a:lnTo>
                    <a:pt x="429564" y="0"/>
                  </a:lnTo>
                  <a:close/>
                </a:path>
              </a:pathLst>
            </a:custGeom>
            <a:solidFill>
              <a:srgbClr val="000000">
                <a:alpha val="1019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3200400" y="2404376"/>
              <a:ext cx="1396365" cy="1429385"/>
            </a:xfrm>
            <a:custGeom>
              <a:avLst/>
              <a:gdLst/>
              <a:ahLst/>
              <a:cxnLst/>
              <a:rect l="l" t="t" r="r" b="b"/>
              <a:pathLst>
                <a:path w="1396364" h="1429385">
                  <a:moveTo>
                    <a:pt x="1396072" y="714387"/>
                  </a:moveTo>
                  <a:lnTo>
                    <a:pt x="1392402" y="664349"/>
                  </a:lnTo>
                  <a:lnTo>
                    <a:pt x="1391526" y="660552"/>
                  </a:lnTo>
                  <a:lnTo>
                    <a:pt x="1391450" y="659625"/>
                  </a:lnTo>
                  <a:lnTo>
                    <a:pt x="1390396" y="655675"/>
                  </a:lnTo>
                  <a:lnTo>
                    <a:pt x="1381810" y="618248"/>
                  </a:lnTo>
                  <a:lnTo>
                    <a:pt x="1378254" y="609523"/>
                  </a:lnTo>
                  <a:lnTo>
                    <a:pt x="1364919" y="576656"/>
                  </a:lnTo>
                  <a:lnTo>
                    <a:pt x="1342377" y="540131"/>
                  </a:lnTo>
                  <a:lnTo>
                    <a:pt x="1340142" y="540131"/>
                  </a:lnTo>
                  <a:lnTo>
                    <a:pt x="988885" y="68427"/>
                  </a:lnTo>
                  <a:lnTo>
                    <a:pt x="956805" y="34213"/>
                  </a:lnTo>
                  <a:lnTo>
                    <a:pt x="921004" y="11404"/>
                  </a:lnTo>
                  <a:lnTo>
                    <a:pt x="882980" y="0"/>
                  </a:lnTo>
                  <a:lnTo>
                    <a:pt x="844207" y="0"/>
                  </a:lnTo>
                  <a:lnTo>
                    <a:pt x="806183" y="11404"/>
                  </a:lnTo>
                  <a:lnTo>
                    <a:pt x="770382" y="34213"/>
                  </a:lnTo>
                  <a:lnTo>
                    <a:pt x="738301" y="68427"/>
                  </a:lnTo>
                  <a:lnTo>
                    <a:pt x="715543" y="105943"/>
                  </a:lnTo>
                  <a:lnTo>
                    <a:pt x="699287" y="147675"/>
                  </a:lnTo>
                  <a:lnTo>
                    <a:pt x="689533" y="192227"/>
                  </a:lnTo>
                  <a:lnTo>
                    <a:pt x="686282" y="238188"/>
                  </a:lnTo>
                  <a:lnTo>
                    <a:pt x="689533" y="284149"/>
                  </a:lnTo>
                  <a:lnTo>
                    <a:pt x="699287" y="328688"/>
                  </a:lnTo>
                  <a:lnTo>
                    <a:pt x="715543" y="370433"/>
                  </a:lnTo>
                  <a:lnTo>
                    <a:pt x="738301" y="407936"/>
                  </a:lnTo>
                  <a:lnTo>
                    <a:pt x="790257" y="477037"/>
                  </a:lnTo>
                  <a:lnTo>
                    <a:pt x="176745" y="477037"/>
                  </a:lnTo>
                  <a:lnTo>
                    <a:pt x="135953" y="483247"/>
                  </a:lnTo>
                  <a:lnTo>
                    <a:pt x="98653" y="500976"/>
                  </a:lnTo>
                  <a:lnTo>
                    <a:pt x="65849" y="528840"/>
                  </a:lnTo>
                  <a:lnTo>
                    <a:pt x="38569" y="565480"/>
                  </a:lnTo>
                  <a:lnTo>
                    <a:pt x="17818" y="609523"/>
                  </a:lnTo>
                  <a:lnTo>
                    <a:pt x="4622" y="659625"/>
                  </a:lnTo>
                  <a:lnTo>
                    <a:pt x="0" y="714387"/>
                  </a:lnTo>
                  <a:lnTo>
                    <a:pt x="4622" y="769162"/>
                  </a:lnTo>
                  <a:lnTo>
                    <a:pt x="17818" y="819264"/>
                  </a:lnTo>
                  <a:lnTo>
                    <a:pt x="38569" y="863307"/>
                  </a:lnTo>
                  <a:lnTo>
                    <a:pt x="65849" y="899947"/>
                  </a:lnTo>
                  <a:lnTo>
                    <a:pt x="98653" y="927811"/>
                  </a:lnTo>
                  <a:lnTo>
                    <a:pt x="135953" y="945527"/>
                  </a:lnTo>
                  <a:lnTo>
                    <a:pt x="176745" y="951738"/>
                  </a:lnTo>
                  <a:lnTo>
                    <a:pt x="791997" y="951738"/>
                  </a:lnTo>
                  <a:lnTo>
                    <a:pt x="738301" y="1023848"/>
                  </a:lnTo>
                  <a:lnTo>
                    <a:pt x="715543" y="1061237"/>
                  </a:lnTo>
                  <a:lnTo>
                    <a:pt x="699287" y="1102626"/>
                  </a:lnTo>
                  <a:lnTo>
                    <a:pt x="689533" y="1146695"/>
                  </a:lnTo>
                  <a:lnTo>
                    <a:pt x="686282" y="1192098"/>
                  </a:lnTo>
                  <a:lnTo>
                    <a:pt x="689533" y="1237513"/>
                  </a:lnTo>
                  <a:lnTo>
                    <a:pt x="699287" y="1281582"/>
                  </a:lnTo>
                  <a:lnTo>
                    <a:pt x="715543" y="1322971"/>
                  </a:lnTo>
                  <a:lnTo>
                    <a:pt x="738301" y="1360347"/>
                  </a:lnTo>
                  <a:lnTo>
                    <a:pt x="770382" y="1394561"/>
                  </a:lnTo>
                  <a:lnTo>
                    <a:pt x="806183" y="1417370"/>
                  </a:lnTo>
                  <a:lnTo>
                    <a:pt x="844207" y="1428775"/>
                  </a:lnTo>
                  <a:lnTo>
                    <a:pt x="882980" y="1428775"/>
                  </a:lnTo>
                  <a:lnTo>
                    <a:pt x="921004" y="1417370"/>
                  </a:lnTo>
                  <a:lnTo>
                    <a:pt x="956805" y="1394561"/>
                  </a:lnTo>
                  <a:lnTo>
                    <a:pt x="988885" y="1360347"/>
                  </a:lnTo>
                  <a:lnTo>
                    <a:pt x="1340142" y="888644"/>
                  </a:lnTo>
                  <a:lnTo>
                    <a:pt x="1342377" y="888644"/>
                  </a:lnTo>
                  <a:lnTo>
                    <a:pt x="1364919" y="852131"/>
                  </a:lnTo>
                  <a:lnTo>
                    <a:pt x="1381810" y="810539"/>
                  </a:lnTo>
                  <a:lnTo>
                    <a:pt x="1390396" y="773125"/>
                  </a:lnTo>
                  <a:lnTo>
                    <a:pt x="1391450" y="769162"/>
                  </a:lnTo>
                  <a:lnTo>
                    <a:pt x="1391526" y="768248"/>
                  </a:lnTo>
                  <a:lnTo>
                    <a:pt x="1392402" y="764438"/>
                  </a:lnTo>
                  <a:lnTo>
                    <a:pt x="1396072" y="714387"/>
                  </a:lnTo>
                  <a:close/>
                </a:path>
              </a:pathLst>
            </a:custGeom>
            <a:solidFill>
              <a:srgbClr val="CC00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4169150" y="2881410"/>
              <a:ext cx="427355" cy="474980"/>
            </a:xfrm>
            <a:custGeom>
              <a:avLst/>
              <a:gdLst/>
              <a:ahLst/>
              <a:cxnLst/>
              <a:rect l="l" t="t" r="r" b="b"/>
              <a:pathLst>
                <a:path w="427354" h="474979">
                  <a:moveTo>
                    <a:pt x="250583" y="0"/>
                  </a:moveTo>
                  <a:lnTo>
                    <a:pt x="189618" y="13517"/>
                  </a:lnTo>
                  <a:lnTo>
                    <a:pt x="138722" y="54076"/>
                  </a:lnTo>
                  <a:lnTo>
                    <a:pt x="111874" y="87122"/>
                  </a:lnTo>
                  <a:lnTo>
                    <a:pt x="0" y="237350"/>
                  </a:lnTo>
                  <a:lnTo>
                    <a:pt x="138722" y="423621"/>
                  </a:lnTo>
                  <a:lnTo>
                    <a:pt x="163435" y="445548"/>
                  </a:lnTo>
                  <a:lnTo>
                    <a:pt x="190457" y="461557"/>
                  </a:lnTo>
                  <a:lnTo>
                    <a:pt x="219576" y="471368"/>
                  </a:lnTo>
                  <a:lnTo>
                    <a:pt x="250583" y="474700"/>
                  </a:lnTo>
                  <a:lnTo>
                    <a:pt x="291369" y="468490"/>
                  </a:lnTo>
                  <a:lnTo>
                    <a:pt x="328672" y="450770"/>
                  </a:lnTo>
                  <a:lnTo>
                    <a:pt x="361475" y="422906"/>
                  </a:lnTo>
                  <a:lnTo>
                    <a:pt x="388759" y="386266"/>
                  </a:lnTo>
                  <a:lnTo>
                    <a:pt x="409509" y="342216"/>
                  </a:lnTo>
                  <a:lnTo>
                    <a:pt x="422704" y="292121"/>
                  </a:lnTo>
                  <a:lnTo>
                    <a:pt x="427329" y="237350"/>
                  </a:lnTo>
                  <a:lnTo>
                    <a:pt x="422704" y="182578"/>
                  </a:lnTo>
                  <a:lnTo>
                    <a:pt x="409509" y="132484"/>
                  </a:lnTo>
                  <a:lnTo>
                    <a:pt x="388759" y="88434"/>
                  </a:lnTo>
                  <a:lnTo>
                    <a:pt x="361475" y="51793"/>
                  </a:lnTo>
                  <a:lnTo>
                    <a:pt x="328672" y="23930"/>
                  </a:lnTo>
                  <a:lnTo>
                    <a:pt x="291369" y="6210"/>
                  </a:lnTo>
                  <a:lnTo>
                    <a:pt x="250583" y="0"/>
                  </a:lnTo>
                  <a:close/>
                </a:path>
              </a:pathLst>
            </a:custGeom>
            <a:solidFill>
              <a:srgbClr val="000000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3990162" y="2881413"/>
              <a:ext cx="429895" cy="474980"/>
            </a:xfrm>
            <a:custGeom>
              <a:avLst/>
              <a:gdLst/>
              <a:ahLst/>
              <a:cxnLst/>
              <a:rect l="l" t="t" r="r" b="b"/>
              <a:pathLst>
                <a:path w="429895" h="474979">
                  <a:moveTo>
                    <a:pt x="429564" y="474700"/>
                  </a:moveTo>
                  <a:lnTo>
                    <a:pt x="369443" y="461568"/>
                  </a:lnTo>
                  <a:lnTo>
                    <a:pt x="317703" y="423621"/>
                  </a:lnTo>
                  <a:lnTo>
                    <a:pt x="178981" y="237350"/>
                  </a:lnTo>
                  <a:lnTo>
                    <a:pt x="0" y="474700"/>
                  </a:lnTo>
                  <a:lnTo>
                    <a:pt x="429564" y="474700"/>
                  </a:lnTo>
                  <a:close/>
                </a:path>
                <a:path w="429895" h="474979">
                  <a:moveTo>
                    <a:pt x="429564" y="0"/>
                  </a:moveTo>
                  <a:lnTo>
                    <a:pt x="0" y="0"/>
                  </a:lnTo>
                  <a:lnTo>
                    <a:pt x="178981" y="237350"/>
                  </a:lnTo>
                  <a:lnTo>
                    <a:pt x="317703" y="51079"/>
                  </a:lnTo>
                  <a:lnTo>
                    <a:pt x="342417" y="29146"/>
                  </a:lnTo>
                  <a:lnTo>
                    <a:pt x="369443" y="13144"/>
                  </a:lnTo>
                  <a:lnTo>
                    <a:pt x="398564" y="3327"/>
                  </a:lnTo>
                  <a:lnTo>
                    <a:pt x="429564" y="0"/>
                  </a:lnTo>
                  <a:close/>
                </a:path>
              </a:pathLst>
            </a:custGeom>
            <a:solidFill>
              <a:srgbClr val="000000">
                <a:alpha val="1019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" name="object 16"/>
          <p:cNvSpPr txBox="1"/>
          <p:nvPr/>
        </p:nvSpPr>
        <p:spPr>
          <a:xfrm>
            <a:off x="3242744" y="2912819"/>
            <a:ext cx="128651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400" dirty="0">
                <a:latin typeface="Times New Roman"/>
                <a:cs typeface="Times New Roman"/>
              </a:rPr>
              <a:t>Nhập</a:t>
            </a:r>
            <a:r>
              <a:rPr sz="2400" spc="-30" dirty="0">
                <a:latin typeface="Times New Roman"/>
                <a:cs typeface="Times New Roman"/>
              </a:rPr>
              <a:t> </a:t>
            </a:r>
            <a:r>
              <a:rPr sz="2400" spc="-20" dirty="0">
                <a:latin typeface="Times New Roman"/>
                <a:cs typeface="Times New Roman"/>
              </a:rPr>
              <a:t>viện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25" name="object 2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489835">
              <a:lnSpc>
                <a:spcPts val="1410"/>
              </a:lnSpc>
            </a:pPr>
            <a:fld id="{81D60167-4931-47E6-BA6A-407CBD079E47}" type="slidenum">
              <a:rPr spc="-25" dirty="0"/>
              <a:pPr marL="2489835">
                <a:lnSpc>
                  <a:spcPts val="1410"/>
                </a:lnSpc>
              </a:pPr>
              <a:t>18</a:t>
            </a:fld>
            <a:endParaRPr spc="-25" dirty="0"/>
          </a:p>
        </p:txBody>
      </p:sp>
      <p:sp>
        <p:nvSpPr>
          <p:cNvPr id="17" name="object 17"/>
          <p:cNvSpPr txBox="1"/>
          <p:nvPr/>
        </p:nvSpPr>
        <p:spPr>
          <a:xfrm>
            <a:off x="7470016" y="3755591"/>
            <a:ext cx="236791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400" dirty="0">
                <a:latin typeface="Times New Roman"/>
                <a:cs typeface="Times New Roman"/>
              </a:rPr>
              <a:t>Theo</a:t>
            </a:r>
            <a:r>
              <a:rPr sz="2400" spc="-2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dõi</a:t>
            </a:r>
            <a:r>
              <a:rPr sz="2400" spc="-1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chỗ</a:t>
            </a:r>
            <a:r>
              <a:rPr sz="2400" spc="-10" dirty="0">
                <a:latin typeface="Times New Roman"/>
                <a:cs typeface="Times New Roman"/>
              </a:rPr>
              <a:t> </a:t>
            </a:r>
            <a:r>
              <a:rPr sz="2400" spc="-20" dirty="0">
                <a:latin typeface="Times New Roman"/>
                <a:cs typeface="Times New Roman"/>
              </a:rPr>
              <a:t>chích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907416" y="4288991"/>
            <a:ext cx="2585085" cy="1122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spcBef>
                <a:spcPts val="100"/>
              </a:spcBef>
            </a:pPr>
            <a:r>
              <a:rPr sz="2400" dirty="0">
                <a:latin typeface="Times New Roman"/>
                <a:cs typeface="Times New Roman"/>
              </a:rPr>
              <a:t>Thông</a:t>
            </a:r>
            <a:r>
              <a:rPr sz="2400" spc="155" dirty="0">
                <a:latin typeface="Times New Roman"/>
                <a:cs typeface="Times New Roman"/>
              </a:rPr>
              <a:t>  </a:t>
            </a:r>
            <a:r>
              <a:rPr sz="2400" dirty="0">
                <a:latin typeface="Times New Roman"/>
                <a:cs typeface="Times New Roman"/>
              </a:rPr>
              <a:t>tin</a:t>
            </a:r>
            <a:r>
              <a:rPr sz="2400" spc="155" dirty="0">
                <a:latin typeface="Times New Roman"/>
                <a:cs typeface="Times New Roman"/>
              </a:rPr>
              <a:t>  </a:t>
            </a:r>
            <a:r>
              <a:rPr sz="2400" dirty="0">
                <a:latin typeface="Times New Roman"/>
                <a:cs typeface="Times New Roman"/>
              </a:rPr>
              <a:t>cho</a:t>
            </a:r>
            <a:r>
              <a:rPr sz="2400" spc="150" dirty="0">
                <a:latin typeface="Times New Roman"/>
                <a:cs typeface="Times New Roman"/>
              </a:rPr>
              <a:t>  </a:t>
            </a:r>
            <a:r>
              <a:rPr sz="2400" spc="-25" dirty="0">
                <a:latin typeface="Times New Roman"/>
                <a:cs typeface="Times New Roman"/>
              </a:rPr>
              <a:t>BN </a:t>
            </a:r>
            <a:r>
              <a:rPr sz="2400" dirty="0">
                <a:latin typeface="Times New Roman"/>
                <a:cs typeface="Times New Roman"/>
              </a:rPr>
              <a:t>trước</a:t>
            </a:r>
            <a:r>
              <a:rPr sz="2400" spc="-1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nếu</a:t>
            </a:r>
            <a:r>
              <a:rPr sz="2400" spc="-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có</a:t>
            </a:r>
            <a:r>
              <a:rPr sz="2400" spc="-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làm</a:t>
            </a:r>
            <a:r>
              <a:rPr sz="2400" spc="-10" dirty="0">
                <a:latin typeface="Times New Roman"/>
                <a:cs typeface="Times New Roman"/>
              </a:rPr>
              <a:t> </a:t>
            </a:r>
            <a:r>
              <a:rPr sz="2400" spc="-25" dirty="0">
                <a:latin typeface="Times New Roman"/>
                <a:cs typeface="Times New Roman"/>
              </a:rPr>
              <a:t>can </a:t>
            </a:r>
            <a:r>
              <a:rPr sz="2400" dirty="0">
                <a:latin typeface="Times New Roman"/>
                <a:cs typeface="Times New Roman"/>
              </a:rPr>
              <a:t>thiệp</a:t>
            </a:r>
            <a:r>
              <a:rPr sz="2400" spc="-3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cùng</a:t>
            </a:r>
            <a:r>
              <a:rPr sz="2400" spc="-1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lúc</a:t>
            </a:r>
            <a:r>
              <a:rPr sz="2400" spc="-10" dirty="0">
                <a:latin typeface="Times New Roman"/>
                <a:cs typeface="Times New Roman"/>
              </a:rPr>
              <a:t> </a:t>
            </a:r>
            <a:r>
              <a:rPr sz="2400" spc="-20" dirty="0">
                <a:latin typeface="Times New Roman"/>
                <a:cs typeface="Times New Roman"/>
              </a:rPr>
              <a:t>chụp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7546520" y="5234176"/>
            <a:ext cx="2814320" cy="1122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spcBef>
                <a:spcPts val="100"/>
              </a:spcBef>
            </a:pPr>
            <a:r>
              <a:rPr sz="2400" dirty="0">
                <a:latin typeface="Times New Roman"/>
                <a:cs typeface="Times New Roman"/>
              </a:rPr>
              <a:t>Ion</a:t>
            </a:r>
            <a:r>
              <a:rPr sz="2400" spc="260" dirty="0">
                <a:latin typeface="Times New Roman"/>
                <a:cs typeface="Times New Roman"/>
              </a:rPr>
              <a:t>   </a:t>
            </a:r>
            <a:r>
              <a:rPr sz="2400" dirty="0">
                <a:latin typeface="Times New Roman"/>
                <a:cs typeface="Times New Roman"/>
              </a:rPr>
              <a:t>đồ</a:t>
            </a:r>
            <a:r>
              <a:rPr sz="2400" spc="265" dirty="0">
                <a:latin typeface="Times New Roman"/>
                <a:cs typeface="Times New Roman"/>
              </a:rPr>
              <a:t>   </a:t>
            </a:r>
            <a:r>
              <a:rPr sz="2400" dirty="0">
                <a:latin typeface="Times New Roman"/>
                <a:cs typeface="Times New Roman"/>
              </a:rPr>
              <a:t>máu,</a:t>
            </a:r>
            <a:r>
              <a:rPr sz="2400" spc="260" dirty="0">
                <a:latin typeface="Times New Roman"/>
                <a:cs typeface="Times New Roman"/>
              </a:rPr>
              <a:t>   </a:t>
            </a:r>
            <a:r>
              <a:rPr sz="2400" spc="-20" dirty="0">
                <a:latin typeface="Times New Roman"/>
                <a:cs typeface="Times New Roman"/>
              </a:rPr>
              <a:t>ure, </a:t>
            </a:r>
            <a:r>
              <a:rPr sz="2400" dirty="0">
                <a:latin typeface="Times New Roman"/>
                <a:cs typeface="Times New Roman"/>
              </a:rPr>
              <a:t>creatinine,</a:t>
            </a:r>
            <a:r>
              <a:rPr sz="2400" spc="90" dirty="0">
                <a:latin typeface="Times New Roman"/>
                <a:cs typeface="Times New Roman"/>
              </a:rPr>
              <a:t>  </a:t>
            </a:r>
            <a:r>
              <a:rPr sz="2400" dirty="0">
                <a:latin typeface="Times New Roman"/>
                <a:cs typeface="Times New Roman"/>
              </a:rPr>
              <a:t>công</a:t>
            </a:r>
            <a:r>
              <a:rPr sz="2400" spc="95" dirty="0">
                <a:latin typeface="Times New Roman"/>
                <a:cs typeface="Times New Roman"/>
              </a:rPr>
              <a:t>  </a:t>
            </a:r>
            <a:r>
              <a:rPr sz="2400" spc="-20" dirty="0">
                <a:latin typeface="Times New Roman"/>
                <a:cs typeface="Times New Roman"/>
              </a:rPr>
              <a:t>thức </a:t>
            </a:r>
            <a:r>
              <a:rPr sz="2400" dirty="0">
                <a:latin typeface="Times New Roman"/>
                <a:cs typeface="Times New Roman"/>
              </a:rPr>
              <a:t>máu</a:t>
            </a:r>
            <a:r>
              <a:rPr sz="2400" spc="-7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(tiểu</a:t>
            </a:r>
            <a:r>
              <a:rPr sz="2400" spc="-75" dirty="0">
                <a:latin typeface="Times New Roman"/>
                <a:cs typeface="Times New Roman"/>
              </a:rPr>
              <a:t> </a:t>
            </a:r>
            <a:r>
              <a:rPr sz="2400" spc="-20" dirty="0">
                <a:latin typeface="Times New Roman"/>
                <a:cs typeface="Times New Roman"/>
              </a:rPr>
              <a:t>cầu)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5814403" y="2877935"/>
            <a:ext cx="203835" cy="4527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800" dirty="0">
                <a:solidFill>
                  <a:srgbClr val="FFFFFF"/>
                </a:solidFill>
                <a:latin typeface="Times New Roman"/>
                <a:cs typeface="Times New Roman"/>
              </a:rPr>
              <a:t>1</a:t>
            </a:r>
            <a:endParaRPr sz="2800">
              <a:latin typeface="Times New Roman"/>
              <a:cs typeface="Times New Roman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6015817" y="3754047"/>
            <a:ext cx="203835" cy="4527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800" dirty="0">
                <a:solidFill>
                  <a:srgbClr val="FFFFFF"/>
                </a:solidFill>
                <a:latin typeface="Times New Roman"/>
                <a:cs typeface="Times New Roman"/>
              </a:rPr>
              <a:t>2</a:t>
            </a:r>
            <a:endParaRPr sz="2800">
              <a:latin typeface="Times New Roman"/>
              <a:cs typeface="Times New Roman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6022578" y="5551822"/>
            <a:ext cx="203835" cy="4527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800" dirty="0">
                <a:solidFill>
                  <a:srgbClr val="FFFFFF"/>
                </a:solidFill>
                <a:latin typeface="Times New Roman"/>
                <a:cs typeface="Times New Roman"/>
              </a:rPr>
              <a:t>4</a:t>
            </a:r>
            <a:endParaRPr sz="2800">
              <a:latin typeface="Times New Roman"/>
              <a:cs typeface="Times New Roman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5823655" y="4638345"/>
            <a:ext cx="203835" cy="4527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800" dirty="0">
                <a:solidFill>
                  <a:srgbClr val="FFFFFF"/>
                </a:solidFill>
                <a:latin typeface="Times New Roman"/>
                <a:cs typeface="Times New Roman"/>
              </a:rPr>
              <a:t>3</a:t>
            </a:r>
            <a:endParaRPr sz="2800">
              <a:latin typeface="Times New Roman"/>
              <a:cs typeface="Times New Roman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1731233" y="1619503"/>
            <a:ext cx="3510279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3200" b="1" i="1" dirty="0">
                <a:solidFill>
                  <a:srgbClr val="CC0066"/>
                </a:solidFill>
                <a:latin typeface="Times New Roman"/>
                <a:cs typeface="Times New Roman"/>
              </a:rPr>
              <a:t>Chuẩn</a:t>
            </a:r>
            <a:r>
              <a:rPr sz="3200" b="1" i="1" spc="-85" dirty="0">
                <a:solidFill>
                  <a:srgbClr val="CC0066"/>
                </a:solidFill>
                <a:latin typeface="Times New Roman"/>
                <a:cs typeface="Times New Roman"/>
              </a:rPr>
              <a:t> </a:t>
            </a:r>
            <a:r>
              <a:rPr sz="3200" b="1" i="1" dirty="0">
                <a:solidFill>
                  <a:srgbClr val="CC0066"/>
                </a:solidFill>
                <a:latin typeface="Times New Roman"/>
                <a:cs typeface="Times New Roman"/>
              </a:rPr>
              <a:t>bị</a:t>
            </a:r>
            <a:r>
              <a:rPr sz="3200" b="1" i="1" spc="-70" dirty="0">
                <a:solidFill>
                  <a:srgbClr val="CC0066"/>
                </a:solidFill>
                <a:latin typeface="Times New Roman"/>
                <a:cs typeface="Times New Roman"/>
              </a:rPr>
              <a:t> </a:t>
            </a:r>
            <a:r>
              <a:rPr sz="3200" b="1" i="1" dirty="0">
                <a:solidFill>
                  <a:srgbClr val="CC0066"/>
                </a:solidFill>
                <a:latin typeface="Times New Roman"/>
                <a:cs typeface="Times New Roman"/>
              </a:rPr>
              <a:t>bệnh</a:t>
            </a:r>
            <a:r>
              <a:rPr sz="3200" b="1" i="1" spc="-75" dirty="0">
                <a:solidFill>
                  <a:srgbClr val="CC0066"/>
                </a:solidFill>
                <a:latin typeface="Times New Roman"/>
                <a:cs typeface="Times New Roman"/>
              </a:rPr>
              <a:t> </a:t>
            </a:r>
            <a:r>
              <a:rPr sz="3200" b="1" i="1" spc="-20" dirty="0">
                <a:solidFill>
                  <a:srgbClr val="CC0066"/>
                </a:solidFill>
                <a:latin typeface="Times New Roman"/>
                <a:cs typeface="Times New Roman"/>
              </a:rPr>
              <a:t>nhân</a:t>
            </a:r>
            <a:endParaRPr sz="32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138837" y="320294"/>
            <a:ext cx="6064885" cy="6356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dirty="0"/>
              <a:t>3.</a:t>
            </a:r>
            <a:r>
              <a:rPr spc="-15" dirty="0"/>
              <a:t> </a:t>
            </a:r>
            <a:r>
              <a:rPr dirty="0"/>
              <a:t>Chụp</a:t>
            </a:r>
            <a:r>
              <a:rPr spc="-15" dirty="0"/>
              <a:t> </a:t>
            </a:r>
            <a:r>
              <a:rPr dirty="0"/>
              <a:t>Mạch</a:t>
            </a:r>
            <a:r>
              <a:rPr spc="-15" dirty="0"/>
              <a:t> </a:t>
            </a:r>
            <a:r>
              <a:rPr dirty="0"/>
              <a:t>Máu</a:t>
            </a:r>
            <a:r>
              <a:rPr spc="-15" dirty="0"/>
              <a:t> </a:t>
            </a:r>
            <a:r>
              <a:rPr dirty="0"/>
              <a:t>xóa</a:t>
            </a:r>
            <a:r>
              <a:rPr spc="-10" dirty="0"/>
              <a:t> </a:t>
            </a:r>
            <a:r>
              <a:rPr spc="-25" dirty="0"/>
              <a:t>nền</a:t>
            </a:r>
          </a:p>
        </p:txBody>
      </p:sp>
      <p:sp>
        <p:nvSpPr>
          <p:cNvPr id="3" name="object 3"/>
          <p:cNvSpPr/>
          <p:nvPr/>
        </p:nvSpPr>
        <p:spPr>
          <a:xfrm>
            <a:off x="1789113" y="2097090"/>
            <a:ext cx="8574405" cy="4191000"/>
          </a:xfrm>
          <a:custGeom>
            <a:avLst/>
            <a:gdLst/>
            <a:ahLst/>
            <a:cxnLst/>
            <a:rect l="l" t="t" r="r" b="b"/>
            <a:pathLst>
              <a:path w="8574405" h="4191000">
                <a:moveTo>
                  <a:pt x="0" y="698512"/>
                </a:moveTo>
                <a:lnTo>
                  <a:pt x="1611" y="650688"/>
                </a:lnTo>
                <a:lnTo>
                  <a:pt x="6376" y="603729"/>
                </a:lnTo>
                <a:lnTo>
                  <a:pt x="14191" y="557738"/>
                </a:lnTo>
                <a:lnTo>
                  <a:pt x="24951" y="512821"/>
                </a:lnTo>
                <a:lnTo>
                  <a:pt x="38553" y="469080"/>
                </a:lnTo>
                <a:lnTo>
                  <a:pt x="54892" y="426621"/>
                </a:lnTo>
                <a:lnTo>
                  <a:pt x="73865" y="385546"/>
                </a:lnTo>
                <a:lnTo>
                  <a:pt x="95368" y="345961"/>
                </a:lnTo>
                <a:lnTo>
                  <a:pt x="119295" y="307968"/>
                </a:lnTo>
                <a:lnTo>
                  <a:pt x="145544" y="271673"/>
                </a:lnTo>
                <a:lnTo>
                  <a:pt x="174011" y="237179"/>
                </a:lnTo>
                <a:lnTo>
                  <a:pt x="204590" y="204590"/>
                </a:lnTo>
                <a:lnTo>
                  <a:pt x="237179" y="174011"/>
                </a:lnTo>
                <a:lnTo>
                  <a:pt x="271673" y="145544"/>
                </a:lnTo>
                <a:lnTo>
                  <a:pt x="307968" y="119295"/>
                </a:lnTo>
                <a:lnTo>
                  <a:pt x="345961" y="95368"/>
                </a:lnTo>
                <a:lnTo>
                  <a:pt x="385546" y="73865"/>
                </a:lnTo>
                <a:lnTo>
                  <a:pt x="426621" y="54892"/>
                </a:lnTo>
                <a:lnTo>
                  <a:pt x="469080" y="38553"/>
                </a:lnTo>
                <a:lnTo>
                  <a:pt x="512821" y="24951"/>
                </a:lnTo>
                <a:lnTo>
                  <a:pt x="557738" y="14191"/>
                </a:lnTo>
                <a:lnTo>
                  <a:pt x="603729" y="6376"/>
                </a:lnTo>
                <a:lnTo>
                  <a:pt x="650688" y="1611"/>
                </a:lnTo>
                <a:lnTo>
                  <a:pt x="698512" y="0"/>
                </a:lnTo>
                <a:lnTo>
                  <a:pt x="7875574" y="0"/>
                </a:lnTo>
                <a:lnTo>
                  <a:pt x="7923398" y="1611"/>
                </a:lnTo>
                <a:lnTo>
                  <a:pt x="7970358" y="6376"/>
                </a:lnTo>
                <a:lnTo>
                  <a:pt x="8016348" y="14191"/>
                </a:lnTo>
                <a:lnTo>
                  <a:pt x="8061266" y="24951"/>
                </a:lnTo>
                <a:lnTo>
                  <a:pt x="8105006" y="38553"/>
                </a:lnTo>
                <a:lnTo>
                  <a:pt x="8147466" y="54892"/>
                </a:lnTo>
                <a:lnTo>
                  <a:pt x="8188540" y="73865"/>
                </a:lnTo>
                <a:lnTo>
                  <a:pt x="8228126" y="95368"/>
                </a:lnTo>
                <a:lnTo>
                  <a:pt x="8266118" y="119295"/>
                </a:lnTo>
                <a:lnTo>
                  <a:pt x="8302413" y="145544"/>
                </a:lnTo>
                <a:lnTo>
                  <a:pt x="8336907" y="174011"/>
                </a:lnTo>
                <a:lnTo>
                  <a:pt x="8369496" y="204590"/>
                </a:lnTo>
                <a:lnTo>
                  <a:pt x="8400076" y="237179"/>
                </a:lnTo>
                <a:lnTo>
                  <a:pt x="8428542" y="271673"/>
                </a:lnTo>
                <a:lnTo>
                  <a:pt x="8454791" y="307968"/>
                </a:lnTo>
                <a:lnTo>
                  <a:pt x="8478719" y="345961"/>
                </a:lnTo>
                <a:lnTo>
                  <a:pt x="8500221" y="385546"/>
                </a:lnTo>
                <a:lnTo>
                  <a:pt x="8519194" y="426621"/>
                </a:lnTo>
                <a:lnTo>
                  <a:pt x="8535533" y="469080"/>
                </a:lnTo>
                <a:lnTo>
                  <a:pt x="8549135" y="512821"/>
                </a:lnTo>
                <a:lnTo>
                  <a:pt x="8559896" y="557738"/>
                </a:lnTo>
                <a:lnTo>
                  <a:pt x="8567710" y="603729"/>
                </a:lnTo>
                <a:lnTo>
                  <a:pt x="8572475" y="650688"/>
                </a:lnTo>
                <a:lnTo>
                  <a:pt x="8574087" y="698512"/>
                </a:lnTo>
                <a:lnTo>
                  <a:pt x="8574087" y="3492487"/>
                </a:lnTo>
                <a:lnTo>
                  <a:pt x="8572475" y="3540311"/>
                </a:lnTo>
                <a:lnTo>
                  <a:pt x="8567710" y="3587270"/>
                </a:lnTo>
                <a:lnTo>
                  <a:pt x="8559896" y="3633261"/>
                </a:lnTo>
                <a:lnTo>
                  <a:pt x="8549135" y="3678178"/>
                </a:lnTo>
                <a:lnTo>
                  <a:pt x="8535533" y="3721919"/>
                </a:lnTo>
                <a:lnTo>
                  <a:pt x="8519194" y="3764378"/>
                </a:lnTo>
                <a:lnTo>
                  <a:pt x="8500221" y="3805453"/>
                </a:lnTo>
                <a:lnTo>
                  <a:pt x="8478719" y="3845038"/>
                </a:lnTo>
                <a:lnTo>
                  <a:pt x="8454791" y="3883031"/>
                </a:lnTo>
                <a:lnTo>
                  <a:pt x="8428542" y="3919326"/>
                </a:lnTo>
                <a:lnTo>
                  <a:pt x="8400076" y="3953820"/>
                </a:lnTo>
                <a:lnTo>
                  <a:pt x="8369496" y="3986409"/>
                </a:lnTo>
                <a:lnTo>
                  <a:pt x="8336907" y="4016988"/>
                </a:lnTo>
                <a:lnTo>
                  <a:pt x="8302413" y="4045455"/>
                </a:lnTo>
                <a:lnTo>
                  <a:pt x="8266118" y="4071704"/>
                </a:lnTo>
                <a:lnTo>
                  <a:pt x="8228126" y="4095631"/>
                </a:lnTo>
                <a:lnTo>
                  <a:pt x="8188540" y="4117134"/>
                </a:lnTo>
                <a:lnTo>
                  <a:pt x="8147466" y="4136107"/>
                </a:lnTo>
                <a:lnTo>
                  <a:pt x="8105006" y="4152446"/>
                </a:lnTo>
                <a:lnTo>
                  <a:pt x="8061266" y="4166048"/>
                </a:lnTo>
                <a:lnTo>
                  <a:pt x="8016348" y="4176808"/>
                </a:lnTo>
                <a:lnTo>
                  <a:pt x="7970358" y="4184623"/>
                </a:lnTo>
                <a:lnTo>
                  <a:pt x="7923398" y="4189388"/>
                </a:lnTo>
                <a:lnTo>
                  <a:pt x="7875574" y="4191000"/>
                </a:lnTo>
                <a:lnTo>
                  <a:pt x="698512" y="4191000"/>
                </a:lnTo>
                <a:lnTo>
                  <a:pt x="650688" y="4189388"/>
                </a:lnTo>
                <a:lnTo>
                  <a:pt x="603729" y="4184623"/>
                </a:lnTo>
                <a:lnTo>
                  <a:pt x="557738" y="4176808"/>
                </a:lnTo>
                <a:lnTo>
                  <a:pt x="512821" y="4166048"/>
                </a:lnTo>
                <a:lnTo>
                  <a:pt x="469080" y="4152446"/>
                </a:lnTo>
                <a:lnTo>
                  <a:pt x="426621" y="4136107"/>
                </a:lnTo>
                <a:lnTo>
                  <a:pt x="385546" y="4117134"/>
                </a:lnTo>
                <a:lnTo>
                  <a:pt x="345961" y="4095631"/>
                </a:lnTo>
                <a:lnTo>
                  <a:pt x="307968" y="4071704"/>
                </a:lnTo>
                <a:lnTo>
                  <a:pt x="271673" y="4045455"/>
                </a:lnTo>
                <a:lnTo>
                  <a:pt x="237179" y="4016988"/>
                </a:lnTo>
                <a:lnTo>
                  <a:pt x="204590" y="3986409"/>
                </a:lnTo>
                <a:lnTo>
                  <a:pt x="174011" y="3953820"/>
                </a:lnTo>
                <a:lnTo>
                  <a:pt x="145544" y="3919326"/>
                </a:lnTo>
                <a:lnTo>
                  <a:pt x="119295" y="3883031"/>
                </a:lnTo>
                <a:lnTo>
                  <a:pt x="95368" y="3845038"/>
                </a:lnTo>
                <a:lnTo>
                  <a:pt x="73865" y="3805453"/>
                </a:lnTo>
                <a:lnTo>
                  <a:pt x="54892" y="3764378"/>
                </a:lnTo>
                <a:lnTo>
                  <a:pt x="38553" y="3721919"/>
                </a:lnTo>
                <a:lnTo>
                  <a:pt x="24951" y="3678178"/>
                </a:lnTo>
                <a:lnTo>
                  <a:pt x="14191" y="3633261"/>
                </a:lnTo>
                <a:lnTo>
                  <a:pt x="6376" y="3587270"/>
                </a:lnTo>
                <a:lnTo>
                  <a:pt x="1611" y="3540311"/>
                </a:lnTo>
                <a:lnTo>
                  <a:pt x="0" y="3492487"/>
                </a:lnTo>
                <a:lnTo>
                  <a:pt x="0" y="698512"/>
                </a:lnTo>
                <a:close/>
              </a:path>
            </a:pathLst>
          </a:custGeom>
          <a:ln w="25400">
            <a:solidFill>
              <a:srgbClr val="800080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996344" y="1238503"/>
            <a:ext cx="7984490" cy="483401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3200" b="1" i="1" dirty="0">
                <a:solidFill>
                  <a:srgbClr val="CC0066"/>
                </a:solidFill>
                <a:latin typeface="Times New Roman"/>
                <a:cs typeface="Times New Roman"/>
              </a:rPr>
              <a:t>Chuẩn</a:t>
            </a:r>
            <a:r>
              <a:rPr sz="3200" b="1" i="1" spc="-85" dirty="0">
                <a:solidFill>
                  <a:srgbClr val="CC0066"/>
                </a:solidFill>
                <a:latin typeface="Times New Roman"/>
                <a:cs typeface="Times New Roman"/>
              </a:rPr>
              <a:t> </a:t>
            </a:r>
            <a:r>
              <a:rPr sz="3200" b="1" i="1" dirty="0">
                <a:solidFill>
                  <a:srgbClr val="CC0066"/>
                </a:solidFill>
                <a:latin typeface="Times New Roman"/>
                <a:cs typeface="Times New Roman"/>
              </a:rPr>
              <a:t>bị</a:t>
            </a:r>
            <a:r>
              <a:rPr sz="3200" b="1" i="1" spc="-70" dirty="0">
                <a:solidFill>
                  <a:srgbClr val="CC0066"/>
                </a:solidFill>
                <a:latin typeface="Times New Roman"/>
                <a:cs typeface="Times New Roman"/>
              </a:rPr>
              <a:t> </a:t>
            </a:r>
            <a:r>
              <a:rPr sz="3200" b="1" i="1" dirty="0">
                <a:solidFill>
                  <a:srgbClr val="CC0066"/>
                </a:solidFill>
                <a:latin typeface="Times New Roman"/>
                <a:cs typeface="Times New Roman"/>
              </a:rPr>
              <a:t>bệnh</a:t>
            </a:r>
            <a:r>
              <a:rPr sz="3200" b="1" i="1" spc="-75" dirty="0">
                <a:solidFill>
                  <a:srgbClr val="CC0066"/>
                </a:solidFill>
                <a:latin typeface="Times New Roman"/>
                <a:cs typeface="Times New Roman"/>
              </a:rPr>
              <a:t> </a:t>
            </a:r>
            <a:r>
              <a:rPr sz="3200" b="1" i="1" spc="-20" dirty="0">
                <a:solidFill>
                  <a:srgbClr val="CC0066"/>
                </a:solidFill>
                <a:latin typeface="Times New Roman"/>
                <a:cs typeface="Times New Roman"/>
              </a:rPr>
              <a:t>nhân</a:t>
            </a:r>
            <a:endParaRPr sz="3200">
              <a:latin typeface="Times New Roman"/>
              <a:cs typeface="Times New Roman"/>
            </a:endParaRPr>
          </a:p>
          <a:p>
            <a:pPr>
              <a:spcBef>
                <a:spcPts val="20"/>
              </a:spcBef>
            </a:pPr>
            <a:endParaRPr sz="4200">
              <a:latin typeface="Times New Roman"/>
              <a:cs typeface="Times New Roman"/>
            </a:endParaRPr>
          </a:p>
          <a:p>
            <a:pPr marL="683895" indent="-343535">
              <a:buFont typeface="Wingdings"/>
              <a:buChar char=""/>
              <a:tabLst>
                <a:tab pos="683895" algn="l"/>
                <a:tab pos="684530" algn="l"/>
              </a:tabLst>
            </a:pPr>
            <a:r>
              <a:rPr sz="2400" dirty="0">
                <a:latin typeface="Times New Roman"/>
                <a:cs typeface="Times New Roman"/>
              </a:rPr>
              <a:t>Thay</a:t>
            </a:r>
            <a:r>
              <a:rPr sz="2400" spc="-3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thế</a:t>
            </a:r>
            <a:r>
              <a:rPr sz="2400" spc="-150" dirty="0">
                <a:latin typeface="Times New Roman"/>
                <a:cs typeface="Times New Roman"/>
              </a:rPr>
              <a:t> </a:t>
            </a:r>
            <a:r>
              <a:rPr sz="2400" spc="-105" dirty="0">
                <a:latin typeface="Times New Roman"/>
                <a:cs typeface="Times New Roman"/>
              </a:rPr>
              <a:t>AVK</a:t>
            </a:r>
            <a:r>
              <a:rPr sz="2400" spc="-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bằng</a:t>
            </a:r>
            <a:r>
              <a:rPr sz="2400" spc="-15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Times New Roman"/>
                <a:cs typeface="Times New Roman"/>
              </a:rPr>
              <a:t>heparine.</a:t>
            </a:r>
            <a:endParaRPr sz="2400">
              <a:latin typeface="Times New Roman"/>
              <a:cs typeface="Times New Roman"/>
            </a:endParaRPr>
          </a:p>
          <a:p>
            <a:pPr marL="683895" marR="5080" indent="-342900">
              <a:lnSpc>
                <a:spcPct val="150000"/>
              </a:lnSpc>
              <a:buFont typeface="Wingdings"/>
              <a:buChar char=""/>
              <a:tabLst>
                <a:tab pos="683895" algn="l"/>
                <a:tab pos="684530" algn="l"/>
              </a:tabLst>
            </a:pPr>
            <a:r>
              <a:rPr sz="2400" dirty="0">
                <a:latin typeface="Times New Roman"/>
                <a:cs typeface="Times New Roman"/>
              </a:rPr>
              <a:t>Ngừng</a:t>
            </a:r>
            <a:r>
              <a:rPr sz="2400" spc="21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thuốc</a:t>
            </a:r>
            <a:r>
              <a:rPr sz="2400" spc="21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biguanides</a:t>
            </a:r>
            <a:r>
              <a:rPr sz="2400" spc="21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và</a:t>
            </a:r>
            <a:r>
              <a:rPr sz="2400" spc="21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thay</a:t>
            </a:r>
            <a:r>
              <a:rPr sz="2400" spc="21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thế</a:t>
            </a:r>
            <a:r>
              <a:rPr sz="2400" spc="21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bằng</a:t>
            </a:r>
            <a:r>
              <a:rPr sz="2400" spc="21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insulin</a:t>
            </a:r>
            <a:r>
              <a:rPr sz="2400" spc="204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nếu</a:t>
            </a:r>
            <a:r>
              <a:rPr sz="2400" spc="204" dirty="0">
                <a:latin typeface="Times New Roman"/>
                <a:cs typeface="Times New Roman"/>
              </a:rPr>
              <a:t> </a:t>
            </a:r>
            <a:r>
              <a:rPr sz="2400" spc="-25" dirty="0">
                <a:latin typeface="Times New Roman"/>
                <a:cs typeface="Times New Roman"/>
              </a:rPr>
              <a:t>lâm </a:t>
            </a:r>
            <a:r>
              <a:rPr sz="2400" dirty="0">
                <a:latin typeface="Times New Roman"/>
                <a:cs typeface="Times New Roman"/>
              </a:rPr>
              <a:t>sàng</a:t>
            </a:r>
            <a:r>
              <a:rPr sz="2400" spc="-3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cần</a:t>
            </a:r>
            <a:r>
              <a:rPr sz="2400" spc="-25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Times New Roman"/>
                <a:cs typeface="Times New Roman"/>
              </a:rPr>
              <a:t>thiết.</a:t>
            </a:r>
            <a:endParaRPr sz="2400">
              <a:latin typeface="Times New Roman"/>
              <a:cs typeface="Times New Roman"/>
            </a:endParaRPr>
          </a:p>
          <a:p>
            <a:pPr marL="683895" indent="-343535">
              <a:spcBef>
                <a:spcPts val="1440"/>
              </a:spcBef>
              <a:buFont typeface="Wingdings"/>
              <a:buChar char=""/>
              <a:tabLst>
                <a:tab pos="683895" algn="l"/>
                <a:tab pos="684530" algn="l"/>
              </a:tabLst>
            </a:pPr>
            <a:r>
              <a:rPr sz="2400" dirty="0">
                <a:latin typeface="Times New Roman"/>
                <a:cs typeface="Times New Roman"/>
              </a:rPr>
              <a:t>Chức</a:t>
            </a:r>
            <a:r>
              <a:rPr sz="2400" spc="-1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năng </a:t>
            </a:r>
            <a:r>
              <a:rPr sz="2400" spc="-10" dirty="0">
                <a:latin typeface="Times New Roman"/>
                <a:cs typeface="Times New Roman"/>
              </a:rPr>
              <a:t>thận:</a:t>
            </a:r>
            <a:endParaRPr sz="2400">
              <a:latin typeface="Times New Roman"/>
              <a:cs typeface="Times New Roman"/>
            </a:endParaRPr>
          </a:p>
          <a:p>
            <a:pPr marL="341630" marR="5715" lvl="1" indent="530860">
              <a:lnSpc>
                <a:spcPct val="150000"/>
              </a:lnSpc>
              <a:buChar char="-"/>
              <a:tabLst>
                <a:tab pos="872490" algn="l"/>
              </a:tabLst>
            </a:pPr>
            <a:r>
              <a:rPr sz="2400" dirty="0">
                <a:latin typeface="Times New Roman"/>
                <a:cs typeface="Times New Roman"/>
              </a:rPr>
              <a:t>24</a:t>
            </a:r>
            <a:r>
              <a:rPr sz="2400" spc="33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giờ</a:t>
            </a:r>
            <a:r>
              <a:rPr sz="2400" spc="34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trước,</a:t>
            </a:r>
            <a:r>
              <a:rPr sz="2400" spc="34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48</a:t>
            </a:r>
            <a:r>
              <a:rPr sz="2400" spc="34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giờ</a:t>
            </a:r>
            <a:r>
              <a:rPr sz="2400" spc="34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sau</a:t>
            </a:r>
            <a:r>
              <a:rPr sz="2400" spc="35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khi</a:t>
            </a:r>
            <a:r>
              <a:rPr sz="2400" spc="35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chụp</a:t>
            </a:r>
            <a:r>
              <a:rPr sz="2400" spc="35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mạch</a:t>
            </a:r>
            <a:r>
              <a:rPr sz="2400" spc="35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máu</a:t>
            </a:r>
            <a:r>
              <a:rPr sz="2400" spc="36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nếu</a:t>
            </a:r>
            <a:r>
              <a:rPr sz="2400" spc="355" dirty="0">
                <a:latin typeface="Times New Roman"/>
                <a:cs typeface="Times New Roman"/>
              </a:rPr>
              <a:t> </a:t>
            </a:r>
            <a:r>
              <a:rPr sz="2400" spc="-20" dirty="0">
                <a:latin typeface="Times New Roman"/>
                <a:cs typeface="Times New Roman"/>
              </a:rPr>
              <a:t>chức </a:t>
            </a:r>
            <a:r>
              <a:rPr sz="2400" dirty="0">
                <a:latin typeface="Times New Roman"/>
                <a:cs typeface="Times New Roman"/>
              </a:rPr>
              <a:t>năng</a:t>
            </a:r>
            <a:r>
              <a:rPr sz="2400" spc="-40" dirty="0">
                <a:latin typeface="Times New Roman"/>
                <a:cs typeface="Times New Roman"/>
              </a:rPr>
              <a:t> </a:t>
            </a:r>
            <a:r>
              <a:rPr sz="2400" b="1" dirty="0">
                <a:solidFill>
                  <a:srgbClr val="FF0000"/>
                </a:solidFill>
                <a:latin typeface="Times New Roman"/>
                <a:cs typeface="Times New Roman"/>
              </a:rPr>
              <a:t>thận</a:t>
            </a:r>
            <a:r>
              <a:rPr sz="2400" b="1" spc="-2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400" b="1" dirty="0">
                <a:solidFill>
                  <a:srgbClr val="FF0000"/>
                </a:solidFill>
                <a:latin typeface="Times New Roman"/>
                <a:cs typeface="Times New Roman"/>
              </a:rPr>
              <a:t>bình</a:t>
            </a:r>
            <a:r>
              <a:rPr sz="2400" b="1" spc="-1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400" b="1" spc="-10" dirty="0">
                <a:solidFill>
                  <a:srgbClr val="FF0000"/>
                </a:solidFill>
                <a:latin typeface="Times New Roman"/>
                <a:cs typeface="Times New Roman"/>
              </a:rPr>
              <a:t>thường</a:t>
            </a:r>
            <a:r>
              <a:rPr sz="2400" spc="-10" dirty="0">
                <a:latin typeface="Times New Roman"/>
                <a:cs typeface="Times New Roman"/>
              </a:rPr>
              <a:t>.</a:t>
            </a:r>
            <a:endParaRPr sz="2400">
              <a:latin typeface="Times New Roman"/>
              <a:cs typeface="Times New Roman"/>
            </a:endParaRPr>
          </a:p>
          <a:p>
            <a:pPr marL="823594" lvl="1" indent="-177800">
              <a:spcBef>
                <a:spcPts val="1440"/>
              </a:spcBef>
              <a:buChar char="-"/>
              <a:tabLst>
                <a:tab pos="823594" algn="l"/>
              </a:tabLst>
            </a:pPr>
            <a:r>
              <a:rPr sz="2400" dirty="0">
                <a:latin typeface="Times New Roman"/>
                <a:cs typeface="Times New Roman"/>
              </a:rPr>
              <a:t>48</a:t>
            </a:r>
            <a:r>
              <a:rPr sz="2400" spc="-3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giờ</a:t>
            </a:r>
            <a:r>
              <a:rPr sz="2400" spc="-3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trước</a:t>
            </a:r>
            <a:r>
              <a:rPr sz="2400" spc="-4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và</a:t>
            </a:r>
            <a:r>
              <a:rPr sz="2400" spc="-4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3</a:t>
            </a:r>
            <a:r>
              <a:rPr sz="2400" spc="-3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ngày</a:t>
            </a:r>
            <a:r>
              <a:rPr sz="2400" spc="-4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sau</a:t>
            </a:r>
            <a:r>
              <a:rPr sz="2400" spc="-2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đó</a:t>
            </a:r>
            <a:r>
              <a:rPr sz="2400" spc="-2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nếu</a:t>
            </a:r>
            <a:r>
              <a:rPr sz="2400" spc="-35" dirty="0">
                <a:latin typeface="Times New Roman"/>
                <a:cs typeface="Times New Roman"/>
              </a:rPr>
              <a:t> </a:t>
            </a:r>
            <a:r>
              <a:rPr sz="2400" b="1" dirty="0">
                <a:solidFill>
                  <a:srgbClr val="FF0000"/>
                </a:solidFill>
                <a:latin typeface="Times New Roman"/>
                <a:cs typeface="Times New Roman"/>
              </a:rPr>
              <a:t>suy</a:t>
            </a:r>
            <a:r>
              <a:rPr sz="2400" b="1" spc="-3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400" b="1" spc="-10" dirty="0">
                <a:solidFill>
                  <a:srgbClr val="FF0000"/>
                </a:solidFill>
                <a:latin typeface="Times New Roman"/>
                <a:cs typeface="Times New Roman"/>
              </a:rPr>
              <a:t>thận</a:t>
            </a:r>
            <a:r>
              <a:rPr sz="2400" spc="-10" dirty="0">
                <a:latin typeface="Times New Roman"/>
                <a:cs typeface="Times New Roman"/>
              </a:rPr>
              <a:t>.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489835">
              <a:lnSpc>
                <a:spcPts val="1410"/>
              </a:lnSpc>
            </a:pPr>
            <a:fld id="{81D60167-4931-47E6-BA6A-407CBD079E47}" type="slidenum">
              <a:rPr spc="-25" dirty="0"/>
              <a:pPr marL="2489835">
                <a:lnSpc>
                  <a:spcPts val="1410"/>
                </a:lnSpc>
              </a:pPr>
              <a:t>19</a:t>
            </a:fld>
            <a:endParaRPr spc="-25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803900" y="2514602"/>
            <a:ext cx="603250" cy="612775"/>
          </a:xfrm>
          <a:custGeom>
            <a:avLst/>
            <a:gdLst/>
            <a:ahLst/>
            <a:cxnLst/>
            <a:rect l="l" t="t" r="r" b="b"/>
            <a:pathLst>
              <a:path w="603250" h="612775">
                <a:moveTo>
                  <a:pt x="301625" y="0"/>
                </a:moveTo>
                <a:lnTo>
                  <a:pt x="252699" y="4010"/>
                </a:lnTo>
                <a:lnTo>
                  <a:pt x="206287" y="15619"/>
                </a:lnTo>
                <a:lnTo>
                  <a:pt x="163009" y="34198"/>
                </a:lnTo>
                <a:lnTo>
                  <a:pt x="123487" y="59114"/>
                </a:lnTo>
                <a:lnTo>
                  <a:pt x="88342" y="89738"/>
                </a:lnTo>
                <a:lnTo>
                  <a:pt x="58195" y="125438"/>
                </a:lnTo>
                <a:lnTo>
                  <a:pt x="33666" y="165584"/>
                </a:lnTo>
                <a:lnTo>
                  <a:pt x="15376" y="209544"/>
                </a:lnTo>
                <a:lnTo>
                  <a:pt x="3947" y="256689"/>
                </a:lnTo>
                <a:lnTo>
                  <a:pt x="0" y="306387"/>
                </a:lnTo>
                <a:lnTo>
                  <a:pt x="3947" y="356085"/>
                </a:lnTo>
                <a:lnTo>
                  <a:pt x="15376" y="403230"/>
                </a:lnTo>
                <a:lnTo>
                  <a:pt x="33666" y="447190"/>
                </a:lnTo>
                <a:lnTo>
                  <a:pt x="58195" y="487336"/>
                </a:lnTo>
                <a:lnTo>
                  <a:pt x="88342" y="523036"/>
                </a:lnTo>
                <a:lnTo>
                  <a:pt x="123487" y="553660"/>
                </a:lnTo>
                <a:lnTo>
                  <a:pt x="163009" y="578576"/>
                </a:lnTo>
                <a:lnTo>
                  <a:pt x="206287" y="597155"/>
                </a:lnTo>
                <a:lnTo>
                  <a:pt x="252699" y="608764"/>
                </a:lnTo>
                <a:lnTo>
                  <a:pt x="301625" y="612775"/>
                </a:lnTo>
                <a:lnTo>
                  <a:pt x="350550" y="608764"/>
                </a:lnTo>
                <a:lnTo>
                  <a:pt x="396962" y="597155"/>
                </a:lnTo>
                <a:lnTo>
                  <a:pt x="440240" y="578576"/>
                </a:lnTo>
                <a:lnTo>
                  <a:pt x="479762" y="553660"/>
                </a:lnTo>
                <a:lnTo>
                  <a:pt x="514907" y="523036"/>
                </a:lnTo>
                <a:lnTo>
                  <a:pt x="545054" y="487336"/>
                </a:lnTo>
                <a:lnTo>
                  <a:pt x="569583" y="447190"/>
                </a:lnTo>
                <a:lnTo>
                  <a:pt x="587873" y="403230"/>
                </a:lnTo>
                <a:lnTo>
                  <a:pt x="599302" y="356085"/>
                </a:lnTo>
                <a:lnTo>
                  <a:pt x="603250" y="306387"/>
                </a:lnTo>
                <a:lnTo>
                  <a:pt x="599302" y="256689"/>
                </a:lnTo>
                <a:lnTo>
                  <a:pt x="587873" y="209544"/>
                </a:lnTo>
                <a:lnTo>
                  <a:pt x="569583" y="165584"/>
                </a:lnTo>
                <a:lnTo>
                  <a:pt x="545054" y="125438"/>
                </a:lnTo>
                <a:lnTo>
                  <a:pt x="514907" y="89738"/>
                </a:lnTo>
                <a:lnTo>
                  <a:pt x="479762" y="59114"/>
                </a:lnTo>
                <a:lnTo>
                  <a:pt x="440240" y="34198"/>
                </a:lnTo>
                <a:lnTo>
                  <a:pt x="396962" y="15619"/>
                </a:lnTo>
                <a:lnTo>
                  <a:pt x="350550" y="4010"/>
                </a:lnTo>
                <a:lnTo>
                  <a:pt x="301625" y="0"/>
                </a:lnTo>
                <a:close/>
              </a:path>
            </a:pathLst>
          </a:custGeom>
          <a:solidFill>
            <a:srgbClr val="FF89C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6007831" y="2617025"/>
            <a:ext cx="19494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400" spc="-5" dirty="0">
                <a:solidFill>
                  <a:srgbClr val="FFFFFF"/>
                </a:solidFill>
                <a:latin typeface="Arial MT"/>
                <a:cs typeface="Arial MT"/>
              </a:rPr>
              <a:t>1</a:t>
            </a:r>
            <a:endParaRPr sz="2400">
              <a:latin typeface="Arial MT"/>
              <a:cs typeface="Arial MT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7051675" y="3449643"/>
            <a:ext cx="603250" cy="614680"/>
          </a:xfrm>
          <a:custGeom>
            <a:avLst/>
            <a:gdLst/>
            <a:ahLst/>
            <a:cxnLst/>
            <a:rect l="l" t="t" r="r" b="b"/>
            <a:pathLst>
              <a:path w="603250" h="614679">
                <a:moveTo>
                  <a:pt x="301625" y="0"/>
                </a:moveTo>
                <a:lnTo>
                  <a:pt x="252699" y="4020"/>
                </a:lnTo>
                <a:lnTo>
                  <a:pt x="206287" y="15660"/>
                </a:lnTo>
                <a:lnTo>
                  <a:pt x="163009" y="34286"/>
                </a:lnTo>
                <a:lnTo>
                  <a:pt x="123487" y="59267"/>
                </a:lnTo>
                <a:lnTo>
                  <a:pt x="88342" y="89969"/>
                </a:lnTo>
                <a:lnTo>
                  <a:pt x="58195" y="125762"/>
                </a:lnTo>
                <a:lnTo>
                  <a:pt x="33666" y="166010"/>
                </a:lnTo>
                <a:lnTo>
                  <a:pt x="15376" y="210084"/>
                </a:lnTo>
                <a:lnTo>
                  <a:pt x="3947" y="257349"/>
                </a:lnTo>
                <a:lnTo>
                  <a:pt x="0" y="307174"/>
                </a:lnTo>
                <a:lnTo>
                  <a:pt x="3947" y="357000"/>
                </a:lnTo>
                <a:lnTo>
                  <a:pt x="15376" y="404266"/>
                </a:lnTo>
                <a:lnTo>
                  <a:pt x="33666" y="448341"/>
                </a:lnTo>
                <a:lnTo>
                  <a:pt x="58195" y="488592"/>
                </a:lnTo>
                <a:lnTo>
                  <a:pt x="88342" y="524386"/>
                </a:lnTo>
                <a:lnTo>
                  <a:pt x="123487" y="555090"/>
                </a:lnTo>
                <a:lnTo>
                  <a:pt x="163009" y="580073"/>
                </a:lnTo>
                <a:lnTo>
                  <a:pt x="206287" y="598701"/>
                </a:lnTo>
                <a:lnTo>
                  <a:pt x="252699" y="610341"/>
                </a:lnTo>
                <a:lnTo>
                  <a:pt x="301625" y="614362"/>
                </a:lnTo>
                <a:lnTo>
                  <a:pt x="350550" y="610341"/>
                </a:lnTo>
                <a:lnTo>
                  <a:pt x="396962" y="598701"/>
                </a:lnTo>
                <a:lnTo>
                  <a:pt x="440240" y="580073"/>
                </a:lnTo>
                <a:lnTo>
                  <a:pt x="479762" y="555090"/>
                </a:lnTo>
                <a:lnTo>
                  <a:pt x="514907" y="524386"/>
                </a:lnTo>
                <a:lnTo>
                  <a:pt x="545054" y="488592"/>
                </a:lnTo>
                <a:lnTo>
                  <a:pt x="569583" y="448341"/>
                </a:lnTo>
                <a:lnTo>
                  <a:pt x="587873" y="404266"/>
                </a:lnTo>
                <a:lnTo>
                  <a:pt x="599302" y="357000"/>
                </a:lnTo>
                <a:lnTo>
                  <a:pt x="603250" y="307174"/>
                </a:lnTo>
                <a:lnTo>
                  <a:pt x="599302" y="257349"/>
                </a:lnTo>
                <a:lnTo>
                  <a:pt x="587873" y="210084"/>
                </a:lnTo>
                <a:lnTo>
                  <a:pt x="569583" y="166010"/>
                </a:lnTo>
                <a:lnTo>
                  <a:pt x="545054" y="125762"/>
                </a:lnTo>
                <a:lnTo>
                  <a:pt x="514907" y="89969"/>
                </a:lnTo>
                <a:lnTo>
                  <a:pt x="479762" y="59267"/>
                </a:lnTo>
                <a:lnTo>
                  <a:pt x="440240" y="34286"/>
                </a:lnTo>
                <a:lnTo>
                  <a:pt x="396962" y="15660"/>
                </a:lnTo>
                <a:lnTo>
                  <a:pt x="350550" y="4020"/>
                </a:lnTo>
                <a:lnTo>
                  <a:pt x="301625" y="0"/>
                </a:lnTo>
                <a:close/>
              </a:path>
            </a:pathLst>
          </a:custGeom>
          <a:solidFill>
            <a:srgbClr val="FF4FD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7255606" y="3552856"/>
            <a:ext cx="19494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400" spc="-5" dirty="0">
                <a:solidFill>
                  <a:srgbClr val="FFFFFF"/>
                </a:solidFill>
                <a:latin typeface="Arial MT"/>
                <a:cs typeface="Arial MT"/>
              </a:rPr>
              <a:t>2</a:t>
            </a:r>
            <a:endParaRPr sz="2400">
              <a:latin typeface="Arial MT"/>
              <a:cs typeface="Arial MT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5129212" y="4862514"/>
            <a:ext cx="603250" cy="612775"/>
          </a:xfrm>
          <a:custGeom>
            <a:avLst/>
            <a:gdLst/>
            <a:ahLst/>
            <a:cxnLst/>
            <a:rect l="l" t="t" r="r" b="b"/>
            <a:pathLst>
              <a:path w="603250" h="612775">
                <a:moveTo>
                  <a:pt x="301625" y="0"/>
                </a:moveTo>
                <a:lnTo>
                  <a:pt x="252699" y="4010"/>
                </a:lnTo>
                <a:lnTo>
                  <a:pt x="206287" y="15619"/>
                </a:lnTo>
                <a:lnTo>
                  <a:pt x="163009" y="34198"/>
                </a:lnTo>
                <a:lnTo>
                  <a:pt x="123487" y="59114"/>
                </a:lnTo>
                <a:lnTo>
                  <a:pt x="88342" y="89738"/>
                </a:lnTo>
                <a:lnTo>
                  <a:pt x="58195" y="125438"/>
                </a:lnTo>
                <a:lnTo>
                  <a:pt x="33666" y="165584"/>
                </a:lnTo>
                <a:lnTo>
                  <a:pt x="15376" y="209544"/>
                </a:lnTo>
                <a:lnTo>
                  <a:pt x="3947" y="256689"/>
                </a:lnTo>
                <a:lnTo>
                  <a:pt x="0" y="306387"/>
                </a:lnTo>
                <a:lnTo>
                  <a:pt x="3947" y="356085"/>
                </a:lnTo>
                <a:lnTo>
                  <a:pt x="15376" y="403230"/>
                </a:lnTo>
                <a:lnTo>
                  <a:pt x="33666" y="447190"/>
                </a:lnTo>
                <a:lnTo>
                  <a:pt x="58195" y="487336"/>
                </a:lnTo>
                <a:lnTo>
                  <a:pt x="88342" y="523036"/>
                </a:lnTo>
                <a:lnTo>
                  <a:pt x="123487" y="553660"/>
                </a:lnTo>
                <a:lnTo>
                  <a:pt x="163009" y="578576"/>
                </a:lnTo>
                <a:lnTo>
                  <a:pt x="206287" y="597155"/>
                </a:lnTo>
                <a:lnTo>
                  <a:pt x="252699" y="608764"/>
                </a:lnTo>
                <a:lnTo>
                  <a:pt x="301625" y="612775"/>
                </a:lnTo>
                <a:lnTo>
                  <a:pt x="350550" y="608764"/>
                </a:lnTo>
                <a:lnTo>
                  <a:pt x="396962" y="597155"/>
                </a:lnTo>
                <a:lnTo>
                  <a:pt x="440240" y="578576"/>
                </a:lnTo>
                <a:lnTo>
                  <a:pt x="479762" y="553660"/>
                </a:lnTo>
                <a:lnTo>
                  <a:pt x="514907" y="523036"/>
                </a:lnTo>
                <a:lnTo>
                  <a:pt x="545054" y="487336"/>
                </a:lnTo>
                <a:lnTo>
                  <a:pt x="569583" y="447190"/>
                </a:lnTo>
                <a:lnTo>
                  <a:pt x="587873" y="403230"/>
                </a:lnTo>
                <a:lnTo>
                  <a:pt x="599302" y="356085"/>
                </a:lnTo>
                <a:lnTo>
                  <a:pt x="603250" y="306387"/>
                </a:lnTo>
                <a:lnTo>
                  <a:pt x="599302" y="256689"/>
                </a:lnTo>
                <a:lnTo>
                  <a:pt x="587873" y="209544"/>
                </a:lnTo>
                <a:lnTo>
                  <a:pt x="569583" y="165584"/>
                </a:lnTo>
                <a:lnTo>
                  <a:pt x="545054" y="125438"/>
                </a:lnTo>
                <a:lnTo>
                  <a:pt x="514907" y="89738"/>
                </a:lnTo>
                <a:lnTo>
                  <a:pt x="479762" y="59114"/>
                </a:lnTo>
                <a:lnTo>
                  <a:pt x="440240" y="34198"/>
                </a:lnTo>
                <a:lnTo>
                  <a:pt x="396962" y="15619"/>
                </a:lnTo>
                <a:lnTo>
                  <a:pt x="350550" y="4010"/>
                </a:lnTo>
                <a:lnTo>
                  <a:pt x="301625" y="0"/>
                </a:lnTo>
                <a:close/>
              </a:path>
            </a:pathLst>
          </a:custGeom>
          <a:solidFill>
            <a:srgbClr val="EA00E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5318664" y="4932935"/>
            <a:ext cx="223520" cy="4527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800" dirty="0">
                <a:solidFill>
                  <a:srgbClr val="FFFFFF"/>
                </a:solidFill>
                <a:latin typeface="Arial MT"/>
                <a:cs typeface="Arial MT"/>
              </a:rPr>
              <a:t>4</a:t>
            </a:r>
            <a:endParaRPr sz="2800">
              <a:latin typeface="Arial MT"/>
              <a:cs typeface="Arial MT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4559300" y="3465514"/>
            <a:ext cx="603250" cy="612775"/>
          </a:xfrm>
          <a:custGeom>
            <a:avLst/>
            <a:gdLst/>
            <a:ahLst/>
            <a:cxnLst/>
            <a:rect l="l" t="t" r="r" b="b"/>
            <a:pathLst>
              <a:path w="603250" h="612775">
                <a:moveTo>
                  <a:pt x="301625" y="0"/>
                </a:moveTo>
                <a:lnTo>
                  <a:pt x="252699" y="4010"/>
                </a:lnTo>
                <a:lnTo>
                  <a:pt x="206287" y="15619"/>
                </a:lnTo>
                <a:lnTo>
                  <a:pt x="163009" y="34198"/>
                </a:lnTo>
                <a:lnTo>
                  <a:pt x="123487" y="59114"/>
                </a:lnTo>
                <a:lnTo>
                  <a:pt x="88342" y="89738"/>
                </a:lnTo>
                <a:lnTo>
                  <a:pt x="58195" y="125438"/>
                </a:lnTo>
                <a:lnTo>
                  <a:pt x="33666" y="165584"/>
                </a:lnTo>
                <a:lnTo>
                  <a:pt x="15376" y="209544"/>
                </a:lnTo>
                <a:lnTo>
                  <a:pt x="3947" y="256689"/>
                </a:lnTo>
                <a:lnTo>
                  <a:pt x="0" y="306387"/>
                </a:lnTo>
                <a:lnTo>
                  <a:pt x="3947" y="356085"/>
                </a:lnTo>
                <a:lnTo>
                  <a:pt x="15376" y="403230"/>
                </a:lnTo>
                <a:lnTo>
                  <a:pt x="33666" y="447190"/>
                </a:lnTo>
                <a:lnTo>
                  <a:pt x="58195" y="487336"/>
                </a:lnTo>
                <a:lnTo>
                  <a:pt x="88342" y="523036"/>
                </a:lnTo>
                <a:lnTo>
                  <a:pt x="123487" y="553660"/>
                </a:lnTo>
                <a:lnTo>
                  <a:pt x="163009" y="578576"/>
                </a:lnTo>
                <a:lnTo>
                  <a:pt x="206287" y="597155"/>
                </a:lnTo>
                <a:lnTo>
                  <a:pt x="252699" y="608764"/>
                </a:lnTo>
                <a:lnTo>
                  <a:pt x="301625" y="612775"/>
                </a:lnTo>
                <a:lnTo>
                  <a:pt x="350550" y="608764"/>
                </a:lnTo>
                <a:lnTo>
                  <a:pt x="396962" y="597155"/>
                </a:lnTo>
                <a:lnTo>
                  <a:pt x="440240" y="578576"/>
                </a:lnTo>
                <a:lnTo>
                  <a:pt x="479762" y="553660"/>
                </a:lnTo>
                <a:lnTo>
                  <a:pt x="514907" y="523036"/>
                </a:lnTo>
                <a:lnTo>
                  <a:pt x="545054" y="487336"/>
                </a:lnTo>
                <a:lnTo>
                  <a:pt x="569583" y="447190"/>
                </a:lnTo>
                <a:lnTo>
                  <a:pt x="587873" y="403230"/>
                </a:lnTo>
                <a:lnTo>
                  <a:pt x="599302" y="356085"/>
                </a:lnTo>
                <a:lnTo>
                  <a:pt x="603250" y="306387"/>
                </a:lnTo>
                <a:lnTo>
                  <a:pt x="599302" y="256689"/>
                </a:lnTo>
                <a:lnTo>
                  <a:pt x="587873" y="209544"/>
                </a:lnTo>
                <a:lnTo>
                  <a:pt x="569583" y="165584"/>
                </a:lnTo>
                <a:lnTo>
                  <a:pt x="545054" y="125438"/>
                </a:lnTo>
                <a:lnTo>
                  <a:pt x="514907" y="89738"/>
                </a:lnTo>
                <a:lnTo>
                  <a:pt x="479762" y="59114"/>
                </a:lnTo>
                <a:lnTo>
                  <a:pt x="440240" y="34198"/>
                </a:lnTo>
                <a:lnTo>
                  <a:pt x="396962" y="15619"/>
                </a:lnTo>
                <a:lnTo>
                  <a:pt x="350550" y="4010"/>
                </a:lnTo>
                <a:lnTo>
                  <a:pt x="301625" y="0"/>
                </a:lnTo>
                <a:close/>
              </a:path>
            </a:pathLst>
          </a:custGeom>
          <a:solidFill>
            <a:srgbClr val="D2004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4763231" y="3567938"/>
            <a:ext cx="19494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400" spc="-5" dirty="0">
                <a:solidFill>
                  <a:srgbClr val="FFFFFF"/>
                </a:solidFill>
                <a:latin typeface="Arial MT"/>
                <a:cs typeface="Arial MT"/>
              </a:rPr>
              <a:t>5</a:t>
            </a:r>
            <a:endParaRPr sz="2400">
              <a:latin typeface="Arial MT"/>
              <a:cs typeface="Arial MT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6559551" y="4873626"/>
            <a:ext cx="605155" cy="612775"/>
          </a:xfrm>
          <a:custGeom>
            <a:avLst/>
            <a:gdLst/>
            <a:ahLst/>
            <a:cxnLst/>
            <a:rect l="l" t="t" r="r" b="b"/>
            <a:pathLst>
              <a:path w="605154" h="612775">
                <a:moveTo>
                  <a:pt x="302425" y="0"/>
                </a:moveTo>
                <a:lnTo>
                  <a:pt x="253368" y="4010"/>
                </a:lnTo>
                <a:lnTo>
                  <a:pt x="206833" y="15619"/>
                </a:lnTo>
                <a:lnTo>
                  <a:pt x="163440" y="34198"/>
                </a:lnTo>
                <a:lnTo>
                  <a:pt x="123814" y="59114"/>
                </a:lnTo>
                <a:lnTo>
                  <a:pt x="88576" y="89738"/>
                </a:lnTo>
                <a:lnTo>
                  <a:pt x="58348" y="125438"/>
                </a:lnTo>
                <a:lnTo>
                  <a:pt x="33755" y="165584"/>
                </a:lnTo>
                <a:lnTo>
                  <a:pt x="15417" y="209544"/>
                </a:lnTo>
                <a:lnTo>
                  <a:pt x="3958" y="256689"/>
                </a:lnTo>
                <a:lnTo>
                  <a:pt x="0" y="306387"/>
                </a:lnTo>
                <a:lnTo>
                  <a:pt x="3958" y="356085"/>
                </a:lnTo>
                <a:lnTo>
                  <a:pt x="15417" y="403230"/>
                </a:lnTo>
                <a:lnTo>
                  <a:pt x="33755" y="447190"/>
                </a:lnTo>
                <a:lnTo>
                  <a:pt x="58348" y="487336"/>
                </a:lnTo>
                <a:lnTo>
                  <a:pt x="88576" y="523036"/>
                </a:lnTo>
                <a:lnTo>
                  <a:pt x="123814" y="553660"/>
                </a:lnTo>
                <a:lnTo>
                  <a:pt x="163440" y="578576"/>
                </a:lnTo>
                <a:lnTo>
                  <a:pt x="206833" y="597155"/>
                </a:lnTo>
                <a:lnTo>
                  <a:pt x="253368" y="608764"/>
                </a:lnTo>
                <a:lnTo>
                  <a:pt x="302425" y="612775"/>
                </a:lnTo>
                <a:lnTo>
                  <a:pt x="351477" y="608764"/>
                </a:lnTo>
                <a:lnTo>
                  <a:pt x="398010" y="597155"/>
                </a:lnTo>
                <a:lnTo>
                  <a:pt x="441400" y="578576"/>
                </a:lnTo>
                <a:lnTo>
                  <a:pt x="481025" y="553660"/>
                </a:lnTo>
                <a:lnTo>
                  <a:pt x="516262" y="523036"/>
                </a:lnTo>
                <a:lnTo>
                  <a:pt x="546489" y="487336"/>
                </a:lnTo>
                <a:lnTo>
                  <a:pt x="571082" y="447190"/>
                </a:lnTo>
                <a:lnTo>
                  <a:pt x="589420" y="403230"/>
                </a:lnTo>
                <a:lnTo>
                  <a:pt x="600879" y="356085"/>
                </a:lnTo>
                <a:lnTo>
                  <a:pt x="604837" y="306387"/>
                </a:lnTo>
                <a:lnTo>
                  <a:pt x="600879" y="256689"/>
                </a:lnTo>
                <a:lnTo>
                  <a:pt x="589420" y="209544"/>
                </a:lnTo>
                <a:lnTo>
                  <a:pt x="571082" y="165584"/>
                </a:lnTo>
                <a:lnTo>
                  <a:pt x="546489" y="125438"/>
                </a:lnTo>
                <a:lnTo>
                  <a:pt x="516262" y="89738"/>
                </a:lnTo>
                <a:lnTo>
                  <a:pt x="481025" y="59114"/>
                </a:lnTo>
                <a:lnTo>
                  <a:pt x="441400" y="34198"/>
                </a:lnTo>
                <a:lnTo>
                  <a:pt x="398010" y="15619"/>
                </a:lnTo>
                <a:lnTo>
                  <a:pt x="351477" y="4010"/>
                </a:lnTo>
                <a:lnTo>
                  <a:pt x="302425" y="0"/>
                </a:lnTo>
                <a:close/>
              </a:path>
            </a:pathLst>
          </a:custGeom>
          <a:solidFill>
            <a:srgbClr val="FF198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6764402" y="4976050"/>
            <a:ext cx="19494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400" spc="-5" dirty="0">
                <a:solidFill>
                  <a:srgbClr val="FFFFFF"/>
                </a:solidFill>
                <a:latin typeface="Arial MT"/>
                <a:cs typeface="Arial MT"/>
              </a:rPr>
              <a:t>3</a:t>
            </a:r>
            <a:endParaRPr sz="2400">
              <a:latin typeface="Arial MT"/>
              <a:cs typeface="Arial MT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5473700" y="3422650"/>
            <a:ext cx="1338580" cy="1358900"/>
            <a:chOff x="3949700" y="3422650"/>
            <a:chExt cx="1338580" cy="1358900"/>
          </a:xfrm>
        </p:grpSpPr>
        <p:sp>
          <p:nvSpPr>
            <p:cNvPr id="13" name="object 13"/>
            <p:cNvSpPr/>
            <p:nvPr/>
          </p:nvSpPr>
          <p:spPr>
            <a:xfrm>
              <a:off x="3949700" y="3422650"/>
              <a:ext cx="1338580" cy="1358900"/>
            </a:xfrm>
            <a:custGeom>
              <a:avLst/>
              <a:gdLst/>
              <a:ahLst/>
              <a:cxnLst/>
              <a:rect l="l" t="t" r="r" b="b"/>
              <a:pathLst>
                <a:path w="1338579" h="1358900">
                  <a:moveTo>
                    <a:pt x="669137" y="0"/>
                  </a:moveTo>
                  <a:lnTo>
                    <a:pt x="621350" y="1705"/>
                  </a:lnTo>
                  <a:lnTo>
                    <a:pt x="574469" y="6747"/>
                  </a:lnTo>
                  <a:lnTo>
                    <a:pt x="528609" y="15009"/>
                  </a:lnTo>
                  <a:lnTo>
                    <a:pt x="483882" y="26376"/>
                  </a:lnTo>
                  <a:lnTo>
                    <a:pt x="440401" y="40733"/>
                  </a:lnTo>
                  <a:lnTo>
                    <a:pt x="398281" y="57966"/>
                  </a:lnTo>
                  <a:lnTo>
                    <a:pt x="357633" y="77959"/>
                  </a:lnTo>
                  <a:lnTo>
                    <a:pt x="318572" y="100598"/>
                  </a:lnTo>
                  <a:lnTo>
                    <a:pt x="281210" y="125767"/>
                  </a:lnTo>
                  <a:lnTo>
                    <a:pt x="245661" y="153352"/>
                  </a:lnTo>
                  <a:lnTo>
                    <a:pt x="212038" y="183237"/>
                  </a:lnTo>
                  <a:lnTo>
                    <a:pt x="180454" y="215308"/>
                  </a:lnTo>
                  <a:lnTo>
                    <a:pt x="151023" y="249450"/>
                  </a:lnTo>
                  <a:lnTo>
                    <a:pt x="123857" y="285547"/>
                  </a:lnTo>
                  <a:lnTo>
                    <a:pt x="99070" y="323484"/>
                  </a:lnTo>
                  <a:lnTo>
                    <a:pt x="76775" y="363148"/>
                  </a:lnTo>
                  <a:lnTo>
                    <a:pt x="57085" y="404421"/>
                  </a:lnTo>
                  <a:lnTo>
                    <a:pt x="40114" y="447191"/>
                  </a:lnTo>
                  <a:lnTo>
                    <a:pt x="25975" y="491341"/>
                  </a:lnTo>
                  <a:lnTo>
                    <a:pt x="14780" y="536757"/>
                  </a:lnTo>
                  <a:lnTo>
                    <a:pt x="6644" y="583324"/>
                  </a:lnTo>
                  <a:lnTo>
                    <a:pt x="1680" y="630926"/>
                  </a:lnTo>
                  <a:lnTo>
                    <a:pt x="0" y="679450"/>
                  </a:lnTo>
                  <a:lnTo>
                    <a:pt x="1680" y="727973"/>
                  </a:lnTo>
                  <a:lnTo>
                    <a:pt x="6644" y="775575"/>
                  </a:lnTo>
                  <a:lnTo>
                    <a:pt x="14780" y="822142"/>
                  </a:lnTo>
                  <a:lnTo>
                    <a:pt x="25975" y="867558"/>
                  </a:lnTo>
                  <a:lnTo>
                    <a:pt x="40114" y="911708"/>
                  </a:lnTo>
                  <a:lnTo>
                    <a:pt x="57085" y="954478"/>
                  </a:lnTo>
                  <a:lnTo>
                    <a:pt x="76775" y="995751"/>
                  </a:lnTo>
                  <a:lnTo>
                    <a:pt x="99070" y="1035415"/>
                  </a:lnTo>
                  <a:lnTo>
                    <a:pt x="123857" y="1073352"/>
                  </a:lnTo>
                  <a:lnTo>
                    <a:pt x="151023" y="1109449"/>
                  </a:lnTo>
                  <a:lnTo>
                    <a:pt x="180454" y="1143591"/>
                  </a:lnTo>
                  <a:lnTo>
                    <a:pt x="212038" y="1175662"/>
                  </a:lnTo>
                  <a:lnTo>
                    <a:pt x="245661" y="1205547"/>
                  </a:lnTo>
                  <a:lnTo>
                    <a:pt x="281210" y="1233132"/>
                  </a:lnTo>
                  <a:lnTo>
                    <a:pt x="318572" y="1258301"/>
                  </a:lnTo>
                  <a:lnTo>
                    <a:pt x="357633" y="1280940"/>
                  </a:lnTo>
                  <a:lnTo>
                    <a:pt x="398281" y="1300933"/>
                  </a:lnTo>
                  <a:lnTo>
                    <a:pt x="440401" y="1318166"/>
                  </a:lnTo>
                  <a:lnTo>
                    <a:pt x="483882" y="1332523"/>
                  </a:lnTo>
                  <a:lnTo>
                    <a:pt x="528609" y="1343890"/>
                  </a:lnTo>
                  <a:lnTo>
                    <a:pt x="574469" y="1352152"/>
                  </a:lnTo>
                  <a:lnTo>
                    <a:pt x="621350" y="1357194"/>
                  </a:lnTo>
                  <a:lnTo>
                    <a:pt x="669137" y="1358900"/>
                  </a:lnTo>
                  <a:lnTo>
                    <a:pt x="716923" y="1357194"/>
                  </a:lnTo>
                  <a:lnTo>
                    <a:pt x="763802" y="1352152"/>
                  </a:lnTo>
                  <a:lnTo>
                    <a:pt x="809661" y="1343890"/>
                  </a:lnTo>
                  <a:lnTo>
                    <a:pt x="854387" y="1332523"/>
                  </a:lnTo>
                  <a:lnTo>
                    <a:pt x="897866" y="1318166"/>
                  </a:lnTo>
                  <a:lnTo>
                    <a:pt x="939986" y="1300933"/>
                  </a:lnTo>
                  <a:lnTo>
                    <a:pt x="980632" y="1280940"/>
                  </a:lnTo>
                  <a:lnTo>
                    <a:pt x="1019693" y="1258301"/>
                  </a:lnTo>
                  <a:lnTo>
                    <a:pt x="1057054" y="1233132"/>
                  </a:lnTo>
                  <a:lnTo>
                    <a:pt x="1092602" y="1205547"/>
                  </a:lnTo>
                  <a:lnTo>
                    <a:pt x="1126225" y="1175662"/>
                  </a:lnTo>
                  <a:lnTo>
                    <a:pt x="1157809" y="1143591"/>
                  </a:lnTo>
                  <a:lnTo>
                    <a:pt x="1187240" y="1109449"/>
                  </a:lnTo>
                  <a:lnTo>
                    <a:pt x="1214405" y="1073352"/>
                  </a:lnTo>
                  <a:lnTo>
                    <a:pt x="1239192" y="1035415"/>
                  </a:lnTo>
                  <a:lnTo>
                    <a:pt x="1261487" y="995751"/>
                  </a:lnTo>
                  <a:lnTo>
                    <a:pt x="1281176" y="954478"/>
                  </a:lnTo>
                  <a:lnTo>
                    <a:pt x="1298147" y="911708"/>
                  </a:lnTo>
                  <a:lnTo>
                    <a:pt x="1312287" y="867558"/>
                  </a:lnTo>
                  <a:lnTo>
                    <a:pt x="1323481" y="822142"/>
                  </a:lnTo>
                  <a:lnTo>
                    <a:pt x="1331617" y="775575"/>
                  </a:lnTo>
                  <a:lnTo>
                    <a:pt x="1336582" y="727973"/>
                  </a:lnTo>
                  <a:lnTo>
                    <a:pt x="1338262" y="679450"/>
                  </a:lnTo>
                  <a:lnTo>
                    <a:pt x="1336582" y="630926"/>
                  </a:lnTo>
                  <a:lnTo>
                    <a:pt x="1331617" y="583324"/>
                  </a:lnTo>
                  <a:lnTo>
                    <a:pt x="1323481" y="536757"/>
                  </a:lnTo>
                  <a:lnTo>
                    <a:pt x="1312287" y="491341"/>
                  </a:lnTo>
                  <a:lnTo>
                    <a:pt x="1298147" y="447191"/>
                  </a:lnTo>
                  <a:lnTo>
                    <a:pt x="1281176" y="404421"/>
                  </a:lnTo>
                  <a:lnTo>
                    <a:pt x="1261487" y="363148"/>
                  </a:lnTo>
                  <a:lnTo>
                    <a:pt x="1239192" y="323484"/>
                  </a:lnTo>
                  <a:lnTo>
                    <a:pt x="1214405" y="285547"/>
                  </a:lnTo>
                  <a:lnTo>
                    <a:pt x="1187240" y="249450"/>
                  </a:lnTo>
                  <a:lnTo>
                    <a:pt x="1157809" y="215308"/>
                  </a:lnTo>
                  <a:lnTo>
                    <a:pt x="1126225" y="183237"/>
                  </a:lnTo>
                  <a:lnTo>
                    <a:pt x="1092602" y="153352"/>
                  </a:lnTo>
                  <a:lnTo>
                    <a:pt x="1057054" y="125767"/>
                  </a:lnTo>
                  <a:lnTo>
                    <a:pt x="1019693" y="100598"/>
                  </a:lnTo>
                  <a:lnTo>
                    <a:pt x="980632" y="77959"/>
                  </a:lnTo>
                  <a:lnTo>
                    <a:pt x="939986" y="57966"/>
                  </a:lnTo>
                  <a:lnTo>
                    <a:pt x="897866" y="40733"/>
                  </a:lnTo>
                  <a:lnTo>
                    <a:pt x="854387" y="26376"/>
                  </a:lnTo>
                  <a:lnTo>
                    <a:pt x="809661" y="15009"/>
                  </a:lnTo>
                  <a:lnTo>
                    <a:pt x="763802" y="6747"/>
                  </a:lnTo>
                  <a:lnTo>
                    <a:pt x="716923" y="1705"/>
                  </a:lnTo>
                  <a:lnTo>
                    <a:pt x="669137" y="0"/>
                  </a:lnTo>
                  <a:close/>
                </a:path>
              </a:pathLst>
            </a:custGeom>
            <a:solidFill>
              <a:srgbClr val="B23B7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4335002" y="3798675"/>
              <a:ext cx="560705" cy="641350"/>
            </a:xfrm>
            <a:custGeom>
              <a:avLst/>
              <a:gdLst/>
              <a:ahLst/>
              <a:cxnLst/>
              <a:rect l="l" t="t" r="r" b="b"/>
              <a:pathLst>
                <a:path w="560704" h="641350">
                  <a:moveTo>
                    <a:pt x="424840" y="0"/>
                  </a:moveTo>
                  <a:lnTo>
                    <a:pt x="182067" y="0"/>
                  </a:lnTo>
                  <a:lnTo>
                    <a:pt x="151238" y="5430"/>
                  </a:lnTo>
                  <a:lnTo>
                    <a:pt x="127546" y="20877"/>
                  </a:lnTo>
                  <a:lnTo>
                    <a:pt x="112340" y="45075"/>
                  </a:lnTo>
                  <a:lnTo>
                    <a:pt x="106972" y="76758"/>
                  </a:lnTo>
                  <a:lnTo>
                    <a:pt x="76123" y="76758"/>
                  </a:lnTo>
                  <a:lnTo>
                    <a:pt x="45134" y="84358"/>
                  </a:lnTo>
                  <a:lnTo>
                    <a:pt x="21088" y="103335"/>
                  </a:lnTo>
                  <a:lnTo>
                    <a:pt x="5529" y="127952"/>
                  </a:lnTo>
                  <a:lnTo>
                    <a:pt x="0" y="152476"/>
                  </a:lnTo>
                  <a:lnTo>
                    <a:pt x="0" y="565289"/>
                  </a:lnTo>
                  <a:lnTo>
                    <a:pt x="7699" y="596371"/>
                  </a:lnTo>
                  <a:lnTo>
                    <a:pt x="26874" y="620260"/>
                  </a:lnTo>
                  <a:lnTo>
                    <a:pt x="51643" y="635593"/>
                  </a:lnTo>
                  <a:lnTo>
                    <a:pt x="76123" y="641007"/>
                  </a:lnTo>
                  <a:lnTo>
                    <a:pt x="378548" y="641007"/>
                  </a:lnTo>
                  <a:lnTo>
                    <a:pt x="412383" y="635593"/>
                  </a:lnTo>
                  <a:lnTo>
                    <a:pt x="441685" y="620260"/>
                  </a:lnTo>
                  <a:lnTo>
                    <a:pt x="449747" y="610920"/>
                  </a:lnTo>
                  <a:lnTo>
                    <a:pt x="76123" y="610920"/>
                  </a:lnTo>
                  <a:lnTo>
                    <a:pt x="64952" y="605832"/>
                  </a:lnTo>
                  <a:lnTo>
                    <a:pt x="55421" y="593548"/>
                  </a:lnTo>
                  <a:lnTo>
                    <a:pt x="48782" y="578543"/>
                  </a:lnTo>
                  <a:lnTo>
                    <a:pt x="46291" y="565289"/>
                  </a:lnTo>
                  <a:lnTo>
                    <a:pt x="46291" y="152476"/>
                  </a:lnTo>
                  <a:lnTo>
                    <a:pt x="48782" y="141645"/>
                  </a:lnTo>
                  <a:lnTo>
                    <a:pt x="55421" y="131984"/>
                  </a:lnTo>
                  <a:lnTo>
                    <a:pt x="64952" y="125047"/>
                  </a:lnTo>
                  <a:lnTo>
                    <a:pt x="76123" y="122389"/>
                  </a:lnTo>
                  <a:lnTo>
                    <a:pt x="136804" y="122389"/>
                  </a:lnTo>
                  <a:lnTo>
                    <a:pt x="136804" y="76758"/>
                  </a:lnTo>
                  <a:lnTo>
                    <a:pt x="141851" y="62902"/>
                  </a:lnTo>
                  <a:lnTo>
                    <a:pt x="154035" y="47588"/>
                  </a:lnTo>
                  <a:lnTo>
                    <a:pt x="168919" y="35191"/>
                  </a:lnTo>
                  <a:lnTo>
                    <a:pt x="182067" y="30086"/>
                  </a:lnTo>
                  <a:lnTo>
                    <a:pt x="451633" y="30086"/>
                  </a:lnTo>
                  <a:lnTo>
                    <a:pt x="424840" y="0"/>
                  </a:lnTo>
                  <a:close/>
                </a:path>
                <a:path w="560704" h="641350">
                  <a:moveTo>
                    <a:pt x="470103" y="565289"/>
                  </a:moveTo>
                  <a:lnTo>
                    <a:pt x="424840" y="565289"/>
                  </a:lnTo>
                  <a:lnTo>
                    <a:pt x="421947" y="578543"/>
                  </a:lnTo>
                  <a:lnTo>
                    <a:pt x="413267" y="593548"/>
                  </a:lnTo>
                  <a:lnTo>
                    <a:pt x="398801" y="605832"/>
                  </a:lnTo>
                  <a:lnTo>
                    <a:pt x="378548" y="610920"/>
                  </a:lnTo>
                  <a:lnTo>
                    <a:pt x="449747" y="610920"/>
                  </a:lnTo>
                  <a:lnTo>
                    <a:pt x="462307" y="596371"/>
                  </a:lnTo>
                  <a:lnTo>
                    <a:pt x="470103" y="565289"/>
                  </a:lnTo>
                  <a:close/>
                </a:path>
                <a:path w="560704" h="641350">
                  <a:moveTo>
                    <a:pt x="136804" y="122389"/>
                  </a:moveTo>
                  <a:lnTo>
                    <a:pt x="106972" y="122389"/>
                  </a:lnTo>
                  <a:lnTo>
                    <a:pt x="106972" y="488530"/>
                  </a:lnTo>
                  <a:lnTo>
                    <a:pt x="112340" y="513651"/>
                  </a:lnTo>
                  <a:lnTo>
                    <a:pt x="127546" y="538578"/>
                  </a:lnTo>
                  <a:lnTo>
                    <a:pt x="151238" y="557671"/>
                  </a:lnTo>
                  <a:lnTo>
                    <a:pt x="182067" y="565289"/>
                  </a:lnTo>
                  <a:lnTo>
                    <a:pt x="485533" y="565289"/>
                  </a:lnTo>
                  <a:lnTo>
                    <a:pt x="516362" y="557671"/>
                  </a:lnTo>
                  <a:lnTo>
                    <a:pt x="540054" y="538578"/>
                  </a:lnTo>
                  <a:lnTo>
                    <a:pt x="551603" y="519645"/>
                  </a:lnTo>
                  <a:lnTo>
                    <a:pt x="182067" y="519645"/>
                  </a:lnTo>
                  <a:lnTo>
                    <a:pt x="168919" y="516971"/>
                  </a:lnTo>
                  <a:lnTo>
                    <a:pt x="154035" y="509922"/>
                  </a:lnTo>
                  <a:lnTo>
                    <a:pt x="141851" y="499955"/>
                  </a:lnTo>
                  <a:lnTo>
                    <a:pt x="136804" y="488530"/>
                  </a:lnTo>
                  <a:lnTo>
                    <a:pt x="136804" y="122389"/>
                  </a:lnTo>
                  <a:close/>
                </a:path>
                <a:path w="560704" h="641350">
                  <a:moveTo>
                    <a:pt x="424840" y="30086"/>
                  </a:moveTo>
                  <a:lnTo>
                    <a:pt x="378548" y="30086"/>
                  </a:lnTo>
                  <a:lnTo>
                    <a:pt x="378548" y="122389"/>
                  </a:lnTo>
                  <a:lnTo>
                    <a:pt x="386489" y="147076"/>
                  </a:lnTo>
                  <a:lnTo>
                    <a:pt x="407352" y="172051"/>
                  </a:lnTo>
                  <a:lnTo>
                    <a:pt x="436702" y="191386"/>
                  </a:lnTo>
                  <a:lnTo>
                    <a:pt x="470103" y="199148"/>
                  </a:lnTo>
                  <a:lnTo>
                    <a:pt x="530796" y="199148"/>
                  </a:lnTo>
                  <a:lnTo>
                    <a:pt x="530796" y="488530"/>
                  </a:lnTo>
                  <a:lnTo>
                    <a:pt x="525749" y="499955"/>
                  </a:lnTo>
                  <a:lnTo>
                    <a:pt x="513565" y="509922"/>
                  </a:lnTo>
                  <a:lnTo>
                    <a:pt x="498681" y="516971"/>
                  </a:lnTo>
                  <a:lnTo>
                    <a:pt x="485533" y="519645"/>
                  </a:lnTo>
                  <a:lnTo>
                    <a:pt x="551603" y="519645"/>
                  </a:lnTo>
                  <a:lnTo>
                    <a:pt x="555260" y="513651"/>
                  </a:lnTo>
                  <a:lnTo>
                    <a:pt x="560628" y="488530"/>
                  </a:lnTo>
                  <a:lnTo>
                    <a:pt x="560628" y="152476"/>
                  </a:lnTo>
                  <a:lnTo>
                    <a:pt x="470103" y="152476"/>
                  </a:lnTo>
                  <a:lnTo>
                    <a:pt x="450011" y="147289"/>
                  </a:lnTo>
                  <a:lnTo>
                    <a:pt x="435898" y="133543"/>
                  </a:lnTo>
                  <a:lnTo>
                    <a:pt x="427572" y="113964"/>
                  </a:lnTo>
                  <a:lnTo>
                    <a:pt x="424840" y="91274"/>
                  </a:lnTo>
                  <a:lnTo>
                    <a:pt x="424840" y="30086"/>
                  </a:lnTo>
                  <a:close/>
                </a:path>
                <a:path w="560704" h="641350">
                  <a:moveTo>
                    <a:pt x="439242" y="381698"/>
                  </a:moveTo>
                  <a:lnTo>
                    <a:pt x="227329" y="381698"/>
                  </a:lnTo>
                  <a:lnTo>
                    <a:pt x="227329" y="397256"/>
                  </a:lnTo>
                  <a:lnTo>
                    <a:pt x="227571" y="408520"/>
                  </a:lnTo>
                  <a:lnTo>
                    <a:pt x="229258" y="418133"/>
                  </a:lnTo>
                  <a:lnTo>
                    <a:pt x="233839" y="424829"/>
                  </a:lnTo>
                  <a:lnTo>
                    <a:pt x="242760" y="427342"/>
                  </a:lnTo>
                  <a:lnTo>
                    <a:pt x="424840" y="427342"/>
                  </a:lnTo>
                  <a:lnTo>
                    <a:pt x="433166" y="424829"/>
                  </a:lnTo>
                  <a:lnTo>
                    <a:pt x="437441" y="418133"/>
                  </a:lnTo>
                  <a:lnTo>
                    <a:pt x="439017" y="408520"/>
                  </a:lnTo>
                  <a:lnTo>
                    <a:pt x="439242" y="397256"/>
                  </a:lnTo>
                  <a:lnTo>
                    <a:pt x="439242" y="381698"/>
                  </a:lnTo>
                  <a:close/>
                </a:path>
                <a:path w="560704" h="641350">
                  <a:moveTo>
                    <a:pt x="424840" y="274866"/>
                  </a:moveTo>
                  <a:lnTo>
                    <a:pt x="242760" y="274866"/>
                  </a:lnTo>
                  <a:lnTo>
                    <a:pt x="233839" y="277540"/>
                  </a:lnTo>
                  <a:lnTo>
                    <a:pt x="229258" y="284589"/>
                  </a:lnTo>
                  <a:lnTo>
                    <a:pt x="227571" y="294556"/>
                  </a:lnTo>
                  <a:lnTo>
                    <a:pt x="227329" y="305981"/>
                  </a:lnTo>
                  <a:lnTo>
                    <a:pt x="227329" y="320497"/>
                  </a:lnTo>
                  <a:lnTo>
                    <a:pt x="439242" y="320497"/>
                  </a:lnTo>
                  <a:lnTo>
                    <a:pt x="439242" y="305981"/>
                  </a:lnTo>
                  <a:lnTo>
                    <a:pt x="439017" y="294556"/>
                  </a:lnTo>
                  <a:lnTo>
                    <a:pt x="437441" y="284589"/>
                  </a:lnTo>
                  <a:lnTo>
                    <a:pt x="433166" y="277540"/>
                  </a:lnTo>
                  <a:lnTo>
                    <a:pt x="424840" y="274866"/>
                  </a:lnTo>
                  <a:close/>
                </a:path>
                <a:path w="560704" h="641350">
                  <a:moveTo>
                    <a:pt x="451633" y="30086"/>
                  </a:moveTo>
                  <a:lnTo>
                    <a:pt x="424840" y="30086"/>
                  </a:lnTo>
                  <a:lnTo>
                    <a:pt x="530796" y="152476"/>
                  </a:lnTo>
                  <a:lnTo>
                    <a:pt x="560628" y="152476"/>
                  </a:lnTo>
                  <a:lnTo>
                    <a:pt x="451633" y="3008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5"/>
          <p:cNvSpPr txBox="1">
            <a:spLocks noGrp="1"/>
          </p:cNvSpPr>
          <p:nvPr>
            <p:ph type="title"/>
          </p:nvPr>
        </p:nvSpPr>
        <p:spPr>
          <a:xfrm>
            <a:off x="2440643" y="198375"/>
            <a:ext cx="10358712" cy="734174"/>
          </a:xfrm>
          <a:prstGeom prst="rect">
            <a:avLst/>
          </a:prstGeom>
        </p:spPr>
        <p:txBody>
          <a:bodyPr vert="horz" wrap="square" lIns="0" tIns="239394" rIns="0" bIns="0" rtlCol="0">
            <a:spAutoFit/>
          </a:bodyPr>
          <a:lstStyle/>
          <a:p>
            <a:pPr marL="1704975">
              <a:spcBef>
                <a:spcPts val="95"/>
              </a:spcBef>
            </a:pPr>
            <a:r>
              <a:rPr sz="3200" dirty="0"/>
              <a:t>NỘI</a:t>
            </a:r>
            <a:r>
              <a:rPr sz="3200" spc="-100" dirty="0"/>
              <a:t> </a:t>
            </a:r>
            <a:r>
              <a:rPr sz="3200" dirty="0"/>
              <a:t>DUNG</a:t>
            </a:r>
            <a:r>
              <a:rPr sz="3200" spc="-150" dirty="0"/>
              <a:t> </a:t>
            </a:r>
            <a:r>
              <a:rPr sz="3200" dirty="0"/>
              <a:t>TRÌNH</a:t>
            </a:r>
            <a:r>
              <a:rPr sz="3200" spc="-85" dirty="0"/>
              <a:t> </a:t>
            </a:r>
            <a:r>
              <a:rPr sz="3200" spc="-25" dirty="0"/>
              <a:t>BÀY</a:t>
            </a:r>
            <a:endParaRPr sz="3200"/>
          </a:p>
        </p:txBody>
      </p:sp>
      <p:sp>
        <p:nvSpPr>
          <p:cNvPr id="21" name="object 21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66035">
              <a:lnSpc>
                <a:spcPts val="1410"/>
              </a:lnSpc>
            </a:pPr>
            <a:fld id="{81D60167-4931-47E6-BA6A-407CBD079E47}" type="slidenum">
              <a:rPr dirty="0"/>
              <a:pPr marL="2566035">
                <a:lnSpc>
                  <a:spcPts val="1410"/>
                </a:lnSpc>
              </a:pPr>
              <a:t>2</a:t>
            </a:fld>
            <a:endParaRPr dirty="0"/>
          </a:p>
        </p:txBody>
      </p:sp>
      <p:sp>
        <p:nvSpPr>
          <p:cNvPr id="16" name="object 16"/>
          <p:cNvSpPr txBox="1"/>
          <p:nvPr/>
        </p:nvSpPr>
        <p:spPr>
          <a:xfrm>
            <a:off x="4815967" y="1554289"/>
            <a:ext cx="2690495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8905" marR="5080" indent="-116839">
              <a:spcBef>
                <a:spcPts val="100"/>
              </a:spcBef>
            </a:pPr>
            <a:r>
              <a:rPr sz="2400" dirty="0">
                <a:latin typeface="Times New Roman"/>
                <a:cs typeface="Times New Roman"/>
              </a:rPr>
              <a:t>Chẩn</a:t>
            </a:r>
            <a:r>
              <a:rPr sz="2400" spc="-1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đoán</a:t>
            </a:r>
            <a:r>
              <a:rPr sz="2400" spc="-1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bệnh</a:t>
            </a:r>
            <a:r>
              <a:rPr sz="2400" spc="-10" dirty="0">
                <a:latin typeface="Times New Roman"/>
                <a:cs typeface="Times New Roman"/>
              </a:rPr>
              <a:t> </a:t>
            </a:r>
            <a:r>
              <a:rPr sz="2400" spc="-20" dirty="0">
                <a:latin typeface="Times New Roman"/>
                <a:cs typeface="Times New Roman"/>
              </a:rPr>
              <a:t>viêm </a:t>
            </a:r>
            <a:r>
              <a:rPr sz="2400" dirty="0">
                <a:latin typeface="Times New Roman"/>
                <a:cs typeface="Times New Roman"/>
              </a:rPr>
              <a:t>động</a:t>
            </a:r>
            <a:r>
              <a:rPr sz="2400" spc="-2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mạch</a:t>
            </a:r>
            <a:r>
              <a:rPr sz="2400" spc="-1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chi</a:t>
            </a:r>
            <a:r>
              <a:rPr sz="2400" spc="-15" dirty="0">
                <a:latin typeface="Times New Roman"/>
                <a:cs typeface="Times New Roman"/>
              </a:rPr>
              <a:t> </a:t>
            </a:r>
            <a:r>
              <a:rPr sz="2400" spc="-20" dirty="0">
                <a:latin typeface="Times New Roman"/>
                <a:cs typeface="Times New Roman"/>
              </a:rPr>
              <a:t>dưới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7722235" y="2844812"/>
            <a:ext cx="2661285" cy="1122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spcBef>
                <a:spcPts val="100"/>
              </a:spcBef>
            </a:pPr>
            <a:r>
              <a:rPr sz="2400" dirty="0">
                <a:latin typeface="Times New Roman"/>
                <a:cs typeface="Times New Roman"/>
              </a:rPr>
              <a:t>Chẩn</a:t>
            </a:r>
            <a:r>
              <a:rPr sz="2400" spc="-2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đoán</a:t>
            </a:r>
            <a:r>
              <a:rPr sz="2400" spc="-1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trước</a:t>
            </a:r>
            <a:r>
              <a:rPr sz="2400" spc="-5" dirty="0">
                <a:latin typeface="Times New Roman"/>
                <a:cs typeface="Times New Roman"/>
              </a:rPr>
              <a:t> </a:t>
            </a:r>
            <a:r>
              <a:rPr sz="2400" spc="-20" dirty="0">
                <a:latin typeface="Times New Roman"/>
                <a:cs typeface="Times New Roman"/>
              </a:rPr>
              <a:t>điều </a:t>
            </a:r>
            <a:r>
              <a:rPr sz="2400" dirty="0">
                <a:latin typeface="Times New Roman"/>
                <a:cs typeface="Times New Roman"/>
              </a:rPr>
              <a:t>trị:</a:t>
            </a:r>
            <a:r>
              <a:rPr sz="2400" spc="-2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Siêu</a:t>
            </a:r>
            <a:r>
              <a:rPr sz="2400" spc="-2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âm,</a:t>
            </a:r>
            <a:r>
              <a:rPr sz="2400" spc="-20" dirty="0">
                <a:latin typeface="Times New Roman"/>
                <a:cs typeface="Times New Roman"/>
              </a:rPr>
              <a:t> MRA, </a:t>
            </a:r>
            <a:r>
              <a:rPr sz="2400" spc="-75" dirty="0">
                <a:latin typeface="Times New Roman"/>
                <a:cs typeface="Times New Roman"/>
              </a:rPr>
              <a:t>CTA</a:t>
            </a:r>
            <a:r>
              <a:rPr sz="2400" spc="-13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và </a:t>
            </a:r>
            <a:r>
              <a:rPr sz="2400" spc="-25" dirty="0">
                <a:latin typeface="Times New Roman"/>
                <a:cs typeface="Times New Roman"/>
              </a:rPr>
              <a:t>DSA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6875501" y="5508764"/>
            <a:ext cx="3510279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121285">
              <a:spcBef>
                <a:spcPts val="100"/>
              </a:spcBef>
            </a:pPr>
            <a:r>
              <a:rPr sz="2400" dirty="0">
                <a:latin typeface="Times New Roman"/>
                <a:cs typeface="Times New Roman"/>
              </a:rPr>
              <a:t>Thực</a:t>
            </a:r>
            <a:r>
              <a:rPr sz="2400" spc="-1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hiện</a:t>
            </a:r>
            <a:r>
              <a:rPr sz="2400" spc="-2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chụp</a:t>
            </a:r>
            <a:r>
              <a:rPr sz="2400" spc="-1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mạch</a:t>
            </a:r>
            <a:r>
              <a:rPr sz="2400" spc="-15" dirty="0">
                <a:latin typeface="Times New Roman"/>
                <a:cs typeface="Times New Roman"/>
              </a:rPr>
              <a:t> </a:t>
            </a:r>
            <a:r>
              <a:rPr sz="2400" spc="-25" dirty="0">
                <a:latin typeface="Times New Roman"/>
                <a:cs typeface="Times New Roman"/>
              </a:rPr>
              <a:t>máu </a:t>
            </a:r>
            <a:r>
              <a:rPr sz="2400" dirty="0">
                <a:latin typeface="Times New Roman"/>
                <a:cs typeface="Times New Roman"/>
              </a:rPr>
              <a:t>chi</a:t>
            </a:r>
            <a:r>
              <a:rPr sz="2400" spc="-2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dưới:</a:t>
            </a:r>
            <a:r>
              <a:rPr sz="2400" spc="-1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KT</a:t>
            </a:r>
            <a:r>
              <a:rPr sz="2400" spc="-4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chụp</a:t>
            </a:r>
            <a:r>
              <a:rPr sz="2400" spc="-5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Times New Roman"/>
                <a:cs typeface="Times New Roman"/>
              </a:rPr>
              <a:t>Seldinger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2769845" y="5127764"/>
            <a:ext cx="2131695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54355" marR="5080" indent="-542290">
              <a:spcBef>
                <a:spcPts val="100"/>
              </a:spcBef>
            </a:pPr>
            <a:r>
              <a:rPr sz="2400" dirty="0">
                <a:latin typeface="Times New Roman"/>
                <a:cs typeface="Times New Roman"/>
              </a:rPr>
              <a:t>Kỹ</a:t>
            </a:r>
            <a:r>
              <a:rPr sz="2400" spc="-1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thuật</a:t>
            </a:r>
            <a:r>
              <a:rPr sz="2400" spc="-2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nong </a:t>
            </a:r>
            <a:r>
              <a:rPr sz="2400" spc="-25" dirty="0">
                <a:latin typeface="Times New Roman"/>
                <a:cs typeface="Times New Roman"/>
              </a:rPr>
              <a:t>và </a:t>
            </a:r>
            <a:r>
              <a:rPr sz="2400" dirty="0">
                <a:latin typeface="Times New Roman"/>
                <a:cs typeface="Times New Roman"/>
              </a:rPr>
              <a:t>đặt</a:t>
            </a:r>
            <a:r>
              <a:rPr sz="2400" spc="-15" dirty="0">
                <a:latin typeface="Times New Roman"/>
                <a:cs typeface="Times New Roman"/>
              </a:rPr>
              <a:t> </a:t>
            </a:r>
            <a:r>
              <a:rPr sz="2400" spc="-20" dirty="0">
                <a:latin typeface="Times New Roman"/>
                <a:cs typeface="Times New Roman"/>
              </a:rPr>
              <a:t>stent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1769186" y="2802140"/>
            <a:ext cx="2782570" cy="1122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" algn="ctr">
              <a:spcBef>
                <a:spcPts val="100"/>
              </a:spcBef>
            </a:pPr>
            <a:r>
              <a:rPr sz="2400" dirty="0">
                <a:latin typeface="Times New Roman"/>
                <a:cs typeface="Times New Roman"/>
              </a:rPr>
              <a:t>Phân</a:t>
            </a:r>
            <a:r>
              <a:rPr sz="2400" spc="-1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loại</a:t>
            </a:r>
            <a:r>
              <a:rPr sz="2400" spc="-1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và</a:t>
            </a:r>
            <a:r>
              <a:rPr sz="2400" spc="-1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can</a:t>
            </a:r>
            <a:r>
              <a:rPr sz="2400" spc="-15" dirty="0">
                <a:latin typeface="Times New Roman"/>
                <a:cs typeface="Times New Roman"/>
              </a:rPr>
              <a:t> </a:t>
            </a:r>
            <a:r>
              <a:rPr sz="2400" spc="-20" dirty="0">
                <a:latin typeface="Times New Roman"/>
                <a:cs typeface="Times New Roman"/>
              </a:rPr>
              <a:t>thiệp </a:t>
            </a:r>
            <a:r>
              <a:rPr sz="2400" dirty="0">
                <a:latin typeface="Times New Roman"/>
                <a:cs typeface="Times New Roman"/>
              </a:rPr>
              <a:t>động</a:t>
            </a:r>
            <a:r>
              <a:rPr sz="2400" spc="-2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mạch</a:t>
            </a:r>
            <a:r>
              <a:rPr sz="2400" spc="-1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chậu,</a:t>
            </a:r>
            <a:r>
              <a:rPr sz="2400" spc="-15" dirty="0">
                <a:latin typeface="Times New Roman"/>
                <a:cs typeface="Times New Roman"/>
              </a:rPr>
              <a:t> </a:t>
            </a:r>
            <a:r>
              <a:rPr sz="2400" spc="-20" dirty="0">
                <a:latin typeface="Times New Roman"/>
                <a:cs typeface="Times New Roman"/>
              </a:rPr>
              <a:t>động </a:t>
            </a:r>
            <a:r>
              <a:rPr sz="2400" dirty="0">
                <a:latin typeface="Times New Roman"/>
                <a:cs typeface="Times New Roman"/>
              </a:rPr>
              <a:t>mạch</a:t>
            </a:r>
            <a:r>
              <a:rPr sz="2400" spc="-25" dirty="0">
                <a:latin typeface="Times New Roman"/>
                <a:cs typeface="Times New Roman"/>
              </a:rPr>
              <a:t> đùi</a:t>
            </a:r>
            <a:endParaRPr sz="24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510693" y="541275"/>
            <a:ext cx="5475605" cy="6356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  <a:tabLst>
                <a:tab pos="3401060" algn="l"/>
              </a:tabLst>
            </a:pPr>
            <a:r>
              <a:rPr dirty="0"/>
              <a:t>Kỹ</a:t>
            </a:r>
            <a:r>
              <a:rPr spc="-10" dirty="0"/>
              <a:t> </a:t>
            </a:r>
            <a:r>
              <a:rPr dirty="0"/>
              <a:t>thuật </a:t>
            </a:r>
            <a:r>
              <a:rPr spc="-20" dirty="0"/>
              <a:t>chụp</a:t>
            </a:r>
            <a:r>
              <a:rPr dirty="0"/>
              <a:t>	</a:t>
            </a:r>
            <a:r>
              <a:rPr spc="-10" dirty="0"/>
              <a:t>Seldinger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971801" y="1600201"/>
            <a:ext cx="6400799" cy="4090987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489835">
              <a:lnSpc>
                <a:spcPts val="1410"/>
              </a:lnSpc>
            </a:pPr>
            <a:fld id="{81D60167-4931-47E6-BA6A-407CBD079E47}" type="slidenum">
              <a:rPr spc="-25" dirty="0"/>
              <a:pPr marL="2489835">
                <a:lnSpc>
                  <a:spcPts val="1410"/>
                </a:lnSpc>
              </a:pPr>
              <a:t>20</a:t>
            </a:fld>
            <a:endParaRPr spc="-25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435511" y="541275"/>
            <a:ext cx="7473315" cy="12452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880235" marR="5080" indent="-1868170">
              <a:spcBef>
                <a:spcPts val="100"/>
              </a:spcBef>
            </a:pPr>
            <a:r>
              <a:rPr dirty="0"/>
              <a:t>4.</a:t>
            </a:r>
            <a:r>
              <a:rPr spc="-15" dirty="0"/>
              <a:t> </a:t>
            </a:r>
            <a:r>
              <a:rPr dirty="0"/>
              <a:t>Kỹ</a:t>
            </a:r>
            <a:r>
              <a:rPr spc="-80" dirty="0"/>
              <a:t> </a:t>
            </a:r>
            <a:r>
              <a:rPr dirty="0"/>
              <a:t>Thuật</a:t>
            </a:r>
            <a:r>
              <a:rPr spc="-5" dirty="0"/>
              <a:t> </a:t>
            </a:r>
            <a:r>
              <a:rPr dirty="0"/>
              <a:t>Can</a:t>
            </a:r>
            <a:r>
              <a:rPr spc="-85" dirty="0"/>
              <a:t> </a:t>
            </a:r>
            <a:r>
              <a:rPr dirty="0"/>
              <a:t>Thiệp</a:t>
            </a:r>
            <a:r>
              <a:rPr spc="-10" dirty="0"/>
              <a:t> </a:t>
            </a:r>
            <a:r>
              <a:rPr dirty="0"/>
              <a:t>Nội</a:t>
            </a:r>
            <a:r>
              <a:rPr spc="-10" dirty="0"/>
              <a:t> </a:t>
            </a:r>
            <a:r>
              <a:rPr spc="-20" dirty="0"/>
              <a:t>Mạch: </a:t>
            </a:r>
            <a:r>
              <a:rPr dirty="0"/>
              <a:t>nong</a:t>
            </a:r>
            <a:r>
              <a:rPr spc="-30" dirty="0"/>
              <a:t> </a:t>
            </a:r>
            <a:r>
              <a:rPr dirty="0"/>
              <a:t>và</a:t>
            </a:r>
            <a:r>
              <a:rPr spc="-15" dirty="0"/>
              <a:t> </a:t>
            </a:r>
            <a:r>
              <a:rPr dirty="0"/>
              <a:t>đặt</a:t>
            </a:r>
            <a:r>
              <a:rPr spc="-5" dirty="0"/>
              <a:t> </a:t>
            </a:r>
            <a:r>
              <a:rPr spc="-10" dirty="0"/>
              <a:t>stent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2059774" y="2687270"/>
            <a:ext cx="8223884" cy="2586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88900" algn="just">
              <a:lnSpc>
                <a:spcPct val="150000"/>
              </a:lnSpc>
              <a:spcBef>
                <a:spcPts val="100"/>
              </a:spcBef>
            </a:pPr>
            <a:r>
              <a:rPr sz="2800" dirty="0">
                <a:latin typeface="Times New Roman"/>
                <a:cs typeface="Times New Roman"/>
              </a:rPr>
              <a:t>Can</a:t>
            </a:r>
            <a:r>
              <a:rPr sz="2800" spc="229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thiệp</a:t>
            </a:r>
            <a:r>
              <a:rPr sz="2800" spc="250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được</a:t>
            </a:r>
            <a:r>
              <a:rPr sz="2800" spc="240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chỉ</a:t>
            </a:r>
            <a:r>
              <a:rPr sz="2800" spc="240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định</a:t>
            </a:r>
            <a:r>
              <a:rPr sz="2800" spc="245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trên</a:t>
            </a:r>
            <a:r>
              <a:rPr sz="2800" spc="245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những</a:t>
            </a:r>
            <a:r>
              <a:rPr sz="2800" spc="240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bệnh</a:t>
            </a:r>
            <a:r>
              <a:rPr sz="2800" spc="250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nhân</a:t>
            </a:r>
            <a:r>
              <a:rPr sz="2800" spc="245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có</a:t>
            </a:r>
            <a:r>
              <a:rPr sz="2800" spc="245" dirty="0">
                <a:latin typeface="Times New Roman"/>
                <a:cs typeface="Times New Roman"/>
              </a:rPr>
              <a:t> </a:t>
            </a:r>
            <a:r>
              <a:rPr sz="2800" spc="-10" dirty="0">
                <a:latin typeface="Times New Roman"/>
                <a:cs typeface="Times New Roman"/>
              </a:rPr>
              <a:t>triệu </a:t>
            </a:r>
            <a:r>
              <a:rPr sz="2800" dirty="0">
                <a:latin typeface="Times New Roman"/>
                <a:cs typeface="Times New Roman"/>
              </a:rPr>
              <a:t>chứng</a:t>
            </a:r>
            <a:r>
              <a:rPr sz="2800" spc="335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làm</a:t>
            </a:r>
            <a:r>
              <a:rPr sz="2800" spc="340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hạn</a:t>
            </a:r>
            <a:r>
              <a:rPr sz="2800" spc="350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chế</a:t>
            </a:r>
            <a:r>
              <a:rPr sz="2800" spc="340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các</a:t>
            </a:r>
            <a:r>
              <a:rPr sz="2800" spc="345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hoạt</a:t>
            </a:r>
            <a:r>
              <a:rPr sz="2800" spc="345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động</a:t>
            </a:r>
            <a:r>
              <a:rPr sz="2800" spc="345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hằng</a:t>
            </a:r>
            <a:r>
              <a:rPr sz="2800" spc="350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ngày,</a:t>
            </a:r>
            <a:r>
              <a:rPr sz="2800" spc="345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đau</a:t>
            </a:r>
            <a:r>
              <a:rPr sz="2800" spc="345" dirty="0">
                <a:latin typeface="Times New Roman"/>
                <a:cs typeface="Times New Roman"/>
              </a:rPr>
              <a:t> </a:t>
            </a:r>
            <a:r>
              <a:rPr sz="2800" spc="-20" dirty="0">
                <a:latin typeface="Times New Roman"/>
                <a:cs typeface="Times New Roman"/>
              </a:rPr>
              <a:t>cách </a:t>
            </a:r>
            <a:r>
              <a:rPr sz="2800" dirty="0">
                <a:latin typeface="Times New Roman"/>
                <a:cs typeface="Times New Roman"/>
              </a:rPr>
              <a:t>hồi,</a:t>
            </a:r>
            <a:r>
              <a:rPr sz="2800" spc="30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lâm</a:t>
            </a:r>
            <a:r>
              <a:rPr sz="2800" spc="45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sàng</a:t>
            </a:r>
            <a:r>
              <a:rPr sz="2800" spc="50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không</a:t>
            </a:r>
            <a:r>
              <a:rPr sz="2800" spc="55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cải</a:t>
            </a:r>
            <a:r>
              <a:rPr sz="2800" spc="50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thiện</a:t>
            </a:r>
            <a:r>
              <a:rPr sz="2800" spc="55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triệu</a:t>
            </a:r>
            <a:r>
              <a:rPr sz="2800" spc="55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chứng</a:t>
            </a:r>
            <a:r>
              <a:rPr sz="2800" spc="50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khi</a:t>
            </a:r>
            <a:r>
              <a:rPr sz="2800" spc="45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các</a:t>
            </a:r>
            <a:r>
              <a:rPr sz="2800" spc="45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điều</a:t>
            </a:r>
            <a:r>
              <a:rPr sz="2800" spc="45" dirty="0">
                <a:latin typeface="Times New Roman"/>
                <a:cs typeface="Times New Roman"/>
              </a:rPr>
              <a:t> </a:t>
            </a:r>
            <a:r>
              <a:rPr sz="2800" spc="-25" dirty="0">
                <a:latin typeface="Times New Roman"/>
                <a:cs typeface="Times New Roman"/>
              </a:rPr>
              <a:t>trị </a:t>
            </a:r>
            <a:r>
              <a:rPr sz="2800" dirty="0">
                <a:latin typeface="Times New Roman"/>
                <a:cs typeface="Times New Roman"/>
              </a:rPr>
              <a:t>bằng</a:t>
            </a:r>
            <a:r>
              <a:rPr sz="2800" spc="-25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thuốc</a:t>
            </a:r>
            <a:r>
              <a:rPr sz="2800" spc="-25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hay</a:t>
            </a:r>
            <a:r>
              <a:rPr sz="2800" spc="-15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đi</a:t>
            </a:r>
            <a:r>
              <a:rPr sz="2800" spc="-10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bộ</a:t>
            </a:r>
            <a:r>
              <a:rPr sz="2800" spc="-15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gắng</a:t>
            </a:r>
            <a:r>
              <a:rPr sz="2800" spc="-15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sức</a:t>
            </a:r>
            <a:r>
              <a:rPr sz="2800" spc="-25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không</a:t>
            </a:r>
            <a:r>
              <a:rPr sz="2800" spc="-15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hiệu</a:t>
            </a:r>
            <a:r>
              <a:rPr sz="2800" spc="-20" dirty="0">
                <a:latin typeface="Times New Roman"/>
                <a:cs typeface="Times New Roman"/>
              </a:rPr>
              <a:t> quả.</a:t>
            </a:r>
            <a:endParaRPr sz="28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905000" y="2362200"/>
            <a:ext cx="8458200" cy="3505200"/>
          </a:xfrm>
          <a:custGeom>
            <a:avLst/>
            <a:gdLst/>
            <a:ahLst/>
            <a:cxnLst/>
            <a:rect l="l" t="t" r="r" b="b"/>
            <a:pathLst>
              <a:path w="8458200" h="3505200">
                <a:moveTo>
                  <a:pt x="0" y="584212"/>
                </a:moveTo>
                <a:lnTo>
                  <a:pt x="1936" y="536297"/>
                </a:lnTo>
                <a:lnTo>
                  <a:pt x="7646" y="489449"/>
                </a:lnTo>
                <a:lnTo>
                  <a:pt x="16978" y="443818"/>
                </a:lnTo>
                <a:lnTo>
                  <a:pt x="29783" y="399554"/>
                </a:lnTo>
                <a:lnTo>
                  <a:pt x="45909" y="356808"/>
                </a:lnTo>
                <a:lnTo>
                  <a:pt x="65207" y="315731"/>
                </a:lnTo>
                <a:lnTo>
                  <a:pt x="87527" y="276472"/>
                </a:lnTo>
                <a:lnTo>
                  <a:pt x="112717" y="239182"/>
                </a:lnTo>
                <a:lnTo>
                  <a:pt x="140628" y="204011"/>
                </a:lnTo>
                <a:lnTo>
                  <a:pt x="171110" y="171110"/>
                </a:lnTo>
                <a:lnTo>
                  <a:pt x="204011" y="140628"/>
                </a:lnTo>
                <a:lnTo>
                  <a:pt x="239182" y="112717"/>
                </a:lnTo>
                <a:lnTo>
                  <a:pt x="276472" y="87527"/>
                </a:lnTo>
                <a:lnTo>
                  <a:pt x="315731" y="65207"/>
                </a:lnTo>
                <a:lnTo>
                  <a:pt x="356808" y="45909"/>
                </a:lnTo>
                <a:lnTo>
                  <a:pt x="399554" y="29783"/>
                </a:lnTo>
                <a:lnTo>
                  <a:pt x="443818" y="16978"/>
                </a:lnTo>
                <a:lnTo>
                  <a:pt x="489449" y="7646"/>
                </a:lnTo>
                <a:lnTo>
                  <a:pt x="536297" y="1936"/>
                </a:lnTo>
                <a:lnTo>
                  <a:pt x="584212" y="0"/>
                </a:lnTo>
                <a:lnTo>
                  <a:pt x="7873987" y="0"/>
                </a:lnTo>
                <a:lnTo>
                  <a:pt x="7921902" y="1936"/>
                </a:lnTo>
                <a:lnTo>
                  <a:pt x="7968750" y="7646"/>
                </a:lnTo>
                <a:lnTo>
                  <a:pt x="8014381" y="16978"/>
                </a:lnTo>
                <a:lnTo>
                  <a:pt x="8058645" y="29783"/>
                </a:lnTo>
                <a:lnTo>
                  <a:pt x="8101391" y="45909"/>
                </a:lnTo>
                <a:lnTo>
                  <a:pt x="8142468" y="65207"/>
                </a:lnTo>
                <a:lnTo>
                  <a:pt x="8181727" y="87527"/>
                </a:lnTo>
                <a:lnTo>
                  <a:pt x="8219017" y="112717"/>
                </a:lnTo>
                <a:lnTo>
                  <a:pt x="8254188" y="140628"/>
                </a:lnTo>
                <a:lnTo>
                  <a:pt x="8287089" y="171110"/>
                </a:lnTo>
                <a:lnTo>
                  <a:pt x="8317571" y="204011"/>
                </a:lnTo>
                <a:lnTo>
                  <a:pt x="8345482" y="239182"/>
                </a:lnTo>
                <a:lnTo>
                  <a:pt x="8370672" y="276472"/>
                </a:lnTo>
                <a:lnTo>
                  <a:pt x="8392992" y="315731"/>
                </a:lnTo>
                <a:lnTo>
                  <a:pt x="8412290" y="356808"/>
                </a:lnTo>
                <a:lnTo>
                  <a:pt x="8428416" y="399554"/>
                </a:lnTo>
                <a:lnTo>
                  <a:pt x="8441221" y="443818"/>
                </a:lnTo>
                <a:lnTo>
                  <a:pt x="8450553" y="489449"/>
                </a:lnTo>
                <a:lnTo>
                  <a:pt x="8456263" y="536297"/>
                </a:lnTo>
                <a:lnTo>
                  <a:pt x="8458200" y="584212"/>
                </a:lnTo>
                <a:lnTo>
                  <a:pt x="8458200" y="2920987"/>
                </a:lnTo>
                <a:lnTo>
                  <a:pt x="8456263" y="2968902"/>
                </a:lnTo>
                <a:lnTo>
                  <a:pt x="8450553" y="3015750"/>
                </a:lnTo>
                <a:lnTo>
                  <a:pt x="8441221" y="3061381"/>
                </a:lnTo>
                <a:lnTo>
                  <a:pt x="8428416" y="3105645"/>
                </a:lnTo>
                <a:lnTo>
                  <a:pt x="8412290" y="3148391"/>
                </a:lnTo>
                <a:lnTo>
                  <a:pt x="8392992" y="3189468"/>
                </a:lnTo>
                <a:lnTo>
                  <a:pt x="8370672" y="3228727"/>
                </a:lnTo>
                <a:lnTo>
                  <a:pt x="8345482" y="3266017"/>
                </a:lnTo>
                <a:lnTo>
                  <a:pt x="8317571" y="3301188"/>
                </a:lnTo>
                <a:lnTo>
                  <a:pt x="8287089" y="3334089"/>
                </a:lnTo>
                <a:lnTo>
                  <a:pt x="8254188" y="3364571"/>
                </a:lnTo>
                <a:lnTo>
                  <a:pt x="8219017" y="3392482"/>
                </a:lnTo>
                <a:lnTo>
                  <a:pt x="8181727" y="3417672"/>
                </a:lnTo>
                <a:lnTo>
                  <a:pt x="8142468" y="3439992"/>
                </a:lnTo>
                <a:lnTo>
                  <a:pt x="8101391" y="3459290"/>
                </a:lnTo>
                <a:lnTo>
                  <a:pt x="8058645" y="3475416"/>
                </a:lnTo>
                <a:lnTo>
                  <a:pt x="8014381" y="3488221"/>
                </a:lnTo>
                <a:lnTo>
                  <a:pt x="7968750" y="3497553"/>
                </a:lnTo>
                <a:lnTo>
                  <a:pt x="7921902" y="3503263"/>
                </a:lnTo>
                <a:lnTo>
                  <a:pt x="7873987" y="3505200"/>
                </a:lnTo>
                <a:lnTo>
                  <a:pt x="584212" y="3505200"/>
                </a:lnTo>
                <a:lnTo>
                  <a:pt x="536297" y="3503263"/>
                </a:lnTo>
                <a:lnTo>
                  <a:pt x="489449" y="3497553"/>
                </a:lnTo>
                <a:lnTo>
                  <a:pt x="443818" y="3488221"/>
                </a:lnTo>
                <a:lnTo>
                  <a:pt x="399554" y="3475416"/>
                </a:lnTo>
                <a:lnTo>
                  <a:pt x="356808" y="3459290"/>
                </a:lnTo>
                <a:lnTo>
                  <a:pt x="315731" y="3439992"/>
                </a:lnTo>
                <a:lnTo>
                  <a:pt x="276472" y="3417672"/>
                </a:lnTo>
                <a:lnTo>
                  <a:pt x="239182" y="3392482"/>
                </a:lnTo>
                <a:lnTo>
                  <a:pt x="204011" y="3364571"/>
                </a:lnTo>
                <a:lnTo>
                  <a:pt x="171110" y="3334089"/>
                </a:lnTo>
                <a:lnTo>
                  <a:pt x="140628" y="3301188"/>
                </a:lnTo>
                <a:lnTo>
                  <a:pt x="112717" y="3266017"/>
                </a:lnTo>
                <a:lnTo>
                  <a:pt x="87527" y="3228727"/>
                </a:lnTo>
                <a:lnTo>
                  <a:pt x="65207" y="3189468"/>
                </a:lnTo>
                <a:lnTo>
                  <a:pt x="45909" y="3148391"/>
                </a:lnTo>
                <a:lnTo>
                  <a:pt x="29783" y="3105645"/>
                </a:lnTo>
                <a:lnTo>
                  <a:pt x="16978" y="3061381"/>
                </a:lnTo>
                <a:lnTo>
                  <a:pt x="7646" y="3015750"/>
                </a:lnTo>
                <a:lnTo>
                  <a:pt x="1936" y="2968902"/>
                </a:lnTo>
                <a:lnTo>
                  <a:pt x="0" y="2920987"/>
                </a:lnTo>
                <a:lnTo>
                  <a:pt x="0" y="584212"/>
                </a:lnTo>
                <a:close/>
              </a:path>
            </a:pathLst>
          </a:custGeom>
          <a:ln w="25400">
            <a:solidFill>
              <a:srgbClr val="CC0099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489835">
              <a:lnSpc>
                <a:spcPts val="1410"/>
              </a:lnSpc>
            </a:pPr>
            <a:fld id="{81D60167-4931-47E6-BA6A-407CBD079E47}" type="slidenum">
              <a:rPr spc="-25" dirty="0"/>
              <a:pPr marL="2489835">
                <a:lnSpc>
                  <a:spcPts val="1410"/>
                </a:lnSpc>
              </a:pPr>
              <a:t>21</a:t>
            </a:fld>
            <a:endParaRPr spc="-25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440643" y="198376"/>
            <a:ext cx="10358712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12420">
              <a:spcBef>
                <a:spcPts val="100"/>
              </a:spcBef>
            </a:pPr>
            <a:r>
              <a:rPr dirty="0"/>
              <a:t>Nong</a:t>
            </a:r>
            <a:r>
              <a:rPr spc="-40" dirty="0"/>
              <a:t> </a:t>
            </a:r>
            <a:r>
              <a:rPr dirty="0"/>
              <a:t>mạch</a:t>
            </a:r>
            <a:r>
              <a:rPr spc="-10" dirty="0"/>
              <a:t> </a:t>
            </a:r>
            <a:r>
              <a:rPr dirty="0"/>
              <a:t>máu</a:t>
            </a:r>
            <a:r>
              <a:rPr spc="-15" dirty="0"/>
              <a:t> </a:t>
            </a:r>
            <a:r>
              <a:rPr dirty="0"/>
              <a:t>bị</a:t>
            </a:r>
            <a:r>
              <a:rPr spc="-10" dirty="0"/>
              <a:t> </a:t>
            </a:r>
            <a:r>
              <a:rPr dirty="0"/>
              <a:t>hẹp:</a:t>
            </a:r>
            <a:r>
              <a:rPr spc="-10" dirty="0"/>
              <a:t> </a:t>
            </a:r>
            <a:r>
              <a:rPr dirty="0"/>
              <a:t>Dụng</a:t>
            </a:r>
            <a:r>
              <a:rPr spc="-15" dirty="0"/>
              <a:t> </a:t>
            </a:r>
            <a:r>
              <a:rPr spc="-25" dirty="0"/>
              <a:t>cụ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057401" y="3903663"/>
            <a:ext cx="3581399" cy="2673349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705601" y="990600"/>
            <a:ext cx="3428999" cy="2551112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057401" y="990600"/>
            <a:ext cx="3505187" cy="2555874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705601" y="3886201"/>
            <a:ext cx="3428999" cy="2541587"/>
          </a:xfrm>
          <a:prstGeom prst="rect">
            <a:avLst/>
          </a:prstGeom>
        </p:spPr>
      </p:pic>
      <p:sp>
        <p:nvSpPr>
          <p:cNvPr id="7" name="object 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489835">
              <a:lnSpc>
                <a:spcPts val="1410"/>
              </a:lnSpc>
            </a:pPr>
            <a:fld id="{81D60167-4931-47E6-BA6A-407CBD079E47}" type="slidenum">
              <a:rPr spc="-25" dirty="0"/>
              <a:pPr marL="2489835">
                <a:lnSpc>
                  <a:spcPts val="1410"/>
                </a:lnSpc>
              </a:pPr>
              <a:t>22</a:t>
            </a:fld>
            <a:endParaRPr spc="-25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401188" y="541275"/>
            <a:ext cx="7614920" cy="6356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dirty="0"/>
              <a:t>Stent</a:t>
            </a:r>
            <a:r>
              <a:rPr spc="-20" dirty="0"/>
              <a:t> </a:t>
            </a:r>
            <a:r>
              <a:rPr dirty="0"/>
              <a:t>tự</a:t>
            </a:r>
            <a:r>
              <a:rPr spc="-10" dirty="0"/>
              <a:t> </a:t>
            </a:r>
            <a:r>
              <a:rPr dirty="0"/>
              <a:t>bung</a:t>
            </a:r>
            <a:r>
              <a:rPr spc="-20" dirty="0"/>
              <a:t> </a:t>
            </a:r>
            <a:r>
              <a:rPr dirty="0"/>
              <a:t>hoặc</a:t>
            </a:r>
            <a:r>
              <a:rPr spc="-25" dirty="0"/>
              <a:t> </a:t>
            </a:r>
            <a:r>
              <a:rPr dirty="0"/>
              <a:t>Stent</a:t>
            </a:r>
            <a:r>
              <a:rPr spc="-10" dirty="0"/>
              <a:t> </a:t>
            </a:r>
            <a:r>
              <a:rPr dirty="0"/>
              <a:t>trên</a:t>
            </a:r>
            <a:r>
              <a:rPr spc="-10" dirty="0"/>
              <a:t> </a:t>
            </a:r>
            <a:r>
              <a:rPr spc="-20" dirty="0"/>
              <a:t>bóng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76400" y="1752601"/>
            <a:ext cx="5105400" cy="2136749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086601" y="1752601"/>
            <a:ext cx="3276599" cy="2154237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886201" y="4191000"/>
            <a:ext cx="5105399" cy="2201862"/>
          </a:xfrm>
          <a:prstGeom prst="rect">
            <a:avLst/>
          </a:prstGeom>
        </p:spPr>
      </p:pic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489835">
              <a:lnSpc>
                <a:spcPts val="1410"/>
              </a:lnSpc>
            </a:pPr>
            <a:fld id="{81D60167-4931-47E6-BA6A-407CBD079E47}" type="slidenum">
              <a:rPr spc="-25" dirty="0"/>
              <a:pPr marL="2489835">
                <a:lnSpc>
                  <a:spcPts val="1410"/>
                </a:lnSpc>
              </a:pPr>
              <a:t>23</a:t>
            </a:fld>
            <a:endParaRPr spc="-25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489835">
              <a:lnSpc>
                <a:spcPts val="1410"/>
              </a:lnSpc>
            </a:pPr>
            <a:fld id="{81D60167-4931-47E6-BA6A-407CBD079E47}" type="slidenum">
              <a:rPr spc="-25" dirty="0"/>
              <a:pPr marL="2489835">
                <a:lnSpc>
                  <a:spcPts val="1410"/>
                </a:lnSpc>
              </a:pPr>
              <a:t>24</a:t>
            </a:fld>
            <a:endParaRPr spc="-25" dirty="0"/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143000" y="237194"/>
            <a:ext cx="10358712" cy="12439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6200" marR="5080" indent="-64135">
              <a:spcBef>
                <a:spcPts val="100"/>
              </a:spcBef>
            </a:pPr>
            <a:r>
              <a:rPr dirty="0"/>
              <a:t>Chỉ</a:t>
            </a:r>
            <a:r>
              <a:rPr spc="-35" dirty="0"/>
              <a:t> </a:t>
            </a:r>
            <a:r>
              <a:rPr dirty="0"/>
              <a:t>định</a:t>
            </a:r>
            <a:r>
              <a:rPr spc="-10" dirty="0"/>
              <a:t> </a:t>
            </a:r>
            <a:r>
              <a:rPr dirty="0"/>
              <a:t>điều</a:t>
            </a:r>
            <a:r>
              <a:rPr spc="-10" dirty="0"/>
              <a:t> </a:t>
            </a:r>
            <a:r>
              <a:rPr dirty="0"/>
              <a:t>trị</a:t>
            </a:r>
            <a:r>
              <a:rPr spc="-5" dirty="0"/>
              <a:t> </a:t>
            </a:r>
            <a:r>
              <a:rPr dirty="0"/>
              <a:t>hẹp</a:t>
            </a:r>
            <a:r>
              <a:rPr spc="-15" dirty="0"/>
              <a:t> </a:t>
            </a:r>
            <a:r>
              <a:rPr dirty="0"/>
              <a:t>hoặc</a:t>
            </a:r>
            <a:r>
              <a:rPr spc="-15" dirty="0"/>
              <a:t> </a:t>
            </a:r>
            <a:r>
              <a:rPr dirty="0"/>
              <a:t>tắc</a:t>
            </a:r>
            <a:r>
              <a:rPr spc="-5" dirty="0"/>
              <a:t> </a:t>
            </a:r>
            <a:r>
              <a:rPr spc="-20" dirty="0"/>
              <a:t>động </a:t>
            </a:r>
            <a:r>
              <a:rPr dirty="0"/>
              <a:t>mạch</a:t>
            </a:r>
            <a:r>
              <a:rPr spc="-15" dirty="0"/>
              <a:t> </a:t>
            </a:r>
            <a:r>
              <a:rPr dirty="0"/>
              <a:t>chậu</a:t>
            </a:r>
            <a:r>
              <a:rPr spc="-20" dirty="0"/>
              <a:t> </a:t>
            </a:r>
            <a:r>
              <a:rPr dirty="0"/>
              <a:t>và</a:t>
            </a:r>
            <a:r>
              <a:rPr spc="-5" dirty="0"/>
              <a:t> </a:t>
            </a:r>
            <a:r>
              <a:rPr dirty="0"/>
              <a:t>động</a:t>
            </a:r>
            <a:r>
              <a:rPr spc="-15" dirty="0"/>
              <a:t> </a:t>
            </a:r>
            <a:r>
              <a:rPr dirty="0"/>
              <a:t>mạch</a:t>
            </a:r>
            <a:r>
              <a:rPr spc="-10" dirty="0"/>
              <a:t> </a:t>
            </a:r>
            <a:r>
              <a:rPr dirty="0"/>
              <a:t>đùi</a:t>
            </a:r>
            <a:r>
              <a:rPr spc="-10" dirty="0"/>
              <a:t> </a:t>
            </a:r>
            <a:r>
              <a:rPr spc="-20" dirty="0"/>
              <a:t>nông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831340" y="1774952"/>
            <a:ext cx="8451850" cy="48756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indent="-342900">
              <a:spcBef>
                <a:spcPts val="100"/>
              </a:spcBef>
              <a:buFont typeface="Wingdings"/>
              <a:buChar char=""/>
              <a:tabLst>
                <a:tab pos="355600" algn="l"/>
              </a:tabLst>
            </a:pPr>
            <a:r>
              <a:rPr sz="2400" dirty="0">
                <a:latin typeface="Times New Roman"/>
                <a:cs typeface="Times New Roman"/>
              </a:rPr>
              <a:t>Phẫu</a:t>
            </a:r>
            <a:r>
              <a:rPr sz="2400" spc="-1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thuật</a:t>
            </a:r>
            <a:r>
              <a:rPr sz="2400" spc="-2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ít</a:t>
            </a:r>
            <a:r>
              <a:rPr sz="2400" spc="-1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được</a:t>
            </a:r>
            <a:r>
              <a:rPr sz="2400" spc="-1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chỉ</a:t>
            </a:r>
            <a:r>
              <a:rPr sz="2400" spc="-10" dirty="0">
                <a:latin typeface="Times New Roman"/>
                <a:cs typeface="Times New Roman"/>
              </a:rPr>
              <a:t> định.</a:t>
            </a:r>
            <a:endParaRPr sz="2400">
              <a:latin typeface="Times New Roman"/>
              <a:cs typeface="Times New Roman"/>
            </a:endParaRPr>
          </a:p>
          <a:p>
            <a:pPr>
              <a:spcBef>
                <a:spcPts val="5"/>
              </a:spcBef>
              <a:buFont typeface="Wingdings"/>
              <a:buChar char=""/>
            </a:pPr>
            <a:endParaRPr sz="2500">
              <a:latin typeface="Times New Roman"/>
              <a:cs typeface="Times New Roman"/>
            </a:endParaRPr>
          </a:p>
          <a:p>
            <a:pPr marL="354965" marR="5080" indent="-342900" algn="just">
              <a:buFont typeface="Wingdings"/>
              <a:buChar char=""/>
              <a:tabLst>
                <a:tab pos="355600" algn="l"/>
              </a:tabLst>
            </a:pPr>
            <a:r>
              <a:rPr sz="2400" dirty="0">
                <a:latin typeface="Times New Roman"/>
                <a:cs typeface="Times New Roman"/>
              </a:rPr>
              <a:t>Điều</a:t>
            </a:r>
            <a:r>
              <a:rPr sz="2400" spc="-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trị</a:t>
            </a:r>
            <a:r>
              <a:rPr sz="2400" spc="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phẫu</a:t>
            </a:r>
            <a:r>
              <a:rPr sz="2400" spc="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thuật</a:t>
            </a:r>
            <a:r>
              <a:rPr sz="2400" spc="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bắc cầu</a:t>
            </a:r>
            <a:r>
              <a:rPr sz="2400" spc="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những</a:t>
            </a:r>
            <a:r>
              <a:rPr sz="2400" spc="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bệnh nhân bị</a:t>
            </a:r>
            <a:r>
              <a:rPr sz="2400" spc="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bệnh</a:t>
            </a:r>
            <a:r>
              <a:rPr sz="2400" spc="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xơ</a:t>
            </a:r>
            <a:r>
              <a:rPr sz="2400" spc="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vữa</a:t>
            </a:r>
            <a:r>
              <a:rPr sz="2400" spc="5" dirty="0">
                <a:latin typeface="Times New Roman"/>
                <a:cs typeface="Times New Roman"/>
              </a:rPr>
              <a:t> </a:t>
            </a:r>
            <a:r>
              <a:rPr sz="2400" spc="-20" dirty="0">
                <a:latin typeface="Times New Roman"/>
                <a:cs typeface="Times New Roman"/>
              </a:rPr>
              <a:t>động </a:t>
            </a:r>
            <a:r>
              <a:rPr sz="2400" dirty="0">
                <a:latin typeface="Times New Roman"/>
                <a:cs typeface="Times New Roman"/>
              </a:rPr>
              <a:t>mạch</a:t>
            </a:r>
            <a:r>
              <a:rPr sz="2400" spc="24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có</a:t>
            </a:r>
            <a:r>
              <a:rPr sz="2400" spc="254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kết</a:t>
            </a:r>
            <a:r>
              <a:rPr sz="2400" spc="25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quả</a:t>
            </a:r>
            <a:r>
              <a:rPr sz="2400" spc="24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hạn</a:t>
            </a:r>
            <a:r>
              <a:rPr sz="2400" spc="25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chế</a:t>
            </a:r>
            <a:r>
              <a:rPr sz="2400" spc="254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trên</a:t>
            </a:r>
            <a:r>
              <a:rPr sz="2400" spc="26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những</a:t>
            </a:r>
            <a:r>
              <a:rPr sz="2400" spc="254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bệnh</a:t>
            </a:r>
            <a:r>
              <a:rPr sz="2400" spc="26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nhân</a:t>
            </a:r>
            <a:r>
              <a:rPr sz="2400" spc="25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&lt;</a:t>
            </a:r>
            <a:r>
              <a:rPr sz="2400" spc="24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50</a:t>
            </a:r>
            <a:r>
              <a:rPr sz="2400" spc="254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tuổi</a:t>
            </a:r>
            <a:r>
              <a:rPr sz="2400" spc="254" dirty="0">
                <a:latin typeface="Times New Roman"/>
                <a:cs typeface="Times New Roman"/>
              </a:rPr>
              <a:t>  </a:t>
            </a:r>
            <a:r>
              <a:rPr sz="2400" spc="-20" dirty="0">
                <a:latin typeface="Times New Roman"/>
                <a:cs typeface="Times New Roman"/>
              </a:rPr>
              <a:t>(cơn </a:t>
            </a:r>
            <a:r>
              <a:rPr sz="2400" dirty="0">
                <a:latin typeface="Times New Roman"/>
                <a:cs typeface="Times New Roman"/>
              </a:rPr>
              <a:t>đau</a:t>
            </a:r>
            <a:r>
              <a:rPr sz="2400" spc="-1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cách</a:t>
            </a:r>
            <a:r>
              <a:rPr sz="2400" spc="-20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Times New Roman"/>
                <a:cs typeface="Times New Roman"/>
              </a:rPr>
              <a:t>hồi).</a:t>
            </a:r>
            <a:endParaRPr sz="2400">
              <a:latin typeface="Times New Roman"/>
              <a:cs typeface="Times New Roman"/>
            </a:endParaRPr>
          </a:p>
          <a:p>
            <a:pPr>
              <a:spcBef>
                <a:spcPts val="5"/>
              </a:spcBef>
              <a:buFont typeface="Wingdings"/>
              <a:buChar char=""/>
            </a:pPr>
            <a:endParaRPr sz="2500">
              <a:latin typeface="Times New Roman"/>
              <a:cs typeface="Times New Roman"/>
            </a:endParaRPr>
          </a:p>
          <a:p>
            <a:pPr marL="355600" marR="5080" indent="-343535" algn="just">
              <a:buFont typeface="Wingdings"/>
              <a:buChar char=""/>
              <a:tabLst>
                <a:tab pos="355600" algn="l"/>
              </a:tabLst>
            </a:pPr>
            <a:r>
              <a:rPr sz="2400" dirty="0">
                <a:latin typeface="Times New Roman"/>
                <a:cs typeface="Times New Roman"/>
              </a:rPr>
              <a:t>Phẫu</a:t>
            </a:r>
            <a:r>
              <a:rPr sz="2400" spc="2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thuật</a:t>
            </a:r>
            <a:r>
              <a:rPr sz="2400" spc="1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không</a:t>
            </a:r>
            <a:r>
              <a:rPr sz="2400" spc="2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được</a:t>
            </a:r>
            <a:r>
              <a:rPr sz="2400" spc="2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chỉ</a:t>
            </a:r>
            <a:r>
              <a:rPr sz="2400" spc="1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định</a:t>
            </a:r>
            <a:r>
              <a:rPr sz="2400" spc="2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để</a:t>
            </a:r>
            <a:r>
              <a:rPr sz="2400" spc="1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điều</a:t>
            </a:r>
            <a:r>
              <a:rPr sz="2400" spc="1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trị</a:t>
            </a:r>
            <a:r>
              <a:rPr sz="2400" spc="2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dự</a:t>
            </a:r>
            <a:r>
              <a:rPr sz="2400" spc="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phòng</a:t>
            </a:r>
            <a:r>
              <a:rPr sz="2400" spc="2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trong</a:t>
            </a:r>
            <a:r>
              <a:rPr sz="2400" spc="15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Times New Roman"/>
                <a:cs typeface="Times New Roman"/>
              </a:rPr>
              <a:t>trường </a:t>
            </a:r>
            <a:r>
              <a:rPr sz="2400" dirty="0">
                <a:latin typeface="Times New Roman"/>
                <a:cs typeface="Times New Roman"/>
              </a:rPr>
              <a:t>hợp</a:t>
            </a:r>
            <a:r>
              <a:rPr sz="2400" spc="-1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thiếu</a:t>
            </a:r>
            <a:r>
              <a:rPr sz="2400" spc="-2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máu</a:t>
            </a:r>
            <a:r>
              <a:rPr sz="2400" spc="-1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chi</a:t>
            </a:r>
            <a:r>
              <a:rPr sz="2400" spc="-2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có triệu</a:t>
            </a:r>
            <a:r>
              <a:rPr sz="2400" spc="-2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chứng</a:t>
            </a:r>
            <a:r>
              <a:rPr sz="2400" spc="-1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cơn</a:t>
            </a:r>
            <a:r>
              <a:rPr sz="2400" spc="-1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đau</a:t>
            </a:r>
            <a:r>
              <a:rPr sz="2400" spc="-1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cách</a:t>
            </a:r>
            <a:r>
              <a:rPr sz="2400" spc="-20" dirty="0">
                <a:latin typeface="Times New Roman"/>
                <a:cs typeface="Times New Roman"/>
              </a:rPr>
              <a:t> hồi.</a:t>
            </a:r>
            <a:endParaRPr sz="2400">
              <a:latin typeface="Times New Roman"/>
              <a:cs typeface="Times New Roman"/>
            </a:endParaRPr>
          </a:p>
          <a:p>
            <a:pPr>
              <a:spcBef>
                <a:spcPts val="5"/>
              </a:spcBef>
              <a:buFont typeface="Wingdings"/>
              <a:buChar char=""/>
            </a:pPr>
            <a:endParaRPr sz="2500">
              <a:latin typeface="Times New Roman"/>
              <a:cs typeface="Times New Roman"/>
            </a:endParaRPr>
          </a:p>
          <a:p>
            <a:pPr marL="355600" indent="-342900">
              <a:buFont typeface="Wingdings"/>
              <a:buChar char=""/>
              <a:tabLst>
                <a:tab pos="355600" algn="l"/>
              </a:tabLst>
            </a:pPr>
            <a:r>
              <a:rPr sz="2400" dirty="0">
                <a:latin typeface="Times New Roman"/>
                <a:cs typeface="Times New Roman"/>
              </a:rPr>
              <a:t>Phẫu</a:t>
            </a:r>
            <a:r>
              <a:rPr sz="2400" spc="-1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thuật</a:t>
            </a:r>
            <a:r>
              <a:rPr sz="2400" spc="-2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trong</a:t>
            </a:r>
            <a:r>
              <a:rPr sz="2400" spc="-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thiếu</a:t>
            </a:r>
            <a:r>
              <a:rPr sz="2400" spc="-2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máu</a:t>
            </a:r>
            <a:r>
              <a:rPr sz="2400" spc="-2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nguy</a:t>
            </a:r>
            <a:r>
              <a:rPr sz="2400" spc="-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cơ</a:t>
            </a:r>
            <a:r>
              <a:rPr sz="2400" spc="-5" dirty="0">
                <a:latin typeface="Times New Roman"/>
                <a:cs typeface="Times New Roman"/>
              </a:rPr>
              <a:t> </a:t>
            </a:r>
            <a:r>
              <a:rPr sz="2400" spc="-20" dirty="0">
                <a:latin typeface="Times New Roman"/>
                <a:cs typeface="Times New Roman"/>
              </a:rPr>
              <a:t>cao.</a:t>
            </a:r>
            <a:endParaRPr sz="2400">
              <a:latin typeface="Times New Roman"/>
              <a:cs typeface="Times New Roman"/>
            </a:endParaRPr>
          </a:p>
          <a:p>
            <a:pPr>
              <a:spcBef>
                <a:spcPts val="5"/>
              </a:spcBef>
              <a:buFont typeface="Wingdings"/>
              <a:buChar char=""/>
            </a:pPr>
            <a:endParaRPr sz="2500">
              <a:latin typeface="Times New Roman"/>
              <a:cs typeface="Times New Roman"/>
            </a:endParaRPr>
          </a:p>
          <a:p>
            <a:pPr marL="355600" marR="5715" indent="-342900" algn="just">
              <a:buFont typeface="Wingdings"/>
              <a:buChar char=""/>
              <a:tabLst>
                <a:tab pos="355600" algn="l"/>
              </a:tabLst>
            </a:pPr>
            <a:r>
              <a:rPr sz="2400" dirty="0">
                <a:latin typeface="Times New Roman"/>
                <a:cs typeface="Times New Roman"/>
              </a:rPr>
              <a:t>Bắc</a:t>
            </a:r>
            <a:r>
              <a:rPr sz="2400" spc="18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cầu</a:t>
            </a:r>
            <a:r>
              <a:rPr sz="2400" spc="19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trên</a:t>
            </a:r>
            <a:r>
              <a:rPr sz="2400" spc="19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động</a:t>
            </a:r>
            <a:r>
              <a:rPr sz="2400" spc="19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khoeo</a:t>
            </a:r>
            <a:r>
              <a:rPr sz="2400" spc="19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phía</a:t>
            </a:r>
            <a:r>
              <a:rPr sz="2400" spc="20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trên</a:t>
            </a:r>
            <a:r>
              <a:rPr sz="2400" spc="19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khớp</a:t>
            </a:r>
            <a:r>
              <a:rPr sz="2400" spc="204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gối</a:t>
            </a:r>
            <a:r>
              <a:rPr sz="2400" spc="19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có</a:t>
            </a:r>
            <a:r>
              <a:rPr sz="2400" spc="20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thể</a:t>
            </a:r>
            <a:r>
              <a:rPr sz="2400" spc="19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sử</a:t>
            </a:r>
            <a:r>
              <a:rPr sz="2400" spc="20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dụng</a:t>
            </a:r>
            <a:r>
              <a:rPr sz="2400" spc="195" dirty="0">
                <a:latin typeface="Times New Roman"/>
                <a:cs typeface="Times New Roman"/>
              </a:rPr>
              <a:t> </a:t>
            </a:r>
            <a:r>
              <a:rPr sz="2400" spc="-20" dirty="0">
                <a:latin typeface="Times New Roman"/>
                <a:cs typeface="Times New Roman"/>
              </a:rPr>
              <a:t>tĩnh </a:t>
            </a:r>
            <a:r>
              <a:rPr sz="2400" dirty="0">
                <a:latin typeface="Times New Roman"/>
                <a:cs typeface="Times New Roman"/>
              </a:rPr>
              <a:t>mạch</a:t>
            </a:r>
            <a:r>
              <a:rPr sz="2400" spc="-2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hiển</a:t>
            </a:r>
            <a:r>
              <a:rPr sz="2400" spc="-1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cùng</a:t>
            </a:r>
            <a:r>
              <a:rPr sz="2400" spc="-1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bên</a:t>
            </a:r>
            <a:r>
              <a:rPr sz="2400" spc="-1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nếu</a:t>
            </a:r>
            <a:r>
              <a:rPr sz="2400" spc="58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không</a:t>
            </a:r>
            <a:r>
              <a:rPr sz="2400" spc="-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can</a:t>
            </a:r>
            <a:r>
              <a:rPr sz="2400" spc="-1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thiệp</a:t>
            </a:r>
            <a:r>
              <a:rPr sz="2400" spc="-20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Times New Roman"/>
                <a:cs typeface="Times New Roman"/>
              </a:rPr>
              <a:t>được.</a:t>
            </a:r>
            <a:endParaRPr sz="24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489835">
              <a:lnSpc>
                <a:spcPts val="1410"/>
              </a:lnSpc>
            </a:pPr>
            <a:fld id="{81D60167-4931-47E6-BA6A-407CBD079E47}" type="slidenum">
              <a:rPr spc="-25" dirty="0"/>
              <a:pPr marL="2489835">
                <a:lnSpc>
                  <a:spcPts val="1410"/>
                </a:lnSpc>
              </a:pPr>
              <a:t>25</a:t>
            </a:fld>
            <a:endParaRPr spc="-25" dirty="0"/>
          </a:p>
        </p:txBody>
      </p:sp>
      <p:sp>
        <p:nvSpPr>
          <p:cNvPr id="2" name="object 2"/>
          <p:cNvSpPr txBox="1"/>
          <p:nvPr/>
        </p:nvSpPr>
        <p:spPr>
          <a:xfrm>
            <a:off x="1830128" y="1920494"/>
            <a:ext cx="8453755" cy="41916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3335">
              <a:spcBef>
                <a:spcPts val="100"/>
              </a:spcBef>
            </a:pPr>
            <a:r>
              <a:rPr sz="4000" b="1" u="heavy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Times New Roman"/>
                <a:cs typeface="Times New Roman"/>
              </a:rPr>
              <a:t>Đặt</a:t>
            </a:r>
            <a:r>
              <a:rPr sz="4000" b="1" u="heavy" spc="-15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4000" b="1" u="heavy" spc="-20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Times New Roman"/>
                <a:cs typeface="Times New Roman"/>
              </a:rPr>
              <a:t>Stent</a:t>
            </a:r>
            <a:endParaRPr sz="4000">
              <a:latin typeface="Times New Roman"/>
              <a:cs typeface="Times New Roman"/>
            </a:endParaRPr>
          </a:p>
          <a:p>
            <a:pPr marL="12700" marR="5080" indent="915035" algn="just">
              <a:lnSpc>
                <a:spcPct val="150000"/>
              </a:lnSpc>
              <a:spcBef>
                <a:spcPts val="2795"/>
              </a:spcBef>
            </a:pPr>
            <a:r>
              <a:rPr sz="2800" dirty="0">
                <a:latin typeface="Times New Roman"/>
                <a:cs typeface="Times New Roman"/>
              </a:rPr>
              <a:t>Có</a:t>
            </a:r>
            <a:r>
              <a:rPr sz="2800" spc="235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thể</a:t>
            </a:r>
            <a:r>
              <a:rPr sz="2800" spc="245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sử</a:t>
            </a:r>
            <a:r>
              <a:rPr sz="2800" spc="245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dụng</a:t>
            </a:r>
            <a:r>
              <a:rPr sz="2800" spc="245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đặt</a:t>
            </a:r>
            <a:r>
              <a:rPr sz="2800" spc="250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stent</a:t>
            </a:r>
            <a:r>
              <a:rPr sz="2800" spc="250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trong</a:t>
            </a:r>
            <a:r>
              <a:rPr sz="2800" spc="250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các</a:t>
            </a:r>
            <a:r>
              <a:rPr sz="2800" spc="240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trường</a:t>
            </a:r>
            <a:r>
              <a:rPr sz="2800" spc="250" dirty="0">
                <a:latin typeface="Times New Roman"/>
                <a:cs typeface="Times New Roman"/>
              </a:rPr>
              <a:t>  </a:t>
            </a:r>
            <a:r>
              <a:rPr sz="2800" dirty="0">
                <a:latin typeface="Times New Roman"/>
                <a:cs typeface="Times New Roman"/>
              </a:rPr>
              <a:t>hợp</a:t>
            </a:r>
            <a:r>
              <a:rPr sz="2800" spc="245" dirty="0">
                <a:latin typeface="Times New Roman"/>
                <a:cs typeface="Times New Roman"/>
              </a:rPr>
              <a:t> </a:t>
            </a:r>
            <a:r>
              <a:rPr sz="2800" spc="-25" dirty="0">
                <a:latin typeface="Times New Roman"/>
                <a:cs typeface="Times New Roman"/>
              </a:rPr>
              <a:t>tổn </a:t>
            </a:r>
            <a:r>
              <a:rPr sz="2800" dirty="0">
                <a:latin typeface="Times New Roman"/>
                <a:cs typeface="Times New Roman"/>
              </a:rPr>
              <a:t>thương</a:t>
            </a:r>
            <a:r>
              <a:rPr sz="2800" spc="505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gây</a:t>
            </a:r>
            <a:r>
              <a:rPr sz="2800" spc="515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hẹp</a:t>
            </a:r>
            <a:r>
              <a:rPr sz="2800" spc="515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động</a:t>
            </a:r>
            <a:r>
              <a:rPr sz="2800" spc="515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mạch</a:t>
            </a:r>
            <a:r>
              <a:rPr sz="2800" spc="509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đùi</a:t>
            </a:r>
            <a:r>
              <a:rPr sz="2800" spc="515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và</a:t>
            </a:r>
            <a:r>
              <a:rPr sz="2800" spc="515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khoeo,</a:t>
            </a:r>
            <a:r>
              <a:rPr sz="2800" spc="515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chày</a:t>
            </a:r>
            <a:r>
              <a:rPr sz="2800" spc="515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sau</a:t>
            </a:r>
            <a:r>
              <a:rPr sz="2800" spc="509" dirty="0">
                <a:latin typeface="Times New Roman"/>
                <a:cs typeface="Times New Roman"/>
              </a:rPr>
              <a:t> </a:t>
            </a:r>
            <a:r>
              <a:rPr sz="2800" spc="-25" dirty="0">
                <a:latin typeface="Times New Roman"/>
                <a:cs typeface="Times New Roman"/>
              </a:rPr>
              <a:t>khi </a:t>
            </a:r>
            <a:r>
              <a:rPr sz="2800" dirty="0">
                <a:latin typeface="Times New Roman"/>
                <a:cs typeface="Times New Roman"/>
              </a:rPr>
              <a:t>điều</a:t>
            </a:r>
            <a:r>
              <a:rPr sz="2800" spc="180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trị</a:t>
            </a:r>
            <a:r>
              <a:rPr sz="2800" spc="185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thất</a:t>
            </a:r>
            <a:r>
              <a:rPr sz="2800" spc="185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bại</a:t>
            </a:r>
            <a:r>
              <a:rPr sz="2800" spc="180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nong</a:t>
            </a:r>
            <a:r>
              <a:rPr sz="2800" spc="185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bằng</a:t>
            </a:r>
            <a:r>
              <a:rPr sz="2800" spc="180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bong</a:t>
            </a:r>
            <a:r>
              <a:rPr sz="2800" spc="190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(có</a:t>
            </a:r>
            <a:r>
              <a:rPr sz="2800" spc="180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độ</a:t>
            </a:r>
            <a:r>
              <a:rPr sz="2800" spc="185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chênh</a:t>
            </a:r>
            <a:r>
              <a:rPr sz="2800" spc="180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áp</a:t>
            </a:r>
            <a:r>
              <a:rPr sz="2800" spc="185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giữa</a:t>
            </a:r>
            <a:r>
              <a:rPr sz="2800" spc="175" dirty="0">
                <a:latin typeface="Times New Roman"/>
                <a:cs typeface="Times New Roman"/>
              </a:rPr>
              <a:t> </a:t>
            </a:r>
            <a:r>
              <a:rPr sz="2800" spc="-25" dirty="0">
                <a:latin typeface="Times New Roman"/>
                <a:cs typeface="Times New Roman"/>
              </a:rPr>
              <a:t>hai </a:t>
            </a:r>
            <a:r>
              <a:rPr sz="2800" dirty="0">
                <a:latin typeface="Times New Roman"/>
                <a:cs typeface="Times New Roman"/>
              </a:rPr>
              <a:t>đầu</a:t>
            </a:r>
            <a:r>
              <a:rPr sz="2800" spc="385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tổn</a:t>
            </a:r>
            <a:r>
              <a:rPr sz="2800" spc="390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thương,</a:t>
            </a:r>
            <a:r>
              <a:rPr sz="2800" spc="395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còn</a:t>
            </a:r>
            <a:r>
              <a:rPr sz="2800" spc="385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hẹp</a:t>
            </a:r>
            <a:r>
              <a:rPr sz="2800" spc="390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&gt;</a:t>
            </a:r>
            <a:r>
              <a:rPr sz="2800" spc="390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50%</a:t>
            </a:r>
            <a:r>
              <a:rPr sz="2800" spc="390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sau</a:t>
            </a:r>
            <a:r>
              <a:rPr sz="2800" spc="385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khi</a:t>
            </a:r>
            <a:r>
              <a:rPr sz="2800" spc="385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nong)</a:t>
            </a:r>
            <a:r>
              <a:rPr sz="2800" spc="390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hoặc</a:t>
            </a:r>
            <a:r>
              <a:rPr sz="2800" spc="380" dirty="0">
                <a:latin typeface="Times New Roman"/>
                <a:cs typeface="Times New Roman"/>
              </a:rPr>
              <a:t> </a:t>
            </a:r>
            <a:r>
              <a:rPr sz="2800" spc="-25" dirty="0">
                <a:latin typeface="Times New Roman"/>
                <a:cs typeface="Times New Roman"/>
              </a:rPr>
              <a:t>bóc </a:t>
            </a:r>
            <a:r>
              <a:rPr sz="2800" dirty="0">
                <a:latin typeface="Times New Roman"/>
                <a:cs typeface="Times New Roman"/>
              </a:rPr>
              <a:t>tách</a:t>
            </a:r>
            <a:r>
              <a:rPr sz="2800" spc="-35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gây</a:t>
            </a:r>
            <a:r>
              <a:rPr sz="2800" spc="-20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giới</a:t>
            </a:r>
            <a:r>
              <a:rPr sz="2800" spc="-25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hạn</a:t>
            </a:r>
            <a:r>
              <a:rPr sz="2800" spc="-15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dòng</a:t>
            </a:r>
            <a:r>
              <a:rPr sz="2800" spc="-15" dirty="0">
                <a:latin typeface="Times New Roman"/>
                <a:cs typeface="Times New Roman"/>
              </a:rPr>
              <a:t> </a:t>
            </a:r>
            <a:r>
              <a:rPr sz="2800" spc="-10" dirty="0">
                <a:latin typeface="Times New Roman"/>
                <a:cs typeface="Times New Roman"/>
              </a:rPr>
              <a:t>chảy.</a:t>
            </a:r>
            <a:endParaRPr sz="28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211482" y="350775"/>
            <a:ext cx="7689850" cy="12452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6200" marR="5080" indent="-64135">
              <a:spcBef>
                <a:spcPts val="100"/>
              </a:spcBef>
            </a:pPr>
            <a:r>
              <a:rPr dirty="0"/>
              <a:t>Chỉ</a:t>
            </a:r>
            <a:r>
              <a:rPr spc="-35" dirty="0"/>
              <a:t> </a:t>
            </a:r>
            <a:r>
              <a:rPr dirty="0"/>
              <a:t>định</a:t>
            </a:r>
            <a:r>
              <a:rPr spc="-10" dirty="0"/>
              <a:t> </a:t>
            </a:r>
            <a:r>
              <a:rPr dirty="0"/>
              <a:t>điều</a:t>
            </a:r>
            <a:r>
              <a:rPr spc="-10" dirty="0"/>
              <a:t> </a:t>
            </a:r>
            <a:r>
              <a:rPr dirty="0"/>
              <a:t>trị</a:t>
            </a:r>
            <a:r>
              <a:rPr spc="-5" dirty="0"/>
              <a:t> </a:t>
            </a:r>
            <a:r>
              <a:rPr dirty="0"/>
              <a:t>hẹp</a:t>
            </a:r>
            <a:r>
              <a:rPr spc="-15" dirty="0"/>
              <a:t> </a:t>
            </a:r>
            <a:r>
              <a:rPr dirty="0"/>
              <a:t>hoặc</a:t>
            </a:r>
            <a:r>
              <a:rPr spc="-15" dirty="0"/>
              <a:t> </a:t>
            </a:r>
            <a:r>
              <a:rPr dirty="0"/>
              <a:t>tắc</a:t>
            </a:r>
            <a:r>
              <a:rPr spc="-5" dirty="0"/>
              <a:t> </a:t>
            </a:r>
            <a:r>
              <a:rPr spc="-20" dirty="0"/>
              <a:t>động </a:t>
            </a:r>
            <a:r>
              <a:rPr dirty="0"/>
              <a:t>mạch</a:t>
            </a:r>
            <a:r>
              <a:rPr spc="-15" dirty="0"/>
              <a:t> </a:t>
            </a:r>
            <a:r>
              <a:rPr dirty="0"/>
              <a:t>chậu</a:t>
            </a:r>
            <a:r>
              <a:rPr spc="-20" dirty="0"/>
              <a:t> </a:t>
            </a:r>
            <a:r>
              <a:rPr dirty="0"/>
              <a:t>và</a:t>
            </a:r>
            <a:r>
              <a:rPr spc="-5" dirty="0"/>
              <a:t> </a:t>
            </a:r>
            <a:r>
              <a:rPr dirty="0"/>
              <a:t>động</a:t>
            </a:r>
            <a:r>
              <a:rPr spc="-15" dirty="0"/>
              <a:t> </a:t>
            </a:r>
            <a:r>
              <a:rPr dirty="0"/>
              <a:t>mạch</a:t>
            </a:r>
            <a:r>
              <a:rPr spc="-10" dirty="0"/>
              <a:t> </a:t>
            </a:r>
            <a:r>
              <a:rPr dirty="0"/>
              <a:t>đùi</a:t>
            </a:r>
            <a:r>
              <a:rPr spc="-10" dirty="0"/>
              <a:t> </a:t>
            </a:r>
            <a:r>
              <a:rPr spc="-20" dirty="0"/>
              <a:t>nông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134680" y="350775"/>
            <a:ext cx="4542155" cy="12452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535430" marR="5080" indent="-1523365">
              <a:spcBef>
                <a:spcPts val="100"/>
              </a:spcBef>
            </a:pPr>
            <a:r>
              <a:rPr dirty="0"/>
              <a:t>ĐỘNG</a:t>
            </a:r>
            <a:r>
              <a:rPr spc="-25" dirty="0"/>
              <a:t> </a:t>
            </a:r>
            <a:r>
              <a:rPr dirty="0"/>
              <a:t>MẠCH</a:t>
            </a:r>
            <a:r>
              <a:rPr spc="-15" dirty="0"/>
              <a:t> </a:t>
            </a:r>
            <a:r>
              <a:rPr spc="-25" dirty="0"/>
              <a:t>CHỦ </a:t>
            </a:r>
            <a:r>
              <a:rPr spc="-20" dirty="0"/>
              <a:t>BỤNG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2059941" y="1774952"/>
            <a:ext cx="205803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400" b="1" dirty="0">
                <a:solidFill>
                  <a:srgbClr val="FF0000"/>
                </a:solidFill>
                <a:latin typeface="Times New Roman"/>
                <a:cs typeface="Times New Roman"/>
              </a:rPr>
              <a:t>Động</a:t>
            </a:r>
            <a:r>
              <a:rPr sz="2400" b="1" spc="-2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400" b="1" dirty="0">
                <a:solidFill>
                  <a:srgbClr val="FF0000"/>
                </a:solidFill>
                <a:latin typeface="Times New Roman"/>
                <a:cs typeface="Times New Roman"/>
              </a:rPr>
              <a:t>mạch</a:t>
            </a:r>
            <a:r>
              <a:rPr sz="2400" b="1" spc="-1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400" b="1" spc="-25" dirty="0">
                <a:solidFill>
                  <a:srgbClr val="FF0000"/>
                </a:solidFill>
                <a:latin typeface="Times New Roman"/>
                <a:cs typeface="Times New Roman"/>
              </a:rPr>
              <a:t>chủ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059941" y="2506471"/>
            <a:ext cx="3832225" cy="1854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400" b="1" dirty="0">
                <a:latin typeface="Times New Roman"/>
                <a:cs typeface="Times New Roman"/>
              </a:rPr>
              <a:t>Vị</a:t>
            </a:r>
            <a:r>
              <a:rPr sz="2400" b="1" spc="-15" dirty="0">
                <a:latin typeface="Times New Roman"/>
                <a:cs typeface="Times New Roman"/>
              </a:rPr>
              <a:t> </a:t>
            </a:r>
            <a:r>
              <a:rPr sz="2400" b="1" spc="-25" dirty="0">
                <a:latin typeface="Times New Roman"/>
                <a:cs typeface="Times New Roman"/>
              </a:rPr>
              <a:t>trí</a:t>
            </a:r>
            <a:endParaRPr sz="2400">
              <a:latin typeface="Times New Roman"/>
              <a:cs typeface="Times New Roman"/>
            </a:endParaRPr>
          </a:p>
          <a:p>
            <a:pPr marL="469900" marR="1798320"/>
            <a:r>
              <a:rPr sz="2400" dirty="0">
                <a:latin typeface="Times New Roman"/>
                <a:cs typeface="Times New Roman"/>
              </a:rPr>
              <a:t>Dưới</a:t>
            </a:r>
            <a:r>
              <a:rPr sz="2400" spc="-20" dirty="0">
                <a:latin typeface="Times New Roman"/>
                <a:cs typeface="Times New Roman"/>
              </a:rPr>
              <a:t> thận </a:t>
            </a:r>
            <a:r>
              <a:rPr sz="2400" dirty="0">
                <a:latin typeface="Times New Roman"/>
                <a:cs typeface="Times New Roman"/>
              </a:rPr>
              <a:t>Đoạn</a:t>
            </a:r>
            <a:r>
              <a:rPr sz="2400" spc="-30" dirty="0">
                <a:latin typeface="Times New Roman"/>
                <a:cs typeface="Times New Roman"/>
              </a:rPr>
              <a:t> </a:t>
            </a:r>
            <a:r>
              <a:rPr sz="2400" spc="-20" dirty="0">
                <a:latin typeface="Times New Roman"/>
                <a:cs typeface="Times New Roman"/>
              </a:rPr>
              <a:t>giữa </a:t>
            </a:r>
            <a:r>
              <a:rPr sz="2400" dirty="0">
                <a:latin typeface="Times New Roman"/>
                <a:cs typeface="Times New Roman"/>
              </a:rPr>
              <a:t>Chỗ</a:t>
            </a:r>
            <a:r>
              <a:rPr sz="2400" spc="-1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chia</a:t>
            </a:r>
            <a:r>
              <a:rPr sz="2400" spc="-20" dirty="0">
                <a:latin typeface="Times New Roman"/>
                <a:cs typeface="Times New Roman"/>
              </a:rPr>
              <a:t> </a:t>
            </a:r>
            <a:r>
              <a:rPr sz="2400" spc="-25" dirty="0">
                <a:latin typeface="Times New Roman"/>
                <a:cs typeface="Times New Roman"/>
              </a:rPr>
              <a:t>đôi</a:t>
            </a:r>
            <a:endParaRPr sz="2400">
              <a:latin typeface="Times New Roman"/>
              <a:cs typeface="Times New Roman"/>
            </a:endParaRPr>
          </a:p>
          <a:p>
            <a:pPr marL="12700"/>
            <a:r>
              <a:rPr sz="2400" b="1" dirty="0">
                <a:latin typeface="Times New Roman"/>
                <a:cs typeface="Times New Roman"/>
              </a:rPr>
              <a:t>Xem</a:t>
            </a:r>
            <a:r>
              <a:rPr sz="2400" b="1" spc="-15" dirty="0">
                <a:latin typeface="Times New Roman"/>
                <a:cs typeface="Times New Roman"/>
              </a:rPr>
              <a:t> </a:t>
            </a:r>
            <a:r>
              <a:rPr sz="2400" b="1" dirty="0">
                <a:latin typeface="Times New Roman"/>
                <a:cs typeface="Times New Roman"/>
              </a:rPr>
              <a:t>các</a:t>
            </a:r>
            <a:r>
              <a:rPr sz="2400" b="1" spc="-15" dirty="0">
                <a:latin typeface="Times New Roman"/>
                <a:cs typeface="Times New Roman"/>
              </a:rPr>
              <a:t> </a:t>
            </a:r>
            <a:r>
              <a:rPr sz="2400" b="1" dirty="0">
                <a:latin typeface="Times New Roman"/>
                <a:cs typeface="Times New Roman"/>
              </a:rPr>
              <a:t>vị</a:t>
            </a:r>
            <a:r>
              <a:rPr sz="2400" b="1" spc="-10" dirty="0">
                <a:latin typeface="Times New Roman"/>
                <a:cs typeface="Times New Roman"/>
              </a:rPr>
              <a:t> </a:t>
            </a:r>
            <a:r>
              <a:rPr sz="2400" b="1" dirty="0">
                <a:latin typeface="Times New Roman"/>
                <a:cs typeface="Times New Roman"/>
              </a:rPr>
              <a:t>trí</a:t>
            </a:r>
            <a:r>
              <a:rPr sz="2400" b="1" spc="-20" dirty="0">
                <a:latin typeface="Times New Roman"/>
                <a:cs typeface="Times New Roman"/>
              </a:rPr>
              <a:t> </a:t>
            </a:r>
            <a:r>
              <a:rPr sz="2400" b="1" dirty="0">
                <a:latin typeface="Times New Roman"/>
                <a:cs typeface="Times New Roman"/>
              </a:rPr>
              <a:t>giải</a:t>
            </a:r>
            <a:r>
              <a:rPr sz="2400" b="1" spc="-15" dirty="0">
                <a:latin typeface="Times New Roman"/>
                <a:cs typeface="Times New Roman"/>
              </a:rPr>
              <a:t> </a:t>
            </a:r>
            <a:r>
              <a:rPr sz="2400" b="1" dirty="0">
                <a:latin typeface="Times New Roman"/>
                <a:cs typeface="Times New Roman"/>
              </a:rPr>
              <a:t>phẫu</a:t>
            </a:r>
            <a:r>
              <a:rPr sz="2400" b="1" spc="15" dirty="0">
                <a:latin typeface="Times New Roman"/>
                <a:cs typeface="Times New Roman"/>
              </a:rPr>
              <a:t> </a:t>
            </a:r>
            <a:r>
              <a:rPr sz="2400" b="1" spc="-20" dirty="0">
                <a:latin typeface="Times New Roman"/>
                <a:cs typeface="Times New Roman"/>
              </a:rPr>
              <a:t>khác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059941" y="4701032"/>
            <a:ext cx="4899025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400" b="1" dirty="0">
                <a:latin typeface="Times New Roman"/>
                <a:cs typeface="Times New Roman"/>
              </a:rPr>
              <a:t>Động</a:t>
            </a:r>
            <a:r>
              <a:rPr sz="2400" b="1" spc="-15" dirty="0">
                <a:latin typeface="Times New Roman"/>
                <a:cs typeface="Times New Roman"/>
              </a:rPr>
              <a:t> </a:t>
            </a:r>
            <a:r>
              <a:rPr sz="2400" b="1" dirty="0">
                <a:latin typeface="Times New Roman"/>
                <a:cs typeface="Times New Roman"/>
              </a:rPr>
              <a:t>mạch</a:t>
            </a:r>
            <a:r>
              <a:rPr sz="2400" b="1" spc="-15" dirty="0">
                <a:latin typeface="Times New Roman"/>
                <a:cs typeface="Times New Roman"/>
              </a:rPr>
              <a:t> </a:t>
            </a:r>
            <a:r>
              <a:rPr sz="2400" b="1" dirty="0">
                <a:latin typeface="Times New Roman"/>
                <a:cs typeface="Times New Roman"/>
              </a:rPr>
              <a:t>thận động mạch</a:t>
            </a:r>
            <a:r>
              <a:rPr sz="2400" b="1" spc="-15" dirty="0">
                <a:latin typeface="Times New Roman"/>
                <a:cs typeface="Times New Roman"/>
              </a:rPr>
              <a:t> </a:t>
            </a:r>
            <a:r>
              <a:rPr sz="2400" b="1" dirty="0">
                <a:latin typeface="Times New Roman"/>
                <a:cs typeface="Times New Roman"/>
              </a:rPr>
              <a:t>mạc</a:t>
            </a:r>
            <a:r>
              <a:rPr sz="2400" b="1" spc="-5" dirty="0">
                <a:latin typeface="Times New Roman"/>
                <a:cs typeface="Times New Roman"/>
              </a:rPr>
              <a:t> </a:t>
            </a:r>
            <a:r>
              <a:rPr sz="2400" b="1" spc="-20" dirty="0">
                <a:latin typeface="Times New Roman"/>
                <a:cs typeface="Times New Roman"/>
              </a:rPr>
              <a:t>treo</a:t>
            </a:r>
            <a:endParaRPr sz="2400">
              <a:latin typeface="Times New Roman"/>
              <a:cs typeface="Times New Roman"/>
            </a:endParaRPr>
          </a:p>
          <a:p>
            <a:pPr marL="12700"/>
            <a:r>
              <a:rPr sz="2400" b="1" dirty="0">
                <a:latin typeface="Times New Roman"/>
                <a:cs typeface="Times New Roman"/>
              </a:rPr>
              <a:t>tràng</a:t>
            </a:r>
            <a:r>
              <a:rPr sz="2400" b="1" spc="-65" dirty="0">
                <a:latin typeface="Times New Roman"/>
                <a:cs typeface="Times New Roman"/>
              </a:rPr>
              <a:t> </a:t>
            </a:r>
            <a:r>
              <a:rPr sz="2400" b="1" spc="-20" dirty="0">
                <a:latin typeface="Times New Roman"/>
                <a:cs typeface="Times New Roman"/>
              </a:rPr>
              <a:t>trên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059940" y="5798311"/>
            <a:ext cx="516763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  <a:tabLst>
                <a:tab pos="4561205" algn="l"/>
              </a:tabLst>
            </a:pPr>
            <a:r>
              <a:rPr sz="2400" b="1" dirty="0">
                <a:latin typeface="Times New Roman"/>
                <a:cs typeface="Times New Roman"/>
              </a:rPr>
              <a:t>Đặt</a:t>
            </a:r>
            <a:r>
              <a:rPr sz="2400" b="1" spc="-20" dirty="0">
                <a:latin typeface="Times New Roman"/>
                <a:cs typeface="Times New Roman"/>
              </a:rPr>
              <a:t> </a:t>
            </a:r>
            <a:r>
              <a:rPr sz="2400" b="1" dirty="0">
                <a:latin typeface="Times New Roman"/>
                <a:cs typeface="Times New Roman"/>
              </a:rPr>
              <a:t>stent</a:t>
            </a:r>
            <a:r>
              <a:rPr sz="2400" b="1" spc="-10" dirty="0">
                <a:latin typeface="Times New Roman"/>
                <a:cs typeface="Times New Roman"/>
              </a:rPr>
              <a:t> </a:t>
            </a:r>
            <a:r>
              <a:rPr sz="2400" b="1" dirty="0">
                <a:latin typeface="Times New Roman"/>
                <a:cs typeface="Times New Roman"/>
              </a:rPr>
              <a:t>trực</a:t>
            </a:r>
            <a:r>
              <a:rPr sz="2400" b="1" spc="-20" dirty="0">
                <a:latin typeface="Times New Roman"/>
                <a:cs typeface="Times New Roman"/>
              </a:rPr>
              <a:t> </a:t>
            </a:r>
            <a:r>
              <a:rPr sz="2400" b="1" dirty="0">
                <a:latin typeface="Times New Roman"/>
                <a:cs typeface="Times New Roman"/>
              </a:rPr>
              <a:t>tiếp</a:t>
            </a:r>
            <a:r>
              <a:rPr sz="2400" b="1" spc="-15" dirty="0">
                <a:latin typeface="Times New Roman"/>
                <a:cs typeface="Times New Roman"/>
              </a:rPr>
              <a:t> </a:t>
            </a:r>
            <a:r>
              <a:rPr sz="2400" b="1" dirty="0">
                <a:latin typeface="Times New Roman"/>
                <a:cs typeface="Times New Roman"/>
              </a:rPr>
              <a:t>dùng sheath</a:t>
            </a:r>
            <a:r>
              <a:rPr sz="2400" b="1" spc="-5" dirty="0">
                <a:latin typeface="Times New Roman"/>
                <a:cs typeface="Times New Roman"/>
              </a:rPr>
              <a:t> </a:t>
            </a:r>
            <a:r>
              <a:rPr sz="2400" b="1" spc="-25" dirty="0">
                <a:latin typeface="Times New Roman"/>
                <a:cs typeface="Times New Roman"/>
              </a:rPr>
              <a:t>từ</a:t>
            </a:r>
            <a:r>
              <a:rPr sz="2400" b="1" dirty="0">
                <a:latin typeface="Times New Roman"/>
                <a:cs typeface="Times New Roman"/>
              </a:rPr>
              <a:t>	7-</a:t>
            </a:r>
            <a:r>
              <a:rPr sz="2400" b="1" spc="-25" dirty="0">
                <a:latin typeface="Times New Roman"/>
                <a:cs typeface="Times New Roman"/>
              </a:rPr>
              <a:t>8F</a:t>
            </a:r>
            <a:endParaRPr sz="2400">
              <a:latin typeface="Times New Roman"/>
              <a:cs typeface="Times New Roman"/>
            </a:endParaRPr>
          </a:p>
        </p:txBody>
      </p:sp>
      <p:pic>
        <p:nvPicPr>
          <p:cNvPr id="7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832726" y="4648201"/>
            <a:ext cx="1093225" cy="2061857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832725" y="2286001"/>
            <a:ext cx="1092186" cy="2291463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832726" y="228600"/>
            <a:ext cx="1093225" cy="1985530"/>
          </a:xfrm>
          <a:prstGeom prst="rect">
            <a:avLst/>
          </a:prstGeom>
        </p:spPr>
      </p:pic>
      <p:sp>
        <p:nvSpPr>
          <p:cNvPr id="10" name="object 10"/>
          <p:cNvSpPr txBox="1"/>
          <p:nvPr/>
        </p:nvSpPr>
        <p:spPr>
          <a:xfrm>
            <a:off x="9511665" y="860552"/>
            <a:ext cx="17780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400" dirty="0">
                <a:latin typeface="Times New Roman"/>
                <a:cs typeface="Times New Roman"/>
              </a:rPr>
              <a:t>1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489835">
              <a:lnSpc>
                <a:spcPts val="1410"/>
              </a:lnSpc>
            </a:pPr>
            <a:fld id="{81D60167-4931-47E6-BA6A-407CBD079E47}" type="slidenum">
              <a:rPr spc="-25" dirty="0"/>
              <a:pPr marL="2489835">
                <a:lnSpc>
                  <a:spcPts val="1410"/>
                </a:lnSpc>
              </a:pPr>
              <a:t>26</a:t>
            </a:fld>
            <a:endParaRPr spc="-25" dirty="0"/>
          </a:p>
        </p:txBody>
      </p:sp>
      <p:sp>
        <p:nvSpPr>
          <p:cNvPr id="11" name="object 11"/>
          <p:cNvSpPr txBox="1"/>
          <p:nvPr/>
        </p:nvSpPr>
        <p:spPr>
          <a:xfrm>
            <a:off x="9511665" y="3070352"/>
            <a:ext cx="17780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400" dirty="0">
                <a:latin typeface="Times New Roman"/>
                <a:cs typeface="Times New Roman"/>
              </a:rPr>
              <a:t>2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9587865" y="5432552"/>
            <a:ext cx="17780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400" dirty="0">
                <a:latin typeface="Times New Roman"/>
                <a:cs typeface="Times New Roman"/>
              </a:rPr>
              <a:t>3</a:t>
            </a:r>
            <a:endParaRPr sz="24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440643" y="198375"/>
            <a:ext cx="10358712" cy="887806"/>
          </a:xfrm>
          <a:prstGeom prst="rect">
            <a:avLst/>
          </a:prstGeom>
        </p:spPr>
        <p:txBody>
          <a:bodyPr vert="horz" wrap="square" lIns="0" tIns="208660" rIns="0" bIns="0" rtlCol="0">
            <a:spAutoFit/>
          </a:bodyPr>
          <a:lstStyle/>
          <a:p>
            <a:pPr marL="2960370">
              <a:spcBef>
                <a:spcPts val="95"/>
              </a:spcBef>
            </a:pPr>
            <a:r>
              <a:rPr sz="4400" spc="-10" dirty="0"/>
              <a:t>STENT</a:t>
            </a:r>
            <a:endParaRPr sz="4400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905001" y="1447801"/>
            <a:ext cx="3952417" cy="4648199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610601" y="3733801"/>
            <a:ext cx="1620873" cy="2382545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096000" y="1447801"/>
            <a:ext cx="1983892" cy="2209215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096000" y="3733801"/>
            <a:ext cx="1982050" cy="2383529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8610600" y="1447801"/>
            <a:ext cx="1623072" cy="2209747"/>
          </a:xfrm>
          <a:prstGeom prst="rect">
            <a:avLst/>
          </a:prstGeom>
        </p:spPr>
      </p:pic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489835">
              <a:lnSpc>
                <a:spcPts val="1410"/>
              </a:lnSpc>
            </a:pPr>
            <a:fld id="{81D60167-4931-47E6-BA6A-407CBD079E47}" type="slidenum">
              <a:rPr spc="-25" dirty="0"/>
              <a:pPr marL="2489835">
                <a:lnSpc>
                  <a:spcPts val="1410"/>
                </a:lnSpc>
              </a:pPr>
              <a:t>27</a:t>
            </a:fld>
            <a:endParaRPr spc="-25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003801" y="1071562"/>
            <a:ext cx="2878137" cy="2463352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974851" y="3886200"/>
            <a:ext cx="2887599" cy="2710152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068887" y="3886200"/>
            <a:ext cx="1329410" cy="2742730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623051" y="3886201"/>
            <a:ext cx="1023465" cy="2747809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8045451" y="1066801"/>
            <a:ext cx="2489691" cy="2428633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7799389" y="3886201"/>
            <a:ext cx="2764027" cy="2590885"/>
          </a:xfrm>
          <a:prstGeom prst="rect">
            <a:avLst/>
          </a:prstGeom>
        </p:spPr>
      </p:pic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1685290" y="1165352"/>
            <a:ext cx="3157855" cy="1854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-635" algn="just">
              <a:spcBef>
                <a:spcPts val="100"/>
              </a:spcBef>
            </a:pPr>
            <a:r>
              <a:rPr sz="2400" b="0" dirty="0">
                <a:solidFill>
                  <a:srgbClr val="000000"/>
                </a:solidFill>
              </a:rPr>
              <a:t>Hẹp</a:t>
            </a:r>
            <a:r>
              <a:rPr sz="2400" b="0" spc="10" dirty="0">
                <a:solidFill>
                  <a:srgbClr val="000000"/>
                </a:solidFill>
              </a:rPr>
              <a:t>  </a:t>
            </a:r>
            <a:r>
              <a:rPr sz="2400" b="0" dirty="0">
                <a:solidFill>
                  <a:srgbClr val="000000"/>
                </a:solidFill>
              </a:rPr>
              <a:t>động</a:t>
            </a:r>
            <a:r>
              <a:rPr sz="2400" b="0" spc="15" dirty="0">
                <a:solidFill>
                  <a:srgbClr val="000000"/>
                </a:solidFill>
              </a:rPr>
              <a:t>  </a:t>
            </a:r>
            <a:r>
              <a:rPr sz="2400" b="0" dirty="0">
                <a:solidFill>
                  <a:srgbClr val="000000"/>
                </a:solidFill>
              </a:rPr>
              <a:t>mạch</a:t>
            </a:r>
            <a:r>
              <a:rPr sz="2400" b="0" spc="15" dirty="0">
                <a:solidFill>
                  <a:srgbClr val="000000"/>
                </a:solidFill>
              </a:rPr>
              <a:t>  </a:t>
            </a:r>
            <a:r>
              <a:rPr sz="2400" b="0" dirty="0">
                <a:solidFill>
                  <a:srgbClr val="000000"/>
                </a:solidFill>
              </a:rPr>
              <a:t>chủ</a:t>
            </a:r>
            <a:r>
              <a:rPr sz="2400" b="0" spc="15" dirty="0">
                <a:solidFill>
                  <a:srgbClr val="000000"/>
                </a:solidFill>
              </a:rPr>
              <a:t>  </a:t>
            </a:r>
            <a:r>
              <a:rPr sz="2400" b="0" spc="-35" dirty="0">
                <a:solidFill>
                  <a:srgbClr val="000000"/>
                </a:solidFill>
              </a:rPr>
              <a:t>kế </a:t>
            </a:r>
            <a:r>
              <a:rPr sz="2400" b="0" dirty="0">
                <a:solidFill>
                  <a:srgbClr val="000000"/>
                </a:solidFill>
              </a:rPr>
              <a:t>động</a:t>
            </a:r>
            <a:r>
              <a:rPr sz="2400" b="0" spc="145" dirty="0">
                <a:solidFill>
                  <a:srgbClr val="000000"/>
                </a:solidFill>
              </a:rPr>
              <a:t>  </a:t>
            </a:r>
            <a:r>
              <a:rPr sz="2400" b="0" dirty="0">
                <a:solidFill>
                  <a:srgbClr val="000000"/>
                </a:solidFill>
              </a:rPr>
              <a:t>mạch</a:t>
            </a:r>
            <a:r>
              <a:rPr sz="2400" b="0" spc="150" dirty="0">
                <a:solidFill>
                  <a:srgbClr val="000000"/>
                </a:solidFill>
              </a:rPr>
              <a:t>  </a:t>
            </a:r>
            <a:r>
              <a:rPr sz="2400" b="0" dirty="0">
                <a:solidFill>
                  <a:srgbClr val="000000"/>
                </a:solidFill>
              </a:rPr>
              <a:t>thận</a:t>
            </a:r>
            <a:r>
              <a:rPr sz="2400" b="0" spc="145" dirty="0">
                <a:solidFill>
                  <a:srgbClr val="000000"/>
                </a:solidFill>
              </a:rPr>
              <a:t>  </a:t>
            </a:r>
            <a:r>
              <a:rPr sz="2400" b="0" dirty="0">
                <a:solidFill>
                  <a:srgbClr val="000000"/>
                </a:solidFill>
              </a:rPr>
              <a:t>và</a:t>
            </a:r>
            <a:r>
              <a:rPr sz="2400" b="0" spc="145" dirty="0">
                <a:solidFill>
                  <a:srgbClr val="000000"/>
                </a:solidFill>
              </a:rPr>
              <a:t>  </a:t>
            </a:r>
            <a:r>
              <a:rPr sz="2400" b="0" spc="-25" dirty="0">
                <a:solidFill>
                  <a:srgbClr val="000000"/>
                </a:solidFill>
              </a:rPr>
              <a:t>có </a:t>
            </a:r>
            <a:r>
              <a:rPr sz="2400" b="0" dirty="0">
                <a:solidFill>
                  <a:srgbClr val="000000"/>
                </a:solidFill>
              </a:rPr>
              <a:t>hẹp</a:t>
            </a:r>
            <a:r>
              <a:rPr sz="2400" b="0" spc="459" dirty="0">
                <a:solidFill>
                  <a:srgbClr val="000000"/>
                </a:solidFill>
              </a:rPr>
              <a:t>  </a:t>
            </a:r>
            <a:r>
              <a:rPr sz="2400" b="0" dirty="0">
                <a:solidFill>
                  <a:srgbClr val="000000"/>
                </a:solidFill>
              </a:rPr>
              <a:t>động</a:t>
            </a:r>
            <a:r>
              <a:rPr sz="2400" b="0" spc="465" dirty="0">
                <a:solidFill>
                  <a:srgbClr val="000000"/>
                </a:solidFill>
              </a:rPr>
              <a:t>  </a:t>
            </a:r>
            <a:r>
              <a:rPr sz="2400" b="0" dirty="0">
                <a:solidFill>
                  <a:srgbClr val="000000"/>
                </a:solidFill>
              </a:rPr>
              <a:t>mạch</a:t>
            </a:r>
            <a:r>
              <a:rPr sz="2400" b="0" spc="465" dirty="0">
                <a:solidFill>
                  <a:srgbClr val="000000"/>
                </a:solidFill>
              </a:rPr>
              <a:t>  </a:t>
            </a:r>
            <a:r>
              <a:rPr sz="2400" b="0" spc="-20" dirty="0">
                <a:solidFill>
                  <a:srgbClr val="000000"/>
                </a:solidFill>
              </a:rPr>
              <a:t>thận: </a:t>
            </a:r>
            <a:r>
              <a:rPr sz="2400" b="0" dirty="0">
                <a:solidFill>
                  <a:srgbClr val="000000"/>
                </a:solidFill>
              </a:rPr>
              <a:t>bệnh</a:t>
            </a:r>
            <a:r>
              <a:rPr sz="2400" b="0" spc="45" dirty="0">
                <a:solidFill>
                  <a:srgbClr val="000000"/>
                </a:solidFill>
              </a:rPr>
              <a:t>  </a:t>
            </a:r>
            <a:r>
              <a:rPr sz="2400" b="0" dirty="0">
                <a:solidFill>
                  <a:srgbClr val="000000"/>
                </a:solidFill>
              </a:rPr>
              <a:t>nhân</a:t>
            </a:r>
            <a:r>
              <a:rPr sz="2400" b="0" spc="45" dirty="0">
                <a:solidFill>
                  <a:srgbClr val="000000"/>
                </a:solidFill>
              </a:rPr>
              <a:t>  </a:t>
            </a:r>
            <a:r>
              <a:rPr sz="2400" b="0" dirty="0">
                <a:solidFill>
                  <a:srgbClr val="000000"/>
                </a:solidFill>
              </a:rPr>
              <a:t>có</a:t>
            </a:r>
            <a:r>
              <a:rPr sz="2400" b="0" spc="45" dirty="0">
                <a:solidFill>
                  <a:srgbClr val="000000"/>
                </a:solidFill>
              </a:rPr>
              <a:t>  </a:t>
            </a:r>
            <a:r>
              <a:rPr sz="2400" b="0" dirty="0">
                <a:solidFill>
                  <a:srgbClr val="000000"/>
                </a:solidFill>
              </a:rPr>
              <a:t>đau</a:t>
            </a:r>
            <a:r>
              <a:rPr sz="2400" b="0" spc="50" dirty="0">
                <a:solidFill>
                  <a:srgbClr val="000000"/>
                </a:solidFill>
              </a:rPr>
              <a:t>  </a:t>
            </a:r>
            <a:r>
              <a:rPr sz="2400" b="0" spc="-20" dirty="0">
                <a:solidFill>
                  <a:srgbClr val="000000"/>
                </a:solidFill>
              </a:rPr>
              <a:t>cách </a:t>
            </a:r>
            <a:r>
              <a:rPr sz="2400" b="0" dirty="0">
                <a:solidFill>
                  <a:srgbClr val="000000"/>
                </a:solidFill>
              </a:rPr>
              <a:t>hồi</a:t>
            </a:r>
            <a:r>
              <a:rPr sz="2400" b="0" spc="-15" dirty="0">
                <a:solidFill>
                  <a:srgbClr val="000000"/>
                </a:solidFill>
              </a:rPr>
              <a:t> </a:t>
            </a:r>
            <a:r>
              <a:rPr sz="2400" b="0" dirty="0">
                <a:solidFill>
                  <a:srgbClr val="000000"/>
                </a:solidFill>
              </a:rPr>
              <a:t>hai</a:t>
            </a:r>
            <a:r>
              <a:rPr sz="2400" b="0" spc="-10" dirty="0">
                <a:solidFill>
                  <a:srgbClr val="000000"/>
                </a:solidFill>
              </a:rPr>
              <a:t> </a:t>
            </a:r>
            <a:r>
              <a:rPr sz="2400" b="0" spc="-20" dirty="0">
                <a:solidFill>
                  <a:srgbClr val="000000"/>
                </a:solidFill>
              </a:rPr>
              <a:t>chân.</a:t>
            </a:r>
            <a:endParaRPr sz="2400"/>
          </a:p>
        </p:txBody>
      </p:sp>
      <p:sp>
        <p:nvSpPr>
          <p:cNvPr id="9" name="object 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489835">
              <a:lnSpc>
                <a:spcPts val="1410"/>
              </a:lnSpc>
            </a:pPr>
            <a:fld id="{81D60167-4931-47E6-BA6A-407CBD079E47}" type="slidenum">
              <a:rPr spc="-25" dirty="0"/>
              <a:pPr marL="2489835">
                <a:lnSpc>
                  <a:spcPts val="1410"/>
                </a:lnSpc>
              </a:pPr>
              <a:t>28</a:t>
            </a:fld>
            <a:endParaRPr spc="-25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850294" y="167894"/>
            <a:ext cx="7118984" cy="12452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725930" marR="5080" indent="-1713864">
              <a:spcBef>
                <a:spcPts val="100"/>
              </a:spcBef>
            </a:pPr>
            <a:r>
              <a:rPr dirty="0"/>
              <a:t>Phân</a:t>
            </a:r>
            <a:r>
              <a:rPr spc="-30" dirty="0"/>
              <a:t> </a:t>
            </a:r>
            <a:r>
              <a:rPr dirty="0"/>
              <a:t>loại</a:t>
            </a:r>
            <a:r>
              <a:rPr spc="-15" dirty="0"/>
              <a:t> </a:t>
            </a:r>
            <a:r>
              <a:rPr dirty="0"/>
              <a:t>tổn</a:t>
            </a:r>
            <a:r>
              <a:rPr spc="-15" dirty="0"/>
              <a:t> </a:t>
            </a:r>
            <a:r>
              <a:rPr dirty="0"/>
              <a:t>thương</a:t>
            </a:r>
            <a:r>
              <a:rPr spc="-10" dirty="0"/>
              <a:t> </a:t>
            </a:r>
            <a:r>
              <a:rPr dirty="0"/>
              <a:t>động</a:t>
            </a:r>
            <a:r>
              <a:rPr spc="-15" dirty="0"/>
              <a:t> </a:t>
            </a:r>
            <a:r>
              <a:rPr spc="-20" dirty="0"/>
              <a:t>mạch </a:t>
            </a:r>
            <a:r>
              <a:rPr dirty="0"/>
              <a:t>chậu</a:t>
            </a:r>
            <a:r>
              <a:rPr spc="-25" dirty="0"/>
              <a:t> </a:t>
            </a:r>
            <a:r>
              <a:rPr dirty="0"/>
              <a:t>theo</a:t>
            </a:r>
            <a:r>
              <a:rPr spc="-75" dirty="0"/>
              <a:t> </a:t>
            </a:r>
            <a:r>
              <a:rPr spc="-10" dirty="0"/>
              <a:t>TASC.</a:t>
            </a:r>
          </a:p>
        </p:txBody>
      </p:sp>
      <p:sp>
        <p:nvSpPr>
          <p:cNvPr id="3" name="object 3"/>
          <p:cNvSpPr/>
          <p:nvPr/>
        </p:nvSpPr>
        <p:spPr>
          <a:xfrm>
            <a:off x="1828800" y="1995487"/>
            <a:ext cx="4648200" cy="1676400"/>
          </a:xfrm>
          <a:custGeom>
            <a:avLst/>
            <a:gdLst/>
            <a:ahLst/>
            <a:cxnLst/>
            <a:rect l="l" t="t" r="r" b="b"/>
            <a:pathLst>
              <a:path w="4648200" h="1676400">
                <a:moveTo>
                  <a:pt x="0" y="0"/>
                </a:moveTo>
                <a:lnTo>
                  <a:pt x="4648200" y="0"/>
                </a:lnTo>
                <a:lnTo>
                  <a:pt x="4648200" y="1676400"/>
                </a:lnTo>
                <a:lnTo>
                  <a:pt x="0" y="1676400"/>
                </a:lnTo>
                <a:lnTo>
                  <a:pt x="0" y="0"/>
                </a:lnTo>
                <a:close/>
              </a:path>
            </a:pathLst>
          </a:custGeom>
          <a:ln w="25400">
            <a:solidFill>
              <a:srgbClr val="80008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2648922" y="2230628"/>
            <a:ext cx="3007360" cy="8794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168275">
              <a:spcBef>
                <a:spcPts val="100"/>
              </a:spcBef>
            </a:pPr>
            <a:r>
              <a:rPr sz="2800" b="1" dirty="0">
                <a:solidFill>
                  <a:srgbClr val="772754"/>
                </a:solidFill>
                <a:latin typeface="Times New Roman"/>
                <a:cs typeface="Times New Roman"/>
              </a:rPr>
              <a:t>Tổn</a:t>
            </a:r>
            <a:r>
              <a:rPr sz="2800" b="1" spc="-15" dirty="0">
                <a:solidFill>
                  <a:srgbClr val="772754"/>
                </a:solidFill>
                <a:latin typeface="Times New Roman"/>
                <a:cs typeface="Times New Roman"/>
              </a:rPr>
              <a:t> </a:t>
            </a:r>
            <a:r>
              <a:rPr sz="2800" b="1" dirty="0">
                <a:solidFill>
                  <a:srgbClr val="772754"/>
                </a:solidFill>
                <a:latin typeface="Times New Roman"/>
                <a:cs typeface="Times New Roman"/>
              </a:rPr>
              <a:t>thương</a:t>
            </a:r>
            <a:r>
              <a:rPr sz="2800" b="1" spc="-15" dirty="0">
                <a:solidFill>
                  <a:srgbClr val="772754"/>
                </a:solidFill>
                <a:latin typeface="Times New Roman"/>
                <a:cs typeface="Times New Roman"/>
              </a:rPr>
              <a:t> </a:t>
            </a:r>
            <a:r>
              <a:rPr sz="2800" b="1" spc="-20" dirty="0">
                <a:solidFill>
                  <a:srgbClr val="772754"/>
                </a:solidFill>
                <a:latin typeface="Times New Roman"/>
                <a:cs typeface="Times New Roman"/>
              </a:rPr>
              <a:t>động </a:t>
            </a:r>
            <a:r>
              <a:rPr sz="2800" b="1" dirty="0">
                <a:solidFill>
                  <a:srgbClr val="772754"/>
                </a:solidFill>
                <a:latin typeface="Times New Roman"/>
                <a:cs typeface="Times New Roman"/>
              </a:rPr>
              <a:t>mạch</a:t>
            </a:r>
            <a:r>
              <a:rPr sz="2800" b="1" spc="-30" dirty="0">
                <a:solidFill>
                  <a:srgbClr val="772754"/>
                </a:solidFill>
                <a:latin typeface="Times New Roman"/>
                <a:cs typeface="Times New Roman"/>
              </a:rPr>
              <a:t> </a:t>
            </a:r>
            <a:r>
              <a:rPr sz="2800" b="1" dirty="0">
                <a:solidFill>
                  <a:srgbClr val="772754"/>
                </a:solidFill>
                <a:latin typeface="Times New Roman"/>
                <a:cs typeface="Times New Roman"/>
              </a:rPr>
              <a:t>chậu</a:t>
            </a:r>
            <a:r>
              <a:rPr sz="2800" b="1" spc="-55" dirty="0">
                <a:solidFill>
                  <a:srgbClr val="772754"/>
                </a:solidFill>
                <a:latin typeface="Times New Roman"/>
                <a:cs typeface="Times New Roman"/>
              </a:rPr>
              <a:t> TASC</a:t>
            </a:r>
            <a:r>
              <a:rPr sz="2800" b="1" spc="-150" dirty="0">
                <a:solidFill>
                  <a:srgbClr val="772754"/>
                </a:solidFill>
                <a:latin typeface="Times New Roman"/>
                <a:cs typeface="Times New Roman"/>
              </a:rPr>
              <a:t> </a:t>
            </a:r>
            <a:r>
              <a:rPr sz="2800" b="1" spc="-50" dirty="0">
                <a:solidFill>
                  <a:srgbClr val="772754"/>
                </a:solidFill>
                <a:latin typeface="Times New Roman"/>
                <a:cs typeface="Times New Roman"/>
              </a:rPr>
              <a:t>A</a:t>
            </a:r>
            <a:endParaRPr sz="28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048001" y="3352801"/>
            <a:ext cx="7191375" cy="2511265"/>
          </a:xfrm>
          <a:prstGeom prst="rect">
            <a:avLst/>
          </a:prstGeom>
          <a:solidFill>
            <a:srgbClr val="FDE2B0"/>
          </a:solidFill>
        </p:spPr>
        <p:txBody>
          <a:bodyPr vert="horz" wrap="square" lIns="0" tIns="5080" rIns="0" bIns="0" rtlCol="0">
            <a:spAutoFit/>
          </a:bodyPr>
          <a:lstStyle/>
          <a:p>
            <a:pPr>
              <a:spcBef>
                <a:spcPts val="40"/>
              </a:spcBef>
            </a:pPr>
            <a:endParaRPr sz="3550">
              <a:latin typeface="Times New Roman"/>
              <a:cs typeface="Times New Roman"/>
            </a:endParaRPr>
          </a:p>
          <a:p>
            <a:pPr marL="890905" indent="-342900">
              <a:buFont typeface="Wingdings"/>
              <a:buChar char=""/>
              <a:tabLst>
                <a:tab pos="890905" algn="l"/>
                <a:tab pos="891540" algn="l"/>
                <a:tab pos="1543050" algn="l"/>
                <a:tab pos="2160270" algn="l"/>
                <a:tab pos="2743200" algn="l"/>
                <a:tab pos="3460750" algn="l"/>
                <a:tab pos="3975735" algn="l"/>
                <a:tab pos="4559300" algn="l"/>
                <a:tab pos="5311775" algn="l"/>
                <a:tab pos="6114415" algn="l"/>
              </a:tabLst>
            </a:pPr>
            <a:r>
              <a:rPr sz="2400" spc="-25" dirty="0">
                <a:latin typeface="Times New Roman"/>
                <a:cs typeface="Times New Roman"/>
              </a:rPr>
              <a:t>Hẹp</a:t>
            </a:r>
            <a:r>
              <a:rPr sz="2400" dirty="0">
                <a:latin typeface="Times New Roman"/>
                <a:cs typeface="Times New Roman"/>
              </a:rPr>
              <a:t>	</a:t>
            </a:r>
            <a:r>
              <a:rPr sz="2400" spc="-25" dirty="0">
                <a:latin typeface="Times New Roman"/>
                <a:cs typeface="Times New Roman"/>
              </a:rPr>
              <a:t>một</a:t>
            </a:r>
            <a:r>
              <a:rPr sz="2400" dirty="0">
                <a:latin typeface="Times New Roman"/>
                <a:cs typeface="Times New Roman"/>
              </a:rPr>
              <a:t>	</a:t>
            </a:r>
            <a:r>
              <a:rPr sz="2400" spc="-25" dirty="0">
                <a:latin typeface="Times New Roman"/>
                <a:cs typeface="Times New Roman"/>
              </a:rPr>
              <a:t>bên</a:t>
            </a:r>
            <a:r>
              <a:rPr sz="2400" dirty="0">
                <a:latin typeface="Times New Roman"/>
                <a:cs typeface="Times New Roman"/>
              </a:rPr>
              <a:t>	</a:t>
            </a:r>
            <a:r>
              <a:rPr sz="2400" spc="-20" dirty="0">
                <a:latin typeface="Times New Roman"/>
                <a:cs typeface="Times New Roman"/>
              </a:rPr>
              <a:t>hoặc</a:t>
            </a:r>
            <a:r>
              <a:rPr sz="2400" dirty="0">
                <a:latin typeface="Times New Roman"/>
                <a:cs typeface="Times New Roman"/>
              </a:rPr>
              <a:t>	</a:t>
            </a:r>
            <a:r>
              <a:rPr sz="2400" spc="-25" dirty="0">
                <a:latin typeface="Times New Roman"/>
                <a:cs typeface="Times New Roman"/>
              </a:rPr>
              <a:t>hai</a:t>
            </a:r>
            <a:r>
              <a:rPr sz="2400" dirty="0">
                <a:latin typeface="Times New Roman"/>
                <a:cs typeface="Times New Roman"/>
              </a:rPr>
              <a:t>	</a:t>
            </a:r>
            <a:r>
              <a:rPr sz="2400" spc="-25" dirty="0">
                <a:latin typeface="Times New Roman"/>
                <a:cs typeface="Times New Roman"/>
              </a:rPr>
              <a:t>bên</a:t>
            </a:r>
            <a:r>
              <a:rPr sz="2400" dirty="0">
                <a:latin typeface="Times New Roman"/>
                <a:cs typeface="Times New Roman"/>
              </a:rPr>
              <a:t>	</a:t>
            </a:r>
            <a:r>
              <a:rPr sz="2400" spc="-20" dirty="0">
                <a:latin typeface="Times New Roman"/>
                <a:cs typeface="Times New Roman"/>
              </a:rPr>
              <a:t>động</a:t>
            </a:r>
            <a:r>
              <a:rPr sz="2400" dirty="0">
                <a:latin typeface="Times New Roman"/>
                <a:cs typeface="Times New Roman"/>
              </a:rPr>
              <a:t>	</a:t>
            </a:r>
            <a:r>
              <a:rPr sz="2400" spc="-20" dirty="0">
                <a:latin typeface="Times New Roman"/>
                <a:cs typeface="Times New Roman"/>
              </a:rPr>
              <a:t>mạch</a:t>
            </a:r>
            <a:r>
              <a:rPr sz="2400" dirty="0">
                <a:latin typeface="Times New Roman"/>
                <a:cs typeface="Times New Roman"/>
              </a:rPr>
              <a:t>	</a:t>
            </a:r>
            <a:r>
              <a:rPr sz="2400" spc="-20" dirty="0">
                <a:latin typeface="Times New Roman"/>
                <a:cs typeface="Times New Roman"/>
              </a:rPr>
              <a:t>chậu</a:t>
            </a:r>
            <a:endParaRPr sz="2400">
              <a:latin typeface="Times New Roman"/>
              <a:cs typeface="Times New Roman"/>
            </a:endParaRPr>
          </a:p>
          <a:p>
            <a:pPr marL="891540">
              <a:spcBef>
                <a:spcPts val="1440"/>
              </a:spcBef>
            </a:pPr>
            <a:r>
              <a:rPr sz="2400" spc="-10" dirty="0">
                <a:latin typeface="Times New Roman"/>
                <a:cs typeface="Times New Roman"/>
              </a:rPr>
              <a:t>chung.</a:t>
            </a:r>
            <a:endParaRPr sz="2400">
              <a:latin typeface="Times New Roman"/>
              <a:cs typeface="Times New Roman"/>
            </a:endParaRPr>
          </a:p>
          <a:p>
            <a:pPr marL="890905" marR="494030" indent="-342900">
              <a:lnSpc>
                <a:spcPct val="150000"/>
              </a:lnSpc>
              <a:buFont typeface="Wingdings"/>
              <a:buChar char=""/>
              <a:tabLst>
                <a:tab pos="890905" algn="l"/>
                <a:tab pos="891540" algn="l"/>
              </a:tabLst>
            </a:pPr>
            <a:r>
              <a:rPr sz="2400" dirty="0">
                <a:latin typeface="Times New Roman"/>
                <a:cs typeface="Times New Roman"/>
              </a:rPr>
              <a:t>Hẹp</a:t>
            </a:r>
            <a:r>
              <a:rPr sz="2400" spc="1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ngắn</a:t>
            </a:r>
            <a:r>
              <a:rPr sz="2400" spc="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&lt;</a:t>
            </a:r>
            <a:r>
              <a:rPr sz="2400" spc="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3</a:t>
            </a:r>
            <a:r>
              <a:rPr sz="2400" spc="1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cm chỉ</a:t>
            </a:r>
            <a:r>
              <a:rPr sz="2400" spc="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một</a:t>
            </a:r>
            <a:r>
              <a:rPr sz="2400" spc="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bên</a:t>
            </a:r>
            <a:r>
              <a:rPr sz="2400" spc="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hay</a:t>
            </a:r>
            <a:r>
              <a:rPr sz="2400" spc="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hai</a:t>
            </a:r>
            <a:r>
              <a:rPr sz="2400" spc="1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bên</a:t>
            </a:r>
            <a:r>
              <a:rPr sz="2400" spc="5" dirty="0">
                <a:latin typeface="Times New Roman"/>
                <a:cs typeface="Times New Roman"/>
              </a:rPr>
              <a:t> </a:t>
            </a:r>
            <a:r>
              <a:rPr sz="2400" spc="-20" dirty="0">
                <a:latin typeface="Times New Roman"/>
                <a:cs typeface="Times New Roman"/>
              </a:rPr>
              <a:t>động </a:t>
            </a:r>
            <a:r>
              <a:rPr sz="2400" dirty="0">
                <a:latin typeface="Times New Roman"/>
                <a:cs typeface="Times New Roman"/>
              </a:rPr>
              <a:t>mạch</a:t>
            </a:r>
            <a:r>
              <a:rPr sz="2400" spc="-2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chậu</a:t>
            </a:r>
            <a:r>
              <a:rPr sz="2400" spc="-15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Times New Roman"/>
                <a:cs typeface="Times New Roman"/>
              </a:rPr>
              <a:t>ngoài.</a:t>
            </a:r>
            <a:endParaRPr sz="2400">
              <a:latin typeface="Times New Roman"/>
              <a:cs typeface="Times New Roman"/>
            </a:endParaRPr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934201" y="1447801"/>
            <a:ext cx="3289701" cy="1892299"/>
          </a:xfrm>
          <a:prstGeom prst="rect">
            <a:avLst/>
          </a:prstGeom>
        </p:spPr>
      </p:pic>
      <p:sp>
        <p:nvSpPr>
          <p:cNvPr id="7" name="object 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489835">
              <a:lnSpc>
                <a:spcPts val="1410"/>
              </a:lnSpc>
            </a:pPr>
            <a:fld id="{81D60167-4931-47E6-BA6A-407CBD079E47}" type="slidenum">
              <a:rPr spc="-25" dirty="0"/>
              <a:pPr marL="2489835">
                <a:lnSpc>
                  <a:spcPts val="1410"/>
                </a:lnSpc>
              </a:pPr>
              <a:t>29</a:t>
            </a:fld>
            <a:endParaRPr spc="-25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111376" y="1981205"/>
            <a:ext cx="8047355" cy="3708400"/>
            <a:chOff x="587375" y="1981205"/>
            <a:chExt cx="8047355" cy="37084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06425" y="2130424"/>
              <a:ext cx="8008937" cy="3279775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587375" y="2112009"/>
              <a:ext cx="8047355" cy="3317240"/>
            </a:xfrm>
            <a:custGeom>
              <a:avLst/>
              <a:gdLst/>
              <a:ahLst/>
              <a:cxnLst/>
              <a:rect l="l" t="t" r="r" b="b"/>
              <a:pathLst>
                <a:path w="8047355" h="3317240">
                  <a:moveTo>
                    <a:pt x="4616450" y="25400"/>
                  </a:moveTo>
                  <a:lnTo>
                    <a:pt x="25400" y="25400"/>
                  </a:lnTo>
                  <a:lnTo>
                    <a:pt x="25400" y="38100"/>
                  </a:lnTo>
                  <a:lnTo>
                    <a:pt x="25400" y="3279140"/>
                  </a:lnTo>
                  <a:lnTo>
                    <a:pt x="25400" y="3291840"/>
                  </a:lnTo>
                  <a:lnTo>
                    <a:pt x="1974850" y="3291840"/>
                  </a:lnTo>
                  <a:lnTo>
                    <a:pt x="1974850" y="3279140"/>
                  </a:lnTo>
                  <a:lnTo>
                    <a:pt x="38100" y="3279140"/>
                  </a:lnTo>
                  <a:lnTo>
                    <a:pt x="38100" y="38100"/>
                  </a:lnTo>
                  <a:lnTo>
                    <a:pt x="4616450" y="38100"/>
                  </a:lnTo>
                  <a:lnTo>
                    <a:pt x="4616450" y="25400"/>
                  </a:lnTo>
                  <a:close/>
                </a:path>
                <a:path w="8047355" h="3317240">
                  <a:moveTo>
                    <a:pt x="6089650" y="3304540"/>
                  </a:moveTo>
                  <a:lnTo>
                    <a:pt x="2032000" y="3304540"/>
                  </a:lnTo>
                  <a:lnTo>
                    <a:pt x="2032000" y="3317240"/>
                  </a:lnTo>
                  <a:lnTo>
                    <a:pt x="6089650" y="3317240"/>
                  </a:lnTo>
                  <a:lnTo>
                    <a:pt x="6089650" y="3304540"/>
                  </a:lnTo>
                  <a:close/>
                </a:path>
                <a:path w="8047355" h="3317240">
                  <a:moveTo>
                    <a:pt x="6089650" y="3279140"/>
                  </a:moveTo>
                  <a:lnTo>
                    <a:pt x="2032000" y="3279140"/>
                  </a:lnTo>
                  <a:lnTo>
                    <a:pt x="2032000" y="3291840"/>
                  </a:lnTo>
                  <a:lnTo>
                    <a:pt x="6089650" y="3291840"/>
                  </a:lnTo>
                  <a:lnTo>
                    <a:pt x="6089650" y="3279140"/>
                  </a:lnTo>
                  <a:close/>
                </a:path>
                <a:path w="8047355" h="3317240">
                  <a:moveTo>
                    <a:pt x="8021637" y="25400"/>
                  </a:moveTo>
                  <a:lnTo>
                    <a:pt x="4673600" y="25400"/>
                  </a:lnTo>
                  <a:lnTo>
                    <a:pt x="4673600" y="38100"/>
                  </a:lnTo>
                  <a:lnTo>
                    <a:pt x="8008937" y="38100"/>
                  </a:lnTo>
                  <a:lnTo>
                    <a:pt x="8008937" y="3279140"/>
                  </a:lnTo>
                  <a:lnTo>
                    <a:pt x="6146800" y="3279140"/>
                  </a:lnTo>
                  <a:lnTo>
                    <a:pt x="6146800" y="3291840"/>
                  </a:lnTo>
                  <a:lnTo>
                    <a:pt x="8021637" y="3291840"/>
                  </a:lnTo>
                  <a:lnTo>
                    <a:pt x="8021637" y="3279140"/>
                  </a:lnTo>
                  <a:lnTo>
                    <a:pt x="8021637" y="38100"/>
                  </a:lnTo>
                  <a:lnTo>
                    <a:pt x="8021637" y="37465"/>
                  </a:lnTo>
                  <a:lnTo>
                    <a:pt x="8021637" y="25400"/>
                  </a:lnTo>
                  <a:close/>
                </a:path>
                <a:path w="8047355" h="3317240">
                  <a:moveTo>
                    <a:pt x="8047037" y="0"/>
                  </a:moveTo>
                  <a:lnTo>
                    <a:pt x="19050" y="0"/>
                  </a:lnTo>
                  <a:lnTo>
                    <a:pt x="0" y="0"/>
                  </a:lnTo>
                  <a:lnTo>
                    <a:pt x="0" y="12700"/>
                  </a:lnTo>
                  <a:lnTo>
                    <a:pt x="0" y="3304540"/>
                  </a:lnTo>
                  <a:lnTo>
                    <a:pt x="0" y="3317240"/>
                  </a:lnTo>
                  <a:lnTo>
                    <a:pt x="1974850" y="3317240"/>
                  </a:lnTo>
                  <a:lnTo>
                    <a:pt x="1974850" y="3304540"/>
                  </a:lnTo>
                  <a:lnTo>
                    <a:pt x="12700" y="3304540"/>
                  </a:lnTo>
                  <a:lnTo>
                    <a:pt x="12700" y="12700"/>
                  </a:lnTo>
                  <a:lnTo>
                    <a:pt x="19050" y="12700"/>
                  </a:lnTo>
                  <a:lnTo>
                    <a:pt x="8034337" y="12700"/>
                  </a:lnTo>
                  <a:lnTo>
                    <a:pt x="8034337" y="3304540"/>
                  </a:lnTo>
                  <a:lnTo>
                    <a:pt x="6146800" y="3304540"/>
                  </a:lnTo>
                  <a:lnTo>
                    <a:pt x="6146800" y="3317240"/>
                  </a:lnTo>
                  <a:lnTo>
                    <a:pt x="8047037" y="3317240"/>
                  </a:lnTo>
                  <a:lnTo>
                    <a:pt x="8047037" y="3304540"/>
                  </a:lnTo>
                  <a:lnTo>
                    <a:pt x="8047037" y="12700"/>
                  </a:lnTo>
                  <a:lnTo>
                    <a:pt x="8047037" y="12065"/>
                  </a:lnTo>
                  <a:lnTo>
                    <a:pt x="8047037" y="0"/>
                  </a:lnTo>
                  <a:close/>
                </a:path>
              </a:pathLst>
            </a:custGeom>
            <a:solidFill>
              <a:srgbClr val="AC66B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5232400" y="2124074"/>
              <a:ext cx="0" cy="263525"/>
            </a:xfrm>
            <a:custGeom>
              <a:avLst/>
              <a:gdLst/>
              <a:ahLst/>
              <a:cxnLst/>
              <a:rect l="l" t="t" r="r" b="b"/>
              <a:pathLst>
                <a:path h="263525">
                  <a:moveTo>
                    <a:pt x="0" y="0"/>
                  </a:moveTo>
                  <a:lnTo>
                    <a:pt x="0" y="263525"/>
                  </a:lnTo>
                </a:path>
              </a:pathLst>
            </a:custGeom>
            <a:ln w="5715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5146658" y="1981205"/>
              <a:ext cx="171450" cy="171450"/>
            </a:xfrm>
            <a:custGeom>
              <a:avLst/>
              <a:gdLst/>
              <a:ahLst/>
              <a:cxnLst/>
              <a:rect l="l" t="t" r="r" b="b"/>
              <a:pathLst>
                <a:path w="171450" h="171450">
                  <a:moveTo>
                    <a:pt x="85737" y="0"/>
                  </a:moveTo>
                  <a:lnTo>
                    <a:pt x="0" y="171437"/>
                  </a:lnTo>
                  <a:lnTo>
                    <a:pt x="171450" y="171450"/>
                  </a:lnTo>
                  <a:lnTo>
                    <a:pt x="85737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609600" y="5130800"/>
              <a:ext cx="8013700" cy="0"/>
            </a:xfrm>
            <a:custGeom>
              <a:avLst/>
              <a:gdLst/>
              <a:ahLst/>
              <a:cxnLst/>
              <a:rect l="l" t="t" r="r" b="b"/>
              <a:pathLst>
                <a:path w="8013700">
                  <a:moveTo>
                    <a:pt x="8013700" y="0"/>
                  </a:moveTo>
                  <a:lnTo>
                    <a:pt x="0" y="0"/>
                  </a:lnTo>
                </a:path>
              </a:pathLst>
            </a:custGeom>
            <a:ln w="50800">
              <a:solidFill>
                <a:srgbClr val="FF0000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2590800" y="5105400"/>
              <a:ext cx="0" cy="441325"/>
            </a:xfrm>
            <a:custGeom>
              <a:avLst/>
              <a:gdLst/>
              <a:ahLst/>
              <a:cxnLst/>
              <a:rect l="l" t="t" r="r" b="b"/>
              <a:pathLst>
                <a:path h="441325">
                  <a:moveTo>
                    <a:pt x="0" y="441325"/>
                  </a:moveTo>
                  <a:lnTo>
                    <a:pt x="0" y="0"/>
                  </a:lnTo>
                </a:path>
              </a:pathLst>
            </a:custGeom>
            <a:ln w="5715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2505075" y="5518150"/>
              <a:ext cx="171450" cy="171450"/>
            </a:xfrm>
            <a:custGeom>
              <a:avLst/>
              <a:gdLst/>
              <a:ahLst/>
              <a:cxnLst/>
              <a:rect l="l" t="t" r="r" b="b"/>
              <a:pathLst>
                <a:path w="171450" h="171450">
                  <a:moveTo>
                    <a:pt x="171450" y="0"/>
                  </a:moveTo>
                  <a:lnTo>
                    <a:pt x="0" y="0"/>
                  </a:lnTo>
                  <a:lnTo>
                    <a:pt x="85725" y="171450"/>
                  </a:lnTo>
                  <a:lnTo>
                    <a:pt x="171450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6705600" y="5105400"/>
              <a:ext cx="0" cy="441325"/>
            </a:xfrm>
            <a:custGeom>
              <a:avLst/>
              <a:gdLst/>
              <a:ahLst/>
              <a:cxnLst/>
              <a:rect l="l" t="t" r="r" b="b"/>
              <a:pathLst>
                <a:path h="441325">
                  <a:moveTo>
                    <a:pt x="0" y="441325"/>
                  </a:moveTo>
                  <a:lnTo>
                    <a:pt x="0" y="0"/>
                  </a:lnTo>
                </a:path>
              </a:pathLst>
            </a:custGeom>
            <a:ln w="5715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6619875" y="5518150"/>
              <a:ext cx="171450" cy="171450"/>
            </a:xfrm>
            <a:custGeom>
              <a:avLst/>
              <a:gdLst/>
              <a:ahLst/>
              <a:cxnLst/>
              <a:rect l="l" t="t" r="r" b="b"/>
              <a:pathLst>
                <a:path w="171450" h="171450">
                  <a:moveTo>
                    <a:pt x="171450" y="0"/>
                  </a:moveTo>
                  <a:lnTo>
                    <a:pt x="0" y="0"/>
                  </a:lnTo>
                  <a:lnTo>
                    <a:pt x="85725" y="171450"/>
                  </a:lnTo>
                  <a:lnTo>
                    <a:pt x="171450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 txBox="1"/>
          <p:nvPr/>
        </p:nvSpPr>
        <p:spPr>
          <a:xfrm>
            <a:off x="4724400" y="1295400"/>
            <a:ext cx="4114800" cy="373178"/>
          </a:xfrm>
          <a:prstGeom prst="rect">
            <a:avLst/>
          </a:prstGeom>
          <a:ln w="12700">
            <a:solidFill>
              <a:srgbClr val="800080"/>
            </a:solidFill>
          </a:ln>
        </p:spPr>
        <p:txBody>
          <a:bodyPr vert="horz" wrap="square" lIns="0" tIns="64769" rIns="0" bIns="0" rtlCol="0">
            <a:spAutoFit/>
          </a:bodyPr>
          <a:lstStyle/>
          <a:p>
            <a:pPr marL="432434">
              <a:spcBef>
                <a:spcPts val="509"/>
              </a:spcBef>
            </a:pPr>
            <a:r>
              <a:rPr sz="2000" b="1" dirty="0">
                <a:latin typeface="Times New Roman"/>
                <a:cs typeface="Times New Roman"/>
              </a:rPr>
              <a:t>1/3đau</a:t>
            </a:r>
            <a:r>
              <a:rPr sz="2000" b="1" spc="-65" dirty="0">
                <a:latin typeface="Times New Roman"/>
                <a:cs typeface="Times New Roman"/>
              </a:rPr>
              <a:t> </a:t>
            </a:r>
            <a:r>
              <a:rPr sz="2000" b="1" dirty="0">
                <a:latin typeface="Times New Roman"/>
                <a:cs typeface="Times New Roman"/>
              </a:rPr>
              <a:t>cách</a:t>
            </a:r>
            <a:r>
              <a:rPr sz="2000" b="1" spc="-45" dirty="0">
                <a:latin typeface="Times New Roman"/>
                <a:cs typeface="Times New Roman"/>
              </a:rPr>
              <a:t> </a:t>
            </a:r>
            <a:r>
              <a:rPr sz="2000" b="1" dirty="0">
                <a:latin typeface="Times New Roman"/>
                <a:cs typeface="Times New Roman"/>
              </a:rPr>
              <a:t>hồi</a:t>
            </a:r>
            <a:r>
              <a:rPr sz="2000" b="1" spc="-55" dirty="0">
                <a:latin typeface="Times New Roman"/>
                <a:cs typeface="Times New Roman"/>
              </a:rPr>
              <a:t> </a:t>
            </a:r>
            <a:r>
              <a:rPr sz="2000" b="1" dirty="0">
                <a:latin typeface="Times New Roman"/>
                <a:cs typeface="Times New Roman"/>
              </a:rPr>
              <a:t>đi</a:t>
            </a:r>
            <a:r>
              <a:rPr sz="2000" b="1" spc="-45" dirty="0">
                <a:latin typeface="Times New Roman"/>
                <a:cs typeface="Times New Roman"/>
              </a:rPr>
              <a:t> </a:t>
            </a:r>
            <a:r>
              <a:rPr sz="2000" b="1" dirty="0">
                <a:latin typeface="Times New Roman"/>
                <a:cs typeface="Times New Roman"/>
              </a:rPr>
              <a:t>khám</a:t>
            </a:r>
            <a:r>
              <a:rPr sz="2000" b="1" spc="-40" dirty="0">
                <a:latin typeface="Times New Roman"/>
                <a:cs typeface="Times New Roman"/>
              </a:rPr>
              <a:t> </a:t>
            </a:r>
            <a:r>
              <a:rPr sz="2000" b="1" spc="-20" dirty="0">
                <a:latin typeface="Times New Roman"/>
                <a:cs typeface="Times New Roman"/>
              </a:rPr>
              <a:t>bệnh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2133600" y="5715000"/>
            <a:ext cx="3962400" cy="762000"/>
          </a:xfrm>
          <a:prstGeom prst="rect">
            <a:avLst/>
          </a:prstGeom>
          <a:ln w="12700">
            <a:solidFill>
              <a:srgbClr val="800080"/>
            </a:solidFill>
          </a:ln>
        </p:spPr>
        <p:txBody>
          <a:bodyPr vert="horz" wrap="square" lIns="0" tIns="64769" rIns="0" bIns="0" rtlCol="0">
            <a:spAutoFit/>
          </a:bodyPr>
          <a:lstStyle/>
          <a:p>
            <a:pPr algn="ctr">
              <a:spcBef>
                <a:spcPts val="509"/>
              </a:spcBef>
            </a:pPr>
            <a:r>
              <a:rPr sz="2000" b="1" dirty="0">
                <a:latin typeface="Times New Roman"/>
                <a:cs typeface="Times New Roman"/>
              </a:rPr>
              <a:t>1/3</a:t>
            </a:r>
            <a:r>
              <a:rPr sz="2000" b="1" spc="-65" dirty="0">
                <a:latin typeface="Times New Roman"/>
                <a:cs typeface="Times New Roman"/>
              </a:rPr>
              <a:t> </a:t>
            </a:r>
            <a:r>
              <a:rPr sz="2000" b="1" dirty="0">
                <a:latin typeface="Times New Roman"/>
                <a:cs typeface="Times New Roman"/>
              </a:rPr>
              <a:t>có</a:t>
            </a:r>
            <a:r>
              <a:rPr sz="2000" b="1" spc="-40" dirty="0">
                <a:latin typeface="Times New Roman"/>
                <a:cs typeface="Times New Roman"/>
              </a:rPr>
              <a:t> </a:t>
            </a:r>
            <a:r>
              <a:rPr sz="2000" b="1" dirty="0">
                <a:latin typeface="Times New Roman"/>
                <a:cs typeface="Times New Roman"/>
              </a:rPr>
              <a:t>bệnh</a:t>
            </a:r>
            <a:r>
              <a:rPr sz="2000" b="1" spc="-40" dirty="0">
                <a:latin typeface="Times New Roman"/>
                <a:cs typeface="Times New Roman"/>
              </a:rPr>
              <a:t> </a:t>
            </a:r>
            <a:r>
              <a:rPr sz="2000" b="1" dirty="0">
                <a:latin typeface="Times New Roman"/>
                <a:cs typeface="Times New Roman"/>
              </a:rPr>
              <a:t>nhưng</a:t>
            </a:r>
            <a:r>
              <a:rPr sz="2000" b="1" spc="-35" dirty="0">
                <a:latin typeface="Times New Roman"/>
                <a:cs typeface="Times New Roman"/>
              </a:rPr>
              <a:t> </a:t>
            </a:r>
            <a:r>
              <a:rPr sz="2000" b="1" dirty="0">
                <a:latin typeface="Times New Roman"/>
                <a:cs typeface="Times New Roman"/>
              </a:rPr>
              <a:t>không</a:t>
            </a:r>
            <a:r>
              <a:rPr sz="2000" b="1" spc="-40" dirty="0">
                <a:latin typeface="Times New Roman"/>
                <a:cs typeface="Times New Roman"/>
              </a:rPr>
              <a:t> </a:t>
            </a:r>
            <a:r>
              <a:rPr sz="2000" b="1" dirty="0">
                <a:latin typeface="Times New Roman"/>
                <a:cs typeface="Times New Roman"/>
              </a:rPr>
              <a:t>có</a:t>
            </a:r>
            <a:r>
              <a:rPr sz="2000" b="1" spc="-40" dirty="0">
                <a:latin typeface="Times New Roman"/>
                <a:cs typeface="Times New Roman"/>
              </a:rPr>
              <a:t> </a:t>
            </a:r>
            <a:r>
              <a:rPr sz="2000" b="1" spc="-10" dirty="0">
                <a:latin typeface="Times New Roman"/>
                <a:cs typeface="Times New Roman"/>
              </a:rPr>
              <a:t>triệu</a:t>
            </a:r>
            <a:endParaRPr sz="2000">
              <a:latin typeface="Times New Roman"/>
              <a:cs typeface="Times New Roman"/>
            </a:endParaRPr>
          </a:p>
          <a:p>
            <a:pPr marL="342265" algn="ctr">
              <a:spcBef>
                <a:spcPts val="480"/>
              </a:spcBef>
            </a:pPr>
            <a:r>
              <a:rPr sz="2000" b="1" spc="-10" dirty="0">
                <a:latin typeface="Times New Roman"/>
                <a:cs typeface="Times New Roman"/>
              </a:rPr>
              <a:t>chứng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6324600" y="5715000"/>
            <a:ext cx="3822700" cy="762000"/>
          </a:xfrm>
          <a:prstGeom prst="rect">
            <a:avLst/>
          </a:prstGeom>
          <a:ln w="12700">
            <a:solidFill>
              <a:srgbClr val="800080"/>
            </a:solidFill>
          </a:ln>
        </p:spPr>
        <p:txBody>
          <a:bodyPr vert="horz" wrap="square" lIns="0" tIns="64769" rIns="0" bIns="0" rtlCol="0">
            <a:spAutoFit/>
          </a:bodyPr>
          <a:lstStyle/>
          <a:p>
            <a:pPr algn="ctr">
              <a:spcBef>
                <a:spcPts val="509"/>
              </a:spcBef>
            </a:pPr>
            <a:r>
              <a:rPr sz="2000" b="1" dirty="0">
                <a:latin typeface="Times New Roman"/>
                <a:cs typeface="Times New Roman"/>
              </a:rPr>
              <a:t>1/3</a:t>
            </a:r>
            <a:r>
              <a:rPr sz="2000" b="1" spc="-60" dirty="0">
                <a:latin typeface="Times New Roman"/>
                <a:cs typeface="Times New Roman"/>
              </a:rPr>
              <a:t> </a:t>
            </a:r>
            <a:r>
              <a:rPr sz="2000" b="1" dirty="0">
                <a:latin typeface="Times New Roman"/>
                <a:cs typeface="Times New Roman"/>
              </a:rPr>
              <a:t>đau</a:t>
            </a:r>
            <a:r>
              <a:rPr sz="2000" b="1" spc="-35" dirty="0">
                <a:latin typeface="Times New Roman"/>
                <a:cs typeface="Times New Roman"/>
              </a:rPr>
              <a:t> </a:t>
            </a:r>
            <a:r>
              <a:rPr sz="2000" b="1" dirty="0">
                <a:latin typeface="Times New Roman"/>
                <a:cs typeface="Times New Roman"/>
              </a:rPr>
              <a:t>cách</a:t>
            </a:r>
            <a:r>
              <a:rPr sz="2000" b="1" spc="-50" dirty="0">
                <a:latin typeface="Times New Roman"/>
                <a:cs typeface="Times New Roman"/>
              </a:rPr>
              <a:t> </a:t>
            </a:r>
            <a:r>
              <a:rPr sz="2000" b="1" dirty="0">
                <a:latin typeface="Times New Roman"/>
                <a:cs typeface="Times New Roman"/>
              </a:rPr>
              <a:t>hồi</a:t>
            </a:r>
            <a:r>
              <a:rPr sz="2000" b="1" spc="-35" dirty="0">
                <a:latin typeface="Times New Roman"/>
                <a:cs typeface="Times New Roman"/>
              </a:rPr>
              <a:t> </a:t>
            </a:r>
            <a:r>
              <a:rPr sz="2000" b="1" dirty="0">
                <a:latin typeface="Times New Roman"/>
                <a:cs typeface="Times New Roman"/>
              </a:rPr>
              <a:t>không</a:t>
            </a:r>
            <a:r>
              <a:rPr sz="2000" b="1" spc="-40" dirty="0">
                <a:latin typeface="Times New Roman"/>
                <a:cs typeface="Times New Roman"/>
              </a:rPr>
              <a:t> </a:t>
            </a:r>
            <a:r>
              <a:rPr sz="2000" b="1" dirty="0">
                <a:latin typeface="Times New Roman"/>
                <a:cs typeface="Times New Roman"/>
              </a:rPr>
              <a:t>đi</a:t>
            </a:r>
            <a:r>
              <a:rPr sz="2000" b="1" spc="-35" dirty="0">
                <a:latin typeface="Times New Roman"/>
                <a:cs typeface="Times New Roman"/>
              </a:rPr>
              <a:t> </a:t>
            </a:r>
            <a:r>
              <a:rPr sz="2000" b="1" spc="-20" dirty="0">
                <a:latin typeface="Times New Roman"/>
                <a:cs typeface="Times New Roman"/>
              </a:rPr>
              <a:t>khám</a:t>
            </a:r>
            <a:endParaRPr sz="2000">
              <a:latin typeface="Times New Roman"/>
              <a:cs typeface="Times New Roman"/>
            </a:endParaRPr>
          </a:p>
          <a:p>
            <a:pPr marL="342265" algn="ctr">
              <a:spcBef>
                <a:spcPts val="480"/>
              </a:spcBef>
            </a:pPr>
            <a:r>
              <a:rPr sz="2000" b="1" spc="-20" dirty="0">
                <a:latin typeface="Times New Roman"/>
                <a:cs typeface="Times New Roman"/>
              </a:rPr>
              <a:t>bệnh</a:t>
            </a:r>
            <a:endParaRPr sz="2000">
              <a:latin typeface="Times New Roman"/>
              <a:cs typeface="Times New Roman"/>
            </a:endParaRPr>
          </a:p>
        </p:txBody>
      </p:sp>
      <p:pic>
        <p:nvPicPr>
          <p:cNvPr id="15" name="object 1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041526" y="798512"/>
            <a:ext cx="8169275" cy="344474"/>
          </a:xfrm>
          <a:prstGeom prst="rect">
            <a:avLst/>
          </a:prstGeom>
        </p:spPr>
      </p:pic>
      <p:sp>
        <p:nvSpPr>
          <p:cNvPr id="16" name="object 16"/>
          <p:cNvSpPr txBox="1">
            <a:spLocks noGrp="1"/>
          </p:cNvSpPr>
          <p:nvPr>
            <p:ph type="title"/>
          </p:nvPr>
        </p:nvSpPr>
        <p:spPr>
          <a:xfrm>
            <a:off x="1983741" y="247904"/>
            <a:ext cx="8303895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3200" dirty="0">
                <a:solidFill>
                  <a:srgbClr val="CC0066"/>
                </a:solidFill>
              </a:rPr>
              <a:t>Bệnh</a:t>
            </a:r>
            <a:r>
              <a:rPr sz="3200" spc="-95" dirty="0">
                <a:solidFill>
                  <a:srgbClr val="CC0066"/>
                </a:solidFill>
              </a:rPr>
              <a:t> </a:t>
            </a:r>
            <a:r>
              <a:rPr sz="3200" dirty="0">
                <a:solidFill>
                  <a:srgbClr val="CC0066"/>
                </a:solidFill>
              </a:rPr>
              <a:t>thường</a:t>
            </a:r>
            <a:r>
              <a:rPr sz="3200" spc="-85" dirty="0">
                <a:solidFill>
                  <a:srgbClr val="CC0066"/>
                </a:solidFill>
              </a:rPr>
              <a:t> </a:t>
            </a:r>
            <a:r>
              <a:rPr sz="3200" dirty="0">
                <a:solidFill>
                  <a:srgbClr val="CC0066"/>
                </a:solidFill>
              </a:rPr>
              <a:t>gặp</a:t>
            </a:r>
            <a:r>
              <a:rPr sz="3200" spc="-95" dirty="0">
                <a:solidFill>
                  <a:srgbClr val="CC0066"/>
                </a:solidFill>
              </a:rPr>
              <a:t> </a:t>
            </a:r>
            <a:r>
              <a:rPr sz="3200" dirty="0">
                <a:solidFill>
                  <a:srgbClr val="CC0066"/>
                </a:solidFill>
              </a:rPr>
              <a:t>nhưng</a:t>
            </a:r>
            <a:r>
              <a:rPr sz="3200" spc="-85" dirty="0">
                <a:solidFill>
                  <a:srgbClr val="CC0066"/>
                </a:solidFill>
              </a:rPr>
              <a:t> </a:t>
            </a:r>
            <a:r>
              <a:rPr sz="3200" dirty="0">
                <a:solidFill>
                  <a:srgbClr val="CC0066"/>
                </a:solidFill>
              </a:rPr>
              <a:t>không</a:t>
            </a:r>
            <a:r>
              <a:rPr sz="3200" spc="-95" dirty="0">
                <a:solidFill>
                  <a:srgbClr val="CC0066"/>
                </a:solidFill>
              </a:rPr>
              <a:t> </a:t>
            </a:r>
            <a:r>
              <a:rPr sz="3200" dirty="0">
                <a:solidFill>
                  <a:srgbClr val="CC0066"/>
                </a:solidFill>
              </a:rPr>
              <a:t>được</a:t>
            </a:r>
            <a:r>
              <a:rPr sz="3200" spc="-70" dirty="0">
                <a:solidFill>
                  <a:srgbClr val="CC0066"/>
                </a:solidFill>
              </a:rPr>
              <a:t> </a:t>
            </a:r>
            <a:r>
              <a:rPr sz="3200" dirty="0">
                <a:solidFill>
                  <a:srgbClr val="CC0066"/>
                </a:solidFill>
              </a:rPr>
              <a:t>chẩn</a:t>
            </a:r>
            <a:r>
              <a:rPr sz="3200" spc="-95" dirty="0">
                <a:solidFill>
                  <a:srgbClr val="CC0066"/>
                </a:solidFill>
              </a:rPr>
              <a:t> </a:t>
            </a:r>
            <a:r>
              <a:rPr sz="3200" spc="-20" dirty="0">
                <a:solidFill>
                  <a:srgbClr val="CC0066"/>
                </a:solidFill>
              </a:rPr>
              <a:t>đoán</a:t>
            </a:r>
            <a:endParaRPr sz="3200"/>
          </a:p>
        </p:txBody>
      </p:sp>
      <p:sp>
        <p:nvSpPr>
          <p:cNvPr id="17" name="object 17"/>
          <p:cNvSpPr txBox="1">
            <a:spLocks noGrp="1"/>
          </p:cNvSpPr>
          <p:nvPr>
            <p:ph type="sldNum" sz="quarter" idx="7"/>
          </p:nvPr>
        </p:nvSpPr>
        <p:spPr>
          <a:xfrm>
            <a:off x="9459298" y="6446033"/>
            <a:ext cx="4047067" cy="35907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384810" algn="r">
              <a:lnSpc>
                <a:spcPts val="1405"/>
              </a:lnSpc>
            </a:pPr>
            <a:fld id="{81D60167-4931-47E6-BA6A-407CBD079E47}" type="slidenum">
              <a:rPr dirty="0"/>
              <a:pPr marR="384810" algn="r">
                <a:lnSpc>
                  <a:spcPts val="1405"/>
                </a:lnSpc>
              </a:pPr>
              <a:t>3</a:t>
            </a:fld>
            <a:endParaRPr dirty="0"/>
          </a:p>
          <a:p>
            <a:pPr marL="12700">
              <a:lnSpc>
                <a:spcPts val="1440"/>
              </a:lnSpc>
            </a:pPr>
            <a:r>
              <a:rPr b="1" i="1" dirty="0">
                <a:solidFill>
                  <a:srgbClr val="EA00EA"/>
                </a:solidFill>
                <a:latin typeface="Arial"/>
                <a:cs typeface="Arial"/>
              </a:rPr>
              <a:t>Letouzey</a:t>
            </a:r>
            <a:r>
              <a:rPr b="1" i="1" spc="-30" dirty="0">
                <a:solidFill>
                  <a:srgbClr val="EA00EA"/>
                </a:solidFill>
                <a:latin typeface="Arial"/>
                <a:cs typeface="Arial"/>
              </a:rPr>
              <a:t> </a:t>
            </a:r>
            <a:r>
              <a:rPr b="1" i="1" dirty="0">
                <a:solidFill>
                  <a:srgbClr val="EA00EA"/>
                </a:solidFill>
                <a:latin typeface="Arial"/>
                <a:cs typeface="Arial"/>
              </a:rPr>
              <a:t>JP</a:t>
            </a:r>
            <a:r>
              <a:rPr b="1" i="1" spc="-65" dirty="0">
                <a:solidFill>
                  <a:srgbClr val="EA00EA"/>
                </a:solidFill>
                <a:latin typeface="Arial"/>
                <a:cs typeface="Arial"/>
              </a:rPr>
              <a:t> </a:t>
            </a:r>
            <a:r>
              <a:rPr b="1" i="1" dirty="0">
                <a:solidFill>
                  <a:srgbClr val="EA00EA"/>
                </a:solidFill>
                <a:latin typeface="Arial"/>
                <a:cs typeface="Arial"/>
              </a:rPr>
              <a:t>et</a:t>
            </a:r>
            <a:r>
              <a:rPr b="1" i="1" spc="-25" dirty="0">
                <a:solidFill>
                  <a:srgbClr val="EA00EA"/>
                </a:solidFill>
                <a:latin typeface="Arial"/>
                <a:cs typeface="Arial"/>
              </a:rPr>
              <a:t> </a:t>
            </a:r>
            <a:r>
              <a:rPr b="1" i="1" dirty="0">
                <a:solidFill>
                  <a:srgbClr val="EA00EA"/>
                </a:solidFill>
                <a:latin typeface="Arial"/>
                <a:cs typeface="Arial"/>
              </a:rPr>
              <a:t>al.</a:t>
            </a:r>
            <a:r>
              <a:rPr b="1" i="1" spc="-15" dirty="0">
                <a:solidFill>
                  <a:srgbClr val="EA00EA"/>
                </a:solidFill>
                <a:latin typeface="Arial"/>
                <a:cs typeface="Arial"/>
              </a:rPr>
              <a:t> </a:t>
            </a:r>
            <a:r>
              <a:rPr b="1" i="1" dirty="0">
                <a:solidFill>
                  <a:srgbClr val="EA00EA"/>
                </a:solidFill>
                <a:latin typeface="Arial"/>
                <a:cs typeface="Arial"/>
              </a:rPr>
              <a:t>Cardiologie</a:t>
            </a:r>
            <a:r>
              <a:rPr b="1" i="1" spc="-10" dirty="0">
                <a:solidFill>
                  <a:srgbClr val="EA00EA"/>
                </a:solidFill>
                <a:latin typeface="Arial"/>
                <a:cs typeface="Arial"/>
              </a:rPr>
              <a:t> </a:t>
            </a:r>
            <a:r>
              <a:rPr b="1" i="1" dirty="0">
                <a:solidFill>
                  <a:srgbClr val="EA00EA"/>
                </a:solidFill>
                <a:latin typeface="Arial"/>
                <a:cs typeface="Arial"/>
              </a:rPr>
              <a:t>2000</a:t>
            </a:r>
            <a:r>
              <a:rPr b="1" i="1" spc="-35" dirty="0">
                <a:solidFill>
                  <a:srgbClr val="EA00EA"/>
                </a:solidFill>
                <a:latin typeface="Arial"/>
                <a:cs typeface="Arial"/>
              </a:rPr>
              <a:t> </a:t>
            </a:r>
            <a:r>
              <a:rPr b="1" i="1" dirty="0">
                <a:solidFill>
                  <a:srgbClr val="EA00EA"/>
                </a:solidFill>
                <a:latin typeface="Arial"/>
                <a:cs typeface="Arial"/>
              </a:rPr>
              <a:t>;</a:t>
            </a:r>
            <a:r>
              <a:rPr b="1" i="1" spc="-10" dirty="0">
                <a:solidFill>
                  <a:srgbClr val="EA00EA"/>
                </a:solidFill>
                <a:latin typeface="Arial"/>
                <a:cs typeface="Arial"/>
              </a:rPr>
              <a:t> </a:t>
            </a:r>
            <a:r>
              <a:rPr b="1" i="1" spc="-20" dirty="0">
                <a:solidFill>
                  <a:srgbClr val="EA00EA"/>
                </a:solidFill>
                <a:latin typeface="Arial"/>
                <a:cs typeface="Arial"/>
              </a:rPr>
              <a:t>1996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952735" y="6429438"/>
            <a:ext cx="177800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-25" dirty="0">
                <a:solidFill>
                  <a:srgbClr val="8A8A8A"/>
                </a:solidFill>
                <a:latin typeface="Times New Roman"/>
                <a:cs typeface="Times New Roman"/>
              </a:rPr>
              <a:t>30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626772" y="244094"/>
            <a:ext cx="7118984" cy="12452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725930" marR="5080" indent="-1713864">
              <a:spcBef>
                <a:spcPts val="100"/>
              </a:spcBef>
            </a:pPr>
            <a:r>
              <a:rPr dirty="0"/>
              <a:t>Phân</a:t>
            </a:r>
            <a:r>
              <a:rPr spc="-30" dirty="0"/>
              <a:t> </a:t>
            </a:r>
            <a:r>
              <a:rPr dirty="0"/>
              <a:t>loại</a:t>
            </a:r>
            <a:r>
              <a:rPr spc="-15" dirty="0"/>
              <a:t> </a:t>
            </a:r>
            <a:r>
              <a:rPr dirty="0"/>
              <a:t>tổn</a:t>
            </a:r>
            <a:r>
              <a:rPr spc="-15" dirty="0"/>
              <a:t> </a:t>
            </a:r>
            <a:r>
              <a:rPr dirty="0"/>
              <a:t>thương</a:t>
            </a:r>
            <a:r>
              <a:rPr spc="-10" dirty="0"/>
              <a:t> </a:t>
            </a:r>
            <a:r>
              <a:rPr dirty="0"/>
              <a:t>động</a:t>
            </a:r>
            <a:r>
              <a:rPr spc="-15" dirty="0"/>
              <a:t> </a:t>
            </a:r>
            <a:r>
              <a:rPr spc="-20" dirty="0"/>
              <a:t>mạch </a:t>
            </a:r>
            <a:r>
              <a:rPr dirty="0"/>
              <a:t>chậu</a:t>
            </a:r>
            <a:r>
              <a:rPr spc="-25" dirty="0"/>
              <a:t> </a:t>
            </a:r>
            <a:r>
              <a:rPr dirty="0"/>
              <a:t>theo</a:t>
            </a:r>
            <a:r>
              <a:rPr spc="-75" dirty="0"/>
              <a:t> </a:t>
            </a:r>
            <a:r>
              <a:rPr spc="-10" dirty="0"/>
              <a:t>TASC.</a:t>
            </a:r>
          </a:p>
        </p:txBody>
      </p:sp>
      <p:sp>
        <p:nvSpPr>
          <p:cNvPr id="4" name="object 4"/>
          <p:cNvSpPr/>
          <p:nvPr/>
        </p:nvSpPr>
        <p:spPr>
          <a:xfrm>
            <a:off x="1904089" y="2285785"/>
            <a:ext cx="665480" cy="617220"/>
          </a:xfrm>
          <a:custGeom>
            <a:avLst/>
            <a:gdLst/>
            <a:ahLst/>
            <a:cxnLst/>
            <a:rect l="l" t="t" r="r" b="b"/>
            <a:pathLst>
              <a:path w="665480" h="617219">
                <a:moveTo>
                  <a:pt x="449427" y="510032"/>
                </a:moveTo>
                <a:lnTo>
                  <a:pt x="415417" y="521411"/>
                </a:lnTo>
                <a:lnTo>
                  <a:pt x="413512" y="525157"/>
                </a:lnTo>
                <a:lnTo>
                  <a:pt x="449173" y="615251"/>
                </a:lnTo>
                <a:lnTo>
                  <a:pt x="453250" y="617004"/>
                </a:lnTo>
                <a:lnTo>
                  <a:pt x="487260" y="605612"/>
                </a:lnTo>
                <a:lnTo>
                  <a:pt x="489153" y="601878"/>
                </a:lnTo>
                <a:lnTo>
                  <a:pt x="453491" y="511771"/>
                </a:lnTo>
                <a:lnTo>
                  <a:pt x="449427" y="510032"/>
                </a:lnTo>
                <a:close/>
              </a:path>
              <a:path w="665480" h="617219">
                <a:moveTo>
                  <a:pt x="215976" y="510032"/>
                </a:moveTo>
                <a:lnTo>
                  <a:pt x="211899" y="511771"/>
                </a:lnTo>
                <a:lnTo>
                  <a:pt x="176237" y="601878"/>
                </a:lnTo>
                <a:lnTo>
                  <a:pt x="178142" y="605612"/>
                </a:lnTo>
                <a:lnTo>
                  <a:pt x="212153" y="617004"/>
                </a:lnTo>
                <a:lnTo>
                  <a:pt x="216217" y="615251"/>
                </a:lnTo>
                <a:lnTo>
                  <a:pt x="251879" y="525157"/>
                </a:lnTo>
                <a:lnTo>
                  <a:pt x="249986" y="521411"/>
                </a:lnTo>
                <a:lnTo>
                  <a:pt x="215976" y="510032"/>
                </a:lnTo>
                <a:close/>
              </a:path>
              <a:path w="665480" h="617219">
                <a:moveTo>
                  <a:pt x="553961" y="388416"/>
                </a:moveTo>
                <a:lnTo>
                  <a:pt x="550456" y="389280"/>
                </a:lnTo>
                <a:lnTo>
                  <a:pt x="548881" y="390321"/>
                </a:lnTo>
                <a:lnTo>
                  <a:pt x="531761" y="417588"/>
                </a:lnTo>
                <a:lnTo>
                  <a:pt x="532930" y="421576"/>
                </a:lnTo>
                <a:lnTo>
                  <a:pt x="623227" y="469519"/>
                </a:lnTo>
                <a:lnTo>
                  <a:pt x="627557" y="468452"/>
                </a:lnTo>
                <a:lnTo>
                  <a:pt x="645655" y="439623"/>
                </a:lnTo>
                <a:lnTo>
                  <a:pt x="644499" y="435635"/>
                </a:lnTo>
                <a:lnTo>
                  <a:pt x="555891" y="388594"/>
                </a:lnTo>
                <a:lnTo>
                  <a:pt x="553961" y="388416"/>
                </a:lnTo>
                <a:close/>
              </a:path>
              <a:path w="665480" h="617219">
                <a:moveTo>
                  <a:pt x="111429" y="388416"/>
                </a:moveTo>
                <a:lnTo>
                  <a:pt x="109499" y="388594"/>
                </a:lnTo>
                <a:lnTo>
                  <a:pt x="20904" y="435635"/>
                </a:lnTo>
                <a:lnTo>
                  <a:pt x="19735" y="439623"/>
                </a:lnTo>
                <a:lnTo>
                  <a:pt x="37833" y="468452"/>
                </a:lnTo>
                <a:lnTo>
                  <a:pt x="42176" y="469519"/>
                </a:lnTo>
                <a:lnTo>
                  <a:pt x="132473" y="421576"/>
                </a:lnTo>
                <a:lnTo>
                  <a:pt x="133629" y="417588"/>
                </a:lnTo>
                <a:lnTo>
                  <a:pt x="116509" y="390321"/>
                </a:lnTo>
                <a:lnTo>
                  <a:pt x="114947" y="389280"/>
                </a:lnTo>
                <a:lnTo>
                  <a:pt x="111429" y="388416"/>
                </a:lnTo>
                <a:close/>
              </a:path>
              <a:path w="665480" h="617219">
                <a:moveTo>
                  <a:pt x="648944" y="174790"/>
                </a:moveTo>
                <a:lnTo>
                  <a:pt x="550964" y="207594"/>
                </a:lnTo>
                <a:lnTo>
                  <a:pt x="549071" y="211328"/>
                </a:lnTo>
                <a:lnTo>
                  <a:pt x="561454" y="242608"/>
                </a:lnTo>
                <a:lnTo>
                  <a:pt x="565518" y="244348"/>
                </a:lnTo>
                <a:lnTo>
                  <a:pt x="663498" y="211556"/>
                </a:lnTo>
                <a:lnTo>
                  <a:pt x="665391" y="207822"/>
                </a:lnTo>
                <a:lnTo>
                  <a:pt x="653021" y="176542"/>
                </a:lnTo>
                <a:lnTo>
                  <a:pt x="648944" y="174790"/>
                </a:lnTo>
                <a:close/>
              </a:path>
              <a:path w="665480" h="617219">
                <a:moveTo>
                  <a:pt x="16446" y="174790"/>
                </a:moveTo>
                <a:lnTo>
                  <a:pt x="12382" y="176542"/>
                </a:lnTo>
                <a:lnTo>
                  <a:pt x="0" y="207822"/>
                </a:lnTo>
                <a:lnTo>
                  <a:pt x="1892" y="211556"/>
                </a:lnTo>
                <a:lnTo>
                  <a:pt x="99872" y="244348"/>
                </a:lnTo>
                <a:lnTo>
                  <a:pt x="103949" y="242608"/>
                </a:lnTo>
                <a:lnTo>
                  <a:pt x="116319" y="211328"/>
                </a:lnTo>
                <a:lnTo>
                  <a:pt x="114426" y="207594"/>
                </a:lnTo>
                <a:lnTo>
                  <a:pt x="16446" y="174790"/>
                </a:lnTo>
                <a:close/>
              </a:path>
              <a:path w="665480" h="617219">
                <a:moveTo>
                  <a:pt x="332701" y="126314"/>
                </a:moveTo>
                <a:lnTo>
                  <a:pt x="280295" y="132789"/>
                </a:lnTo>
                <a:lnTo>
                  <a:pt x="233204" y="151061"/>
                </a:lnTo>
                <a:lnTo>
                  <a:pt x="193308" y="179404"/>
                </a:lnTo>
                <a:lnTo>
                  <a:pt x="162485" y="216090"/>
                </a:lnTo>
                <a:lnTo>
                  <a:pt x="142613" y="259392"/>
                </a:lnTo>
                <a:lnTo>
                  <a:pt x="135572" y="307581"/>
                </a:lnTo>
                <a:lnTo>
                  <a:pt x="142613" y="355771"/>
                </a:lnTo>
                <a:lnTo>
                  <a:pt x="162485" y="399074"/>
                </a:lnTo>
                <a:lnTo>
                  <a:pt x="193308" y="435763"/>
                </a:lnTo>
                <a:lnTo>
                  <a:pt x="233204" y="464110"/>
                </a:lnTo>
                <a:lnTo>
                  <a:pt x="280295" y="482385"/>
                </a:lnTo>
                <a:lnTo>
                  <a:pt x="332701" y="488861"/>
                </a:lnTo>
                <a:lnTo>
                  <a:pt x="385103" y="482385"/>
                </a:lnTo>
                <a:lnTo>
                  <a:pt x="432190" y="464110"/>
                </a:lnTo>
                <a:lnTo>
                  <a:pt x="472084" y="435763"/>
                </a:lnTo>
                <a:lnTo>
                  <a:pt x="502906" y="399074"/>
                </a:lnTo>
                <a:lnTo>
                  <a:pt x="522777" y="355771"/>
                </a:lnTo>
                <a:lnTo>
                  <a:pt x="529818" y="307581"/>
                </a:lnTo>
                <a:lnTo>
                  <a:pt x="522777" y="259392"/>
                </a:lnTo>
                <a:lnTo>
                  <a:pt x="502906" y="216090"/>
                </a:lnTo>
                <a:lnTo>
                  <a:pt x="472084" y="179404"/>
                </a:lnTo>
                <a:lnTo>
                  <a:pt x="432190" y="151061"/>
                </a:lnTo>
                <a:lnTo>
                  <a:pt x="385103" y="132789"/>
                </a:lnTo>
                <a:lnTo>
                  <a:pt x="332701" y="126314"/>
                </a:lnTo>
                <a:close/>
              </a:path>
              <a:path w="665480" h="617219">
                <a:moveTo>
                  <a:pt x="470306" y="0"/>
                </a:moveTo>
                <a:lnTo>
                  <a:pt x="466801" y="863"/>
                </a:lnTo>
                <a:lnTo>
                  <a:pt x="465226" y="1917"/>
                </a:lnTo>
                <a:lnTo>
                  <a:pt x="414070" y="83388"/>
                </a:lnTo>
                <a:lnTo>
                  <a:pt x="415239" y="87376"/>
                </a:lnTo>
                <a:lnTo>
                  <a:pt x="446582" y="104025"/>
                </a:lnTo>
                <a:lnTo>
                  <a:pt x="450913" y="102958"/>
                </a:lnTo>
                <a:lnTo>
                  <a:pt x="503047" y="19913"/>
                </a:lnTo>
                <a:lnTo>
                  <a:pt x="501891" y="15925"/>
                </a:lnTo>
                <a:lnTo>
                  <a:pt x="472236" y="190"/>
                </a:lnTo>
                <a:lnTo>
                  <a:pt x="470306" y="0"/>
                </a:lnTo>
                <a:close/>
              </a:path>
              <a:path w="665480" h="617219">
                <a:moveTo>
                  <a:pt x="195084" y="0"/>
                </a:moveTo>
                <a:lnTo>
                  <a:pt x="193154" y="190"/>
                </a:lnTo>
                <a:lnTo>
                  <a:pt x="163512" y="15925"/>
                </a:lnTo>
                <a:lnTo>
                  <a:pt x="162344" y="19913"/>
                </a:lnTo>
                <a:lnTo>
                  <a:pt x="214477" y="102958"/>
                </a:lnTo>
                <a:lnTo>
                  <a:pt x="218821" y="104025"/>
                </a:lnTo>
                <a:lnTo>
                  <a:pt x="250164" y="87376"/>
                </a:lnTo>
                <a:lnTo>
                  <a:pt x="251320" y="83388"/>
                </a:lnTo>
                <a:lnTo>
                  <a:pt x="200164" y="1917"/>
                </a:lnTo>
                <a:lnTo>
                  <a:pt x="198589" y="863"/>
                </a:lnTo>
                <a:lnTo>
                  <a:pt x="195084" y="0"/>
                </a:lnTo>
                <a:close/>
              </a:path>
            </a:pathLst>
          </a:custGeom>
          <a:solidFill>
            <a:srgbClr val="CC00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892976" y="3504985"/>
            <a:ext cx="665480" cy="617220"/>
          </a:xfrm>
          <a:custGeom>
            <a:avLst/>
            <a:gdLst/>
            <a:ahLst/>
            <a:cxnLst/>
            <a:rect l="l" t="t" r="r" b="b"/>
            <a:pathLst>
              <a:path w="665480" h="617220">
                <a:moveTo>
                  <a:pt x="449427" y="510031"/>
                </a:moveTo>
                <a:lnTo>
                  <a:pt x="415417" y="521411"/>
                </a:lnTo>
                <a:lnTo>
                  <a:pt x="413512" y="525157"/>
                </a:lnTo>
                <a:lnTo>
                  <a:pt x="449173" y="615251"/>
                </a:lnTo>
                <a:lnTo>
                  <a:pt x="453250" y="617004"/>
                </a:lnTo>
                <a:lnTo>
                  <a:pt x="487260" y="605612"/>
                </a:lnTo>
                <a:lnTo>
                  <a:pt x="489153" y="601878"/>
                </a:lnTo>
                <a:lnTo>
                  <a:pt x="453491" y="511771"/>
                </a:lnTo>
                <a:lnTo>
                  <a:pt x="449427" y="510031"/>
                </a:lnTo>
                <a:close/>
              </a:path>
              <a:path w="665480" h="617220">
                <a:moveTo>
                  <a:pt x="215976" y="510031"/>
                </a:moveTo>
                <a:lnTo>
                  <a:pt x="211899" y="511771"/>
                </a:lnTo>
                <a:lnTo>
                  <a:pt x="176237" y="601878"/>
                </a:lnTo>
                <a:lnTo>
                  <a:pt x="178142" y="605612"/>
                </a:lnTo>
                <a:lnTo>
                  <a:pt x="212153" y="617004"/>
                </a:lnTo>
                <a:lnTo>
                  <a:pt x="216217" y="615251"/>
                </a:lnTo>
                <a:lnTo>
                  <a:pt x="251879" y="525157"/>
                </a:lnTo>
                <a:lnTo>
                  <a:pt x="249986" y="521411"/>
                </a:lnTo>
                <a:lnTo>
                  <a:pt x="215976" y="510031"/>
                </a:lnTo>
                <a:close/>
              </a:path>
              <a:path w="665480" h="617220">
                <a:moveTo>
                  <a:pt x="553961" y="388416"/>
                </a:moveTo>
                <a:lnTo>
                  <a:pt x="550456" y="389280"/>
                </a:lnTo>
                <a:lnTo>
                  <a:pt x="548881" y="390321"/>
                </a:lnTo>
                <a:lnTo>
                  <a:pt x="531761" y="417588"/>
                </a:lnTo>
                <a:lnTo>
                  <a:pt x="532930" y="421576"/>
                </a:lnTo>
                <a:lnTo>
                  <a:pt x="623227" y="469518"/>
                </a:lnTo>
                <a:lnTo>
                  <a:pt x="627557" y="468452"/>
                </a:lnTo>
                <a:lnTo>
                  <a:pt x="645655" y="439623"/>
                </a:lnTo>
                <a:lnTo>
                  <a:pt x="644499" y="435635"/>
                </a:lnTo>
                <a:lnTo>
                  <a:pt x="555891" y="388594"/>
                </a:lnTo>
                <a:lnTo>
                  <a:pt x="553961" y="388416"/>
                </a:lnTo>
                <a:close/>
              </a:path>
              <a:path w="665480" h="617220">
                <a:moveTo>
                  <a:pt x="111429" y="388416"/>
                </a:moveTo>
                <a:lnTo>
                  <a:pt x="109499" y="388594"/>
                </a:lnTo>
                <a:lnTo>
                  <a:pt x="20904" y="435635"/>
                </a:lnTo>
                <a:lnTo>
                  <a:pt x="19735" y="439623"/>
                </a:lnTo>
                <a:lnTo>
                  <a:pt x="37833" y="468452"/>
                </a:lnTo>
                <a:lnTo>
                  <a:pt x="42176" y="469518"/>
                </a:lnTo>
                <a:lnTo>
                  <a:pt x="132473" y="421576"/>
                </a:lnTo>
                <a:lnTo>
                  <a:pt x="133629" y="417588"/>
                </a:lnTo>
                <a:lnTo>
                  <a:pt x="116509" y="390321"/>
                </a:lnTo>
                <a:lnTo>
                  <a:pt x="114947" y="389280"/>
                </a:lnTo>
                <a:lnTo>
                  <a:pt x="111429" y="388416"/>
                </a:lnTo>
                <a:close/>
              </a:path>
              <a:path w="665480" h="617220">
                <a:moveTo>
                  <a:pt x="648944" y="174790"/>
                </a:moveTo>
                <a:lnTo>
                  <a:pt x="550964" y="207594"/>
                </a:lnTo>
                <a:lnTo>
                  <a:pt x="549071" y="211327"/>
                </a:lnTo>
                <a:lnTo>
                  <a:pt x="561454" y="242608"/>
                </a:lnTo>
                <a:lnTo>
                  <a:pt x="565518" y="244347"/>
                </a:lnTo>
                <a:lnTo>
                  <a:pt x="663498" y="211556"/>
                </a:lnTo>
                <a:lnTo>
                  <a:pt x="665391" y="207810"/>
                </a:lnTo>
                <a:lnTo>
                  <a:pt x="653021" y="176542"/>
                </a:lnTo>
                <a:lnTo>
                  <a:pt x="648944" y="174790"/>
                </a:lnTo>
                <a:close/>
              </a:path>
              <a:path w="665480" h="617220">
                <a:moveTo>
                  <a:pt x="16446" y="174790"/>
                </a:moveTo>
                <a:lnTo>
                  <a:pt x="12382" y="176542"/>
                </a:lnTo>
                <a:lnTo>
                  <a:pt x="0" y="207810"/>
                </a:lnTo>
                <a:lnTo>
                  <a:pt x="1892" y="211556"/>
                </a:lnTo>
                <a:lnTo>
                  <a:pt x="99872" y="244347"/>
                </a:lnTo>
                <a:lnTo>
                  <a:pt x="103949" y="242608"/>
                </a:lnTo>
                <a:lnTo>
                  <a:pt x="116319" y="211327"/>
                </a:lnTo>
                <a:lnTo>
                  <a:pt x="114426" y="207594"/>
                </a:lnTo>
                <a:lnTo>
                  <a:pt x="16446" y="174790"/>
                </a:lnTo>
                <a:close/>
              </a:path>
              <a:path w="665480" h="617220">
                <a:moveTo>
                  <a:pt x="332701" y="126314"/>
                </a:moveTo>
                <a:lnTo>
                  <a:pt x="280295" y="132789"/>
                </a:lnTo>
                <a:lnTo>
                  <a:pt x="233204" y="151061"/>
                </a:lnTo>
                <a:lnTo>
                  <a:pt x="193308" y="179404"/>
                </a:lnTo>
                <a:lnTo>
                  <a:pt x="162485" y="216090"/>
                </a:lnTo>
                <a:lnTo>
                  <a:pt x="142613" y="259392"/>
                </a:lnTo>
                <a:lnTo>
                  <a:pt x="135572" y="307581"/>
                </a:lnTo>
                <a:lnTo>
                  <a:pt x="142613" y="355771"/>
                </a:lnTo>
                <a:lnTo>
                  <a:pt x="162485" y="399074"/>
                </a:lnTo>
                <a:lnTo>
                  <a:pt x="193308" y="435763"/>
                </a:lnTo>
                <a:lnTo>
                  <a:pt x="233204" y="464110"/>
                </a:lnTo>
                <a:lnTo>
                  <a:pt x="280295" y="482385"/>
                </a:lnTo>
                <a:lnTo>
                  <a:pt x="332701" y="488861"/>
                </a:lnTo>
                <a:lnTo>
                  <a:pt x="385103" y="482385"/>
                </a:lnTo>
                <a:lnTo>
                  <a:pt x="432190" y="464110"/>
                </a:lnTo>
                <a:lnTo>
                  <a:pt x="472084" y="435763"/>
                </a:lnTo>
                <a:lnTo>
                  <a:pt x="502906" y="399074"/>
                </a:lnTo>
                <a:lnTo>
                  <a:pt x="522777" y="355771"/>
                </a:lnTo>
                <a:lnTo>
                  <a:pt x="529818" y="307581"/>
                </a:lnTo>
                <a:lnTo>
                  <a:pt x="522777" y="259392"/>
                </a:lnTo>
                <a:lnTo>
                  <a:pt x="502906" y="216090"/>
                </a:lnTo>
                <a:lnTo>
                  <a:pt x="472084" y="179404"/>
                </a:lnTo>
                <a:lnTo>
                  <a:pt x="432190" y="151061"/>
                </a:lnTo>
                <a:lnTo>
                  <a:pt x="385103" y="132789"/>
                </a:lnTo>
                <a:lnTo>
                  <a:pt x="332701" y="126314"/>
                </a:lnTo>
                <a:close/>
              </a:path>
              <a:path w="665480" h="617220">
                <a:moveTo>
                  <a:pt x="470306" y="0"/>
                </a:moveTo>
                <a:lnTo>
                  <a:pt x="466801" y="863"/>
                </a:lnTo>
                <a:lnTo>
                  <a:pt x="465226" y="1917"/>
                </a:lnTo>
                <a:lnTo>
                  <a:pt x="414070" y="83388"/>
                </a:lnTo>
                <a:lnTo>
                  <a:pt x="415239" y="87375"/>
                </a:lnTo>
                <a:lnTo>
                  <a:pt x="446582" y="104025"/>
                </a:lnTo>
                <a:lnTo>
                  <a:pt x="450913" y="102958"/>
                </a:lnTo>
                <a:lnTo>
                  <a:pt x="503047" y="19913"/>
                </a:lnTo>
                <a:lnTo>
                  <a:pt x="501891" y="15925"/>
                </a:lnTo>
                <a:lnTo>
                  <a:pt x="472236" y="190"/>
                </a:lnTo>
                <a:lnTo>
                  <a:pt x="470306" y="0"/>
                </a:lnTo>
                <a:close/>
              </a:path>
              <a:path w="665480" h="617220">
                <a:moveTo>
                  <a:pt x="195084" y="0"/>
                </a:moveTo>
                <a:lnTo>
                  <a:pt x="193154" y="190"/>
                </a:lnTo>
                <a:lnTo>
                  <a:pt x="163512" y="15925"/>
                </a:lnTo>
                <a:lnTo>
                  <a:pt x="162344" y="19913"/>
                </a:lnTo>
                <a:lnTo>
                  <a:pt x="214477" y="102958"/>
                </a:lnTo>
                <a:lnTo>
                  <a:pt x="218821" y="104025"/>
                </a:lnTo>
                <a:lnTo>
                  <a:pt x="250164" y="87375"/>
                </a:lnTo>
                <a:lnTo>
                  <a:pt x="251320" y="83388"/>
                </a:lnTo>
                <a:lnTo>
                  <a:pt x="200164" y="1917"/>
                </a:lnTo>
                <a:lnTo>
                  <a:pt x="198589" y="863"/>
                </a:lnTo>
                <a:lnTo>
                  <a:pt x="195084" y="0"/>
                </a:lnTo>
                <a:close/>
              </a:path>
            </a:pathLst>
          </a:custGeom>
          <a:solidFill>
            <a:srgbClr val="CC00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904089" y="4732123"/>
            <a:ext cx="665480" cy="617220"/>
          </a:xfrm>
          <a:custGeom>
            <a:avLst/>
            <a:gdLst/>
            <a:ahLst/>
            <a:cxnLst/>
            <a:rect l="l" t="t" r="r" b="b"/>
            <a:pathLst>
              <a:path w="665480" h="617220">
                <a:moveTo>
                  <a:pt x="449427" y="510031"/>
                </a:moveTo>
                <a:lnTo>
                  <a:pt x="415417" y="521411"/>
                </a:lnTo>
                <a:lnTo>
                  <a:pt x="413512" y="525157"/>
                </a:lnTo>
                <a:lnTo>
                  <a:pt x="449173" y="615251"/>
                </a:lnTo>
                <a:lnTo>
                  <a:pt x="453250" y="617004"/>
                </a:lnTo>
                <a:lnTo>
                  <a:pt x="487260" y="605612"/>
                </a:lnTo>
                <a:lnTo>
                  <a:pt x="489153" y="601878"/>
                </a:lnTo>
                <a:lnTo>
                  <a:pt x="453491" y="511771"/>
                </a:lnTo>
                <a:lnTo>
                  <a:pt x="449427" y="510031"/>
                </a:lnTo>
                <a:close/>
              </a:path>
              <a:path w="665480" h="617220">
                <a:moveTo>
                  <a:pt x="215976" y="510031"/>
                </a:moveTo>
                <a:lnTo>
                  <a:pt x="211899" y="511771"/>
                </a:lnTo>
                <a:lnTo>
                  <a:pt x="176237" y="601878"/>
                </a:lnTo>
                <a:lnTo>
                  <a:pt x="178142" y="605612"/>
                </a:lnTo>
                <a:lnTo>
                  <a:pt x="212153" y="617004"/>
                </a:lnTo>
                <a:lnTo>
                  <a:pt x="216217" y="615251"/>
                </a:lnTo>
                <a:lnTo>
                  <a:pt x="251879" y="525157"/>
                </a:lnTo>
                <a:lnTo>
                  <a:pt x="249986" y="521411"/>
                </a:lnTo>
                <a:lnTo>
                  <a:pt x="215976" y="510031"/>
                </a:lnTo>
                <a:close/>
              </a:path>
              <a:path w="665480" h="617220">
                <a:moveTo>
                  <a:pt x="553961" y="388416"/>
                </a:moveTo>
                <a:lnTo>
                  <a:pt x="550456" y="389280"/>
                </a:lnTo>
                <a:lnTo>
                  <a:pt x="548881" y="390321"/>
                </a:lnTo>
                <a:lnTo>
                  <a:pt x="531761" y="417588"/>
                </a:lnTo>
                <a:lnTo>
                  <a:pt x="532930" y="421576"/>
                </a:lnTo>
                <a:lnTo>
                  <a:pt x="623227" y="469518"/>
                </a:lnTo>
                <a:lnTo>
                  <a:pt x="627557" y="468452"/>
                </a:lnTo>
                <a:lnTo>
                  <a:pt x="645655" y="439623"/>
                </a:lnTo>
                <a:lnTo>
                  <a:pt x="644499" y="435635"/>
                </a:lnTo>
                <a:lnTo>
                  <a:pt x="555891" y="388594"/>
                </a:lnTo>
                <a:lnTo>
                  <a:pt x="553961" y="388416"/>
                </a:lnTo>
                <a:close/>
              </a:path>
              <a:path w="665480" h="617220">
                <a:moveTo>
                  <a:pt x="111429" y="388416"/>
                </a:moveTo>
                <a:lnTo>
                  <a:pt x="109499" y="388594"/>
                </a:lnTo>
                <a:lnTo>
                  <a:pt x="20904" y="435635"/>
                </a:lnTo>
                <a:lnTo>
                  <a:pt x="19735" y="439623"/>
                </a:lnTo>
                <a:lnTo>
                  <a:pt x="37833" y="468452"/>
                </a:lnTo>
                <a:lnTo>
                  <a:pt x="42176" y="469518"/>
                </a:lnTo>
                <a:lnTo>
                  <a:pt x="132473" y="421576"/>
                </a:lnTo>
                <a:lnTo>
                  <a:pt x="133629" y="417588"/>
                </a:lnTo>
                <a:lnTo>
                  <a:pt x="116509" y="390321"/>
                </a:lnTo>
                <a:lnTo>
                  <a:pt x="114947" y="389280"/>
                </a:lnTo>
                <a:lnTo>
                  <a:pt x="111429" y="388416"/>
                </a:lnTo>
                <a:close/>
              </a:path>
              <a:path w="665480" h="617220">
                <a:moveTo>
                  <a:pt x="648944" y="174790"/>
                </a:moveTo>
                <a:lnTo>
                  <a:pt x="550964" y="207581"/>
                </a:lnTo>
                <a:lnTo>
                  <a:pt x="549071" y="211327"/>
                </a:lnTo>
                <a:lnTo>
                  <a:pt x="561454" y="242608"/>
                </a:lnTo>
                <a:lnTo>
                  <a:pt x="565518" y="244347"/>
                </a:lnTo>
                <a:lnTo>
                  <a:pt x="663498" y="211556"/>
                </a:lnTo>
                <a:lnTo>
                  <a:pt x="665391" y="207810"/>
                </a:lnTo>
                <a:lnTo>
                  <a:pt x="653021" y="176542"/>
                </a:lnTo>
                <a:lnTo>
                  <a:pt x="648944" y="174790"/>
                </a:lnTo>
                <a:close/>
              </a:path>
              <a:path w="665480" h="617220">
                <a:moveTo>
                  <a:pt x="16446" y="174790"/>
                </a:moveTo>
                <a:lnTo>
                  <a:pt x="12382" y="176542"/>
                </a:lnTo>
                <a:lnTo>
                  <a:pt x="0" y="207810"/>
                </a:lnTo>
                <a:lnTo>
                  <a:pt x="1892" y="211556"/>
                </a:lnTo>
                <a:lnTo>
                  <a:pt x="99872" y="244347"/>
                </a:lnTo>
                <a:lnTo>
                  <a:pt x="103949" y="242608"/>
                </a:lnTo>
                <a:lnTo>
                  <a:pt x="116319" y="211327"/>
                </a:lnTo>
                <a:lnTo>
                  <a:pt x="114426" y="207581"/>
                </a:lnTo>
                <a:lnTo>
                  <a:pt x="16446" y="174790"/>
                </a:lnTo>
                <a:close/>
              </a:path>
              <a:path w="665480" h="617220">
                <a:moveTo>
                  <a:pt x="332701" y="126314"/>
                </a:moveTo>
                <a:lnTo>
                  <a:pt x="280295" y="132789"/>
                </a:lnTo>
                <a:lnTo>
                  <a:pt x="233204" y="151061"/>
                </a:lnTo>
                <a:lnTo>
                  <a:pt x="193308" y="179404"/>
                </a:lnTo>
                <a:lnTo>
                  <a:pt x="162485" y="216090"/>
                </a:lnTo>
                <a:lnTo>
                  <a:pt x="142613" y="259392"/>
                </a:lnTo>
                <a:lnTo>
                  <a:pt x="135572" y="307581"/>
                </a:lnTo>
                <a:lnTo>
                  <a:pt x="142613" y="355771"/>
                </a:lnTo>
                <a:lnTo>
                  <a:pt x="162485" y="399074"/>
                </a:lnTo>
                <a:lnTo>
                  <a:pt x="193308" y="435763"/>
                </a:lnTo>
                <a:lnTo>
                  <a:pt x="233204" y="464110"/>
                </a:lnTo>
                <a:lnTo>
                  <a:pt x="280295" y="482385"/>
                </a:lnTo>
                <a:lnTo>
                  <a:pt x="332701" y="488861"/>
                </a:lnTo>
                <a:lnTo>
                  <a:pt x="385103" y="482385"/>
                </a:lnTo>
                <a:lnTo>
                  <a:pt x="432190" y="464110"/>
                </a:lnTo>
                <a:lnTo>
                  <a:pt x="472084" y="435763"/>
                </a:lnTo>
                <a:lnTo>
                  <a:pt x="502906" y="399074"/>
                </a:lnTo>
                <a:lnTo>
                  <a:pt x="522777" y="355771"/>
                </a:lnTo>
                <a:lnTo>
                  <a:pt x="529818" y="307581"/>
                </a:lnTo>
                <a:lnTo>
                  <a:pt x="522777" y="259392"/>
                </a:lnTo>
                <a:lnTo>
                  <a:pt x="502906" y="216090"/>
                </a:lnTo>
                <a:lnTo>
                  <a:pt x="472084" y="179404"/>
                </a:lnTo>
                <a:lnTo>
                  <a:pt x="432190" y="151061"/>
                </a:lnTo>
                <a:lnTo>
                  <a:pt x="385103" y="132789"/>
                </a:lnTo>
                <a:lnTo>
                  <a:pt x="332701" y="126314"/>
                </a:lnTo>
                <a:close/>
              </a:path>
              <a:path w="665480" h="617220">
                <a:moveTo>
                  <a:pt x="470306" y="0"/>
                </a:moveTo>
                <a:lnTo>
                  <a:pt x="466801" y="863"/>
                </a:lnTo>
                <a:lnTo>
                  <a:pt x="465226" y="1917"/>
                </a:lnTo>
                <a:lnTo>
                  <a:pt x="414070" y="83388"/>
                </a:lnTo>
                <a:lnTo>
                  <a:pt x="415239" y="87375"/>
                </a:lnTo>
                <a:lnTo>
                  <a:pt x="446582" y="104025"/>
                </a:lnTo>
                <a:lnTo>
                  <a:pt x="450913" y="102958"/>
                </a:lnTo>
                <a:lnTo>
                  <a:pt x="503047" y="19913"/>
                </a:lnTo>
                <a:lnTo>
                  <a:pt x="501891" y="15925"/>
                </a:lnTo>
                <a:lnTo>
                  <a:pt x="472236" y="190"/>
                </a:lnTo>
                <a:lnTo>
                  <a:pt x="470306" y="0"/>
                </a:lnTo>
                <a:close/>
              </a:path>
              <a:path w="665480" h="617220">
                <a:moveTo>
                  <a:pt x="195084" y="0"/>
                </a:moveTo>
                <a:lnTo>
                  <a:pt x="193154" y="190"/>
                </a:lnTo>
                <a:lnTo>
                  <a:pt x="163512" y="15925"/>
                </a:lnTo>
                <a:lnTo>
                  <a:pt x="162344" y="19913"/>
                </a:lnTo>
                <a:lnTo>
                  <a:pt x="214477" y="102958"/>
                </a:lnTo>
                <a:lnTo>
                  <a:pt x="218821" y="104025"/>
                </a:lnTo>
                <a:lnTo>
                  <a:pt x="250164" y="87375"/>
                </a:lnTo>
                <a:lnTo>
                  <a:pt x="251320" y="83388"/>
                </a:lnTo>
                <a:lnTo>
                  <a:pt x="200164" y="1917"/>
                </a:lnTo>
                <a:lnTo>
                  <a:pt x="198589" y="863"/>
                </a:lnTo>
                <a:lnTo>
                  <a:pt x="195084" y="0"/>
                </a:lnTo>
                <a:close/>
              </a:path>
            </a:pathLst>
          </a:custGeom>
          <a:solidFill>
            <a:srgbClr val="CC00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904089" y="6019585"/>
            <a:ext cx="665480" cy="617220"/>
          </a:xfrm>
          <a:custGeom>
            <a:avLst/>
            <a:gdLst/>
            <a:ahLst/>
            <a:cxnLst/>
            <a:rect l="l" t="t" r="r" b="b"/>
            <a:pathLst>
              <a:path w="665480" h="617220">
                <a:moveTo>
                  <a:pt x="449427" y="510031"/>
                </a:moveTo>
                <a:lnTo>
                  <a:pt x="415417" y="521411"/>
                </a:lnTo>
                <a:lnTo>
                  <a:pt x="413512" y="525157"/>
                </a:lnTo>
                <a:lnTo>
                  <a:pt x="449173" y="615251"/>
                </a:lnTo>
                <a:lnTo>
                  <a:pt x="453250" y="617004"/>
                </a:lnTo>
                <a:lnTo>
                  <a:pt x="487260" y="605612"/>
                </a:lnTo>
                <a:lnTo>
                  <a:pt x="489153" y="601878"/>
                </a:lnTo>
                <a:lnTo>
                  <a:pt x="453491" y="511771"/>
                </a:lnTo>
                <a:lnTo>
                  <a:pt x="449427" y="510031"/>
                </a:lnTo>
                <a:close/>
              </a:path>
              <a:path w="665480" h="617220">
                <a:moveTo>
                  <a:pt x="215976" y="510031"/>
                </a:moveTo>
                <a:lnTo>
                  <a:pt x="211899" y="511771"/>
                </a:lnTo>
                <a:lnTo>
                  <a:pt x="176237" y="601878"/>
                </a:lnTo>
                <a:lnTo>
                  <a:pt x="178142" y="605612"/>
                </a:lnTo>
                <a:lnTo>
                  <a:pt x="212153" y="617004"/>
                </a:lnTo>
                <a:lnTo>
                  <a:pt x="216217" y="615251"/>
                </a:lnTo>
                <a:lnTo>
                  <a:pt x="251879" y="525157"/>
                </a:lnTo>
                <a:lnTo>
                  <a:pt x="249986" y="521411"/>
                </a:lnTo>
                <a:lnTo>
                  <a:pt x="215976" y="510031"/>
                </a:lnTo>
                <a:close/>
              </a:path>
              <a:path w="665480" h="617220">
                <a:moveTo>
                  <a:pt x="553961" y="388416"/>
                </a:moveTo>
                <a:lnTo>
                  <a:pt x="550456" y="389280"/>
                </a:lnTo>
                <a:lnTo>
                  <a:pt x="548881" y="390321"/>
                </a:lnTo>
                <a:lnTo>
                  <a:pt x="531761" y="417588"/>
                </a:lnTo>
                <a:lnTo>
                  <a:pt x="532930" y="421576"/>
                </a:lnTo>
                <a:lnTo>
                  <a:pt x="623227" y="469518"/>
                </a:lnTo>
                <a:lnTo>
                  <a:pt x="627557" y="468452"/>
                </a:lnTo>
                <a:lnTo>
                  <a:pt x="645655" y="439623"/>
                </a:lnTo>
                <a:lnTo>
                  <a:pt x="644499" y="435635"/>
                </a:lnTo>
                <a:lnTo>
                  <a:pt x="555891" y="388594"/>
                </a:lnTo>
                <a:lnTo>
                  <a:pt x="553961" y="388416"/>
                </a:lnTo>
                <a:close/>
              </a:path>
              <a:path w="665480" h="617220">
                <a:moveTo>
                  <a:pt x="111429" y="388416"/>
                </a:moveTo>
                <a:lnTo>
                  <a:pt x="109499" y="388594"/>
                </a:lnTo>
                <a:lnTo>
                  <a:pt x="20904" y="435635"/>
                </a:lnTo>
                <a:lnTo>
                  <a:pt x="19735" y="439623"/>
                </a:lnTo>
                <a:lnTo>
                  <a:pt x="37833" y="468452"/>
                </a:lnTo>
                <a:lnTo>
                  <a:pt x="42176" y="469518"/>
                </a:lnTo>
                <a:lnTo>
                  <a:pt x="132473" y="421576"/>
                </a:lnTo>
                <a:lnTo>
                  <a:pt x="133629" y="417588"/>
                </a:lnTo>
                <a:lnTo>
                  <a:pt x="116509" y="390321"/>
                </a:lnTo>
                <a:lnTo>
                  <a:pt x="114947" y="389280"/>
                </a:lnTo>
                <a:lnTo>
                  <a:pt x="111429" y="388416"/>
                </a:lnTo>
                <a:close/>
              </a:path>
              <a:path w="665480" h="617220">
                <a:moveTo>
                  <a:pt x="648944" y="174790"/>
                </a:moveTo>
                <a:lnTo>
                  <a:pt x="550964" y="207581"/>
                </a:lnTo>
                <a:lnTo>
                  <a:pt x="549071" y="211327"/>
                </a:lnTo>
                <a:lnTo>
                  <a:pt x="561454" y="242608"/>
                </a:lnTo>
                <a:lnTo>
                  <a:pt x="565518" y="244347"/>
                </a:lnTo>
                <a:lnTo>
                  <a:pt x="663498" y="211556"/>
                </a:lnTo>
                <a:lnTo>
                  <a:pt x="665391" y="207822"/>
                </a:lnTo>
                <a:lnTo>
                  <a:pt x="653021" y="176542"/>
                </a:lnTo>
                <a:lnTo>
                  <a:pt x="648944" y="174790"/>
                </a:lnTo>
                <a:close/>
              </a:path>
              <a:path w="665480" h="617220">
                <a:moveTo>
                  <a:pt x="16446" y="174790"/>
                </a:moveTo>
                <a:lnTo>
                  <a:pt x="12382" y="176542"/>
                </a:lnTo>
                <a:lnTo>
                  <a:pt x="0" y="207822"/>
                </a:lnTo>
                <a:lnTo>
                  <a:pt x="1892" y="211556"/>
                </a:lnTo>
                <a:lnTo>
                  <a:pt x="99872" y="244347"/>
                </a:lnTo>
                <a:lnTo>
                  <a:pt x="103949" y="242608"/>
                </a:lnTo>
                <a:lnTo>
                  <a:pt x="116319" y="211327"/>
                </a:lnTo>
                <a:lnTo>
                  <a:pt x="114426" y="207581"/>
                </a:lnTo>
                <a:lnTo>
                  <a:pt x="16446" y="174790"/>
                </a:lnTo>
                <a:close/>
              </a:path>
              <a:path w="665480" h="617220">
                <a:moveTo>
                  <a:pt x="332701" y="126314"/>
                </a:moveTo>
                <a:lnTo>
                  <a:pt x="280295" y="132789"/>
                </a:lnTo>
                <a:lnTo>
                  <a:pt x="233204" y="151061"/>
                </a:lnTo>
                <a:lnTo>
                  <a:pt x="193308" y="179404"/>
                </a:lnTo>
                <a:lnTo>
                  <a:pt x="162485" y="216090"/>
                </a:lnTo>
                <a:lnTo>
                  <a:pt x="142613" y="259392"/>
                </a:lnTo>
                <a:lnTo>
                  <a:pt x="135572" y="307581"/>
                </a:lnTo>
                <a:lnTo>
                  <a:pt x="142613" y="355771"/>
                </a:lnTo>
                <a:lnTo>
                  <a:pt x="162485" y="399074"/>
                </a:lnTo>
                <a:lnTo>
                  <a:pt x="193308" y="435763"/>
                </a:lnTo>
                <a:lnTo>
                  <a:pt x="233204" y="464110"/>
                </a:lnTo>
                <a:lnTo>
                  <a:pt x="280295" y="482385"/>
                </a:lnTo>
                <a:lnTo>
                  <a:pt x="332701" y="488861"/>
                </a:lnTo>
                <a:lnTo>
                  <a:pt x="385103" y="482385"/>
                </a:lnTo>
                <a:lnTo>
                  <a:pt x="432190" y="464110"/>
                </a:lnTo>
                <a:lnTo>
                  <a:pt x="472084" y="435763"/>
                </a:lnTo>
                <a:lnTo>
                  <a:pt x="502906" y="399074"/>
                </a:lnTo>
                <a:lnTo>
                  <a:pt x="522777" y="355771"/>
                </a:lnTo>
                <a:lnTo>
                  <a:pt x="529818" y="307581"/>
                </a:lnTo>
                <a:lnTo>
                  <a:pt x="522777" y="259392"/>
                </a:lnTo>
                <a:lnTo>
                  <a:pt x="502906" y="216090"/>
                </a:lnTo>
                <a:lnTo>
                  <a:pt x="472084" y="179404"/>
                </a:lnTo>
                <a:lnTo>
                  <a:pt x="432190" y="151061"/>
                </a:lnTo>
                <a:lnTo>
                  <a:pt x="385103" y="132789"/>
                </a:lnTo>
                <a:lnTo>
                  <a:pt x="332701" y="126314"/>
                </a:lnTo>
                <a:close/>
              </a:path>
              <a:path w="665480" h="617220">
                <a:moveTo>
                  <a:pt x="470306" y="0"/>
                </a:moveTo>
                <a:lnTo>
                  <a:pt x="466801" y="863"/>
                </a:lnTo>
                <a:lnTo>
                  <a:pt x="465226" y="1917"/>
                </a:lnTo>
                <a:lnTo>
                  <a:pt x="414070" y="83388"/>
                </a:lnTo>
                <a:lnTo>
                  <a:pt x="415239" y="87375"/>
                </a:lnTo>
                <a:lnTo>
                  <a:pt x="446582" y="104025"/>
                </a:lnTo>
                <a:lnTo>
                  <a:pt x="450913" y="102958"/>
                </a:lnTo>
                <a:lnTo>
                  <a:pt x="503047" y="19913"/>
                </a:lnTo>
                <a:lnTo>
                  <a:pt x="501891" y="15925"/>
                </a:lnTo>
                <a:lnTo>
                  <a:pt x="472236" y="190"/>
                </a:lnTo>
                <a:lnTo>
                  <a:pt x="470306" y="0"/>
                </a:lnTo>
                <a:close/>
              </a:path>
              <a:path w="665480" h="617220">
                <a:moveTo>
                  <a:pt x="195084" y="0"/>
                </a:moveTo>
                <a:lnTo>
                  <a:pt x="193154" y="190"/>
                </a:lnTo>
                <a:lnTo>
                  <a:pt x="163512" y="15925"/>
                </a:lnTo>
                <a:lnTo>
                  <a:pt x="162344" y="19913"/>
                </a:lnTo>
                <a:lnTo>
                  <a:pt x="214477" y="102958"/>
                </a:lnTo>
                <a:lnTo>
                  <a:pt x="218821" y="104025"/>
                </a:lnTo>
                <a:lnTo>
                  <a:pt x="250164" y="87375"/>
                </a:lnTo>
                <a:lnTo>
                  <a:pt x="251320" y="83388"/>
                </a:lnTo>
                <a:lnTo>
                  <a:pt x="200164" y="1917"/>
                </a:lnTo>
                <a:lnTo>
                  <a:pt x="198589" y="863"/>
                </a:lnTo>
                <a:lnTo>
                  <a:pt x="195084" y="0"/>
                </a:lnTo>
                <a:close/>
              </a:path>
            </a:pathLst>
          </a:custGeom>
          <a:solidFill>
            <a:srgbClr val="CC00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2799365" y="6255509"/>
            <a:ext cx="588708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400" dirty="0">
                <a:latin typeface="Times New Roman"/>
                <a:cs typeface="Times New Roman"/>
              </a:rPr>
              <a:t>động</a:t>
            </a:r>
            <a:r>
              <a:rPr sz="2400" spc="-1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mạch</a:t>
            </a:r>
            <a:r>
              <a:rPr sz="2400" spc="-1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chậu</a:t>
            </a:r>
            <a:r>
              <a:rPr sz="2400" spc="-2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trong và</a:t>
            </a:r>
            <a:r>
              <a:rPr sz="2400" spc="-1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động mạch</a:t>
            </a:r>
            <a:r>
              <a:rPr sz="2400" spc="-2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đùi </a:t>
            </a:r>
            <a:r>
              <a:rPr sz="2400" spc="-10" dirty="0">
                <a:latin typeface="Times New Roman"/>
                <a:cs typeface="Times New Roman"/>
              </a:rPr>
              <a:t>chung.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748187" y="1630552"/>
            <a:ext cx="8740775" cy="477310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800" b="1" dirty="0">
                <a:solidFill>
                  <a:srgbClr val="772754"/>
                </a:solidFill>
                <a:latin typeface="Times New Roman"/>
                <a:cs typeface="Times New Roman"/>
              </a:rPr>
              <a:t>Tổn</a:t>
            </a:r>
            <a:r>
              <a:rPr sz="2800" b="1" spc="-40" dirty="0">
                <a:solidFill>
                  <a:srgbClr val="772754"/>
                </a:solidFill>
                <a:latin typeface="Times New Roman"/>
                <a:cs typeface="Times New Roman"/>
              </a:rPr>
              <a:t> </a:t>
            </a:r>
            <a:r>
              <a:rPr sz="2800" b="1" dirty="0">
                <a:solidFill>
                  <a:srgbClr val="772754"/>
                </a:solidFill>
                <a:latin typeface="Times New Roman"/>
                <a:cs typeface="Times New Roman"/>
              </a:rPr>
              <a:t>thương</a:t>
            </a:r>
            <a:r>
              <a:rPr sz="2800" b="1" spc="-35" dirty="0">
                <a:solidFill>
                  <a:srgbClr val="772754"/>
                </a:solidFill>
                <a:latin typeface="Times New Roman"/>
                <a:cs typeface="Times New Roman"/>
              </a:rPr>
              <a:t> </a:t>
            </a:r>
            <a:r>
              <a:rPr sz="2800" b="1" dirty="0">
                <a:solidFill>
                  <a:srgbClr val="772754"/>
                </a:solidFill>
                <a:latin typeface="Times New Roman"/>
                <a:cs typeface="Times New Roman"/>
              </a:rPr>
              <a:t>động</a:t>
            </a:r>
            <a:r>
              <a:rPr sz="2800" b="1" spc="-30" dirty="0">
                <a:solidFill>
                  <a:srgbClr val="772754"/>
                </a:solidFill>
                <a:latin typeface="Times New Roman"/>
                <a:cs typeface="Times New Roman"/>
              </a:rPr>
              <a:t> </a:t>
            </a:r>
            <a:r>
              <a:rPr sz="2800" b="1" dirty="0">
                <a:solidFill>
                  <a:srgbClr val="772754"/>
                </a:solidFill>
                <a:latin typeface="Times New Roman"/>
                <a:cs typeface="Times New Roman"/>
              </a:rPr>
              <a:t>mạch</a:t>
            </a:r>
            <a:r>
              <a:rPr sz="2800" b="1" spc="-30" dirty="0">
                <a:solidFill>
                  <a:srgbClr val="772754"/>
                </a:solidFill>
                <a:latin typeface="Times New Roman"/>
                <a:cs typeface="Times New Roman"/>
              </a:rPr>
              <a:t> </a:t>
            </a:r>
            <a:r>
              <a:rPr sz="2800" b="1" dirty="0">
                <a:solidFill>
                  <a:srgbClr val="772754"/>
                </a:solidFill>
                <a:latin typeface="Times New Roman"/>
                <a:cs typeface="Times New Roman"/>
              </a:rPr>
              <a:t>chậu</a:t>
            </a:r>
            <a:r>
              <a:rPr sz="2800" b="1" spc="-75" dirty="0">
                <a:solidFill>
                  <a:srgbClr val="772754"/>
                </a:solidFill>
                <a:latin typeface="Times New Roman"/>
                <a:cs typeface="Times New Roman"/>
              </a:rPr>
              <a:t> </a:t>
            </a:r>
            <a:r>
              <a:rPr sz="2800" b="1" spc="-20" dirty="0">
                <a:solidFill>
                  <a:srgbClr val="772754"/>
                </a:solidFill>
                <a:latin typeface="Times New Roman"/>
                <a:cs typeface="Times New Roman"/>
              </a:rPr>
              <a:t>TASC</a:t>
            </a:r>
            <a:r>
              <a:rPr sz="2800" b="1" spc="-25" dirty="0">
                <a:solidFill>
                  <a:srgbClr val="772754"/>
                </a:solidFill>
                <a:latin typeface="Times New Roman"/>
                <a:cs typeface="Times New Roman"/>
              </a:rPr>
              <a:t> </a:t>
            </a:r>
            <a:r>
              <a:rPr sz="2800" b="1" spc="-50" dirty="0">
                <a:solidFill>
                  <a:srgbClr val="772754"/>
                </a:solidFill>
                <a:latin typeface="Times New Roman"/>
                <a:cs typeface="Times New Roman"/>
              </a:rPr>
              <a:t>B</a:t>
            </a:r>
            <a:endParaRPr sz="2800">
              <a:latin typeface="Times New Roman"/>
              <a:cs typeface="Times New Roman"/>
            </a:endParaRPr>
          </a:p>
          <a:p>
            <a:pPr marL="1085850">
              <a:spcBef>
                <a:spcPts val="2575"/>
              </a:spcBef>
            </a:pPr>
            <a:r>
              <a:rPr sz="2400" dirty="0">
                <a:latin typeface="Times New Roman"/>
                <a:cs typeface="Times New Roman"/>
              </a:rPr>
              <a:t>Tổn</a:t>
            </a:r>
            <a:r>
              <a:rPr sz="2400" spc="-1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thương</a:t>
            </a:r>
            <a:r>
              <a:rPr sz="2400" spc="-1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ngắn</a:t>
            </a:r>
            <a:r>
              <a:rPr sz="2400" spc="-1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&lt;</a:t>
            </a:r>
            <a:r>
              <a:rPr sz="2400" spc="-1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3 cm</a:t>
            </a:r>
            <a:r>
              <a:rPr sz="2400" spc="-1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động</a:t>
            </a:r>
            <a:r>
              <a:rPr sz="2400" spc="-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mạch</a:t>
            </a:r>
            <a:r>
              <a:rPr sz="2400" spc="-1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chủ</a:t>
            </a:r>
            <a:r>
              <a:rPr sz="2400" spc="-1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dưới</a:t>
            </a:r>
            <a:r>
              <a:rPr sz="2400" spc="-10" dirty="0">
                <a:latin typeface="Times New Roman"/>
                <a:cs typeface="Times New Roman"/>
              </a:rPr>
              <a:t> thận.</a:t>
            </a:r>
            <a:endParaRPr sz="2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600">
              <a:latin typeface="Times New Roman"/>
              <a:cs typeface="Times New Roman"/>
            </a:endParaRPr>
          </a:p>
          <a:p>
            <a:pPr>
              <a:spcBef>
                <a:spcPts val="50"/>
              </a:spcBef>
            </a:pPr>
            <a:endParaRPr sz="3250">
              <a:latin typeface="Times New Roman"/>
              <a:cs typeface="Times New Roman"/>
            </a:endParaRPr>
          </a:p>
          <a:p>
            <a:pPr marL="1085850"/>
            <a:r>
              <a:rPr sz="2400" dirty="0">
                <a:latin typeface="Times New Roman"/>
                <a:cs typeface="Times New Roman"/>
              </a:rPr>
              <a:t>Tắc</a:t>
            </a:r>
            <a:r>
              <a:rPr sz="2400" spc="-2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một</a:t>
            </a:r>
            <a:r>
              <a:rPr sz="2400" spc="-1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bên</a:t>
            </a:r>
            <a:r>
              <a:rPr sz="2400" spc="-1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động mạch</a:t>
            </a:r>
            <a:r>
              <a:rPr sz="2400" spc="-2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chậu</a:t>
            </a:r>
            <a:r>
              <a:rPr sz="2400" spc="-10" dirty="0">
                <a:latin typeface="Times New Roman"/>
                <a:cs typeface="Times New Roman"/>
              </a:rPr>
              <a:t> chung.</a:t>
            </a:r>
            <a:endParaRPr sz="2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600">
              <a:latin typeface="Times New Roman"/>
              <a:cs typeface="Times New Roman"/>
            </a:endParaRPr>
          </a:p>
          <a:p>
            <a:pPr marL="1062990" marR="5080">
              <a:spcBef>
                <a:spcPts val="1880"/>
              </a:spcBef>
            </a:pPr>
            <a:r>
              <a:rPr sz="2400" dirty="0">
                <a:latin typeface="Times New Roman"/>
                <a:cs typeface="Times New Roman"/>
              </a:rPr>
              <a:t>Tổn</a:t>
            </a:r>
            <a:r>
              <a:rPr sz="2400" spc="-2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thương</a:t>
            </a:r>
            <a:r>
              <a:rPr sz="2400" spc="-1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một</a:t>
            </a:r>
            <a:r>
              <a:rPr sz="2400" spc="-1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vị</a:t>
            </a:r>
            <a:r>
              <a:rPr sz="2400" spc="-1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trí</a:t>
            </a:r>
            <a:r>
              <a:rPr sz="2400" spc="-1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hay</a:t>
            </a:r>
            <a:r>
              <a:rPr sz="2400" spc="-1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nhiều</a:t>
            </a:r>
            <a:r>
              <a:rPr sz="2400" spc="-2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vị</a:t>
            </a:r>
            <a:r>
              <a:rPr sz="2400" spc="-1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trí</a:t>
            </a:r>
            <a:r>
              <a:rPr sz="2400" spc="-1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từ</a:t>
            </a:r>
            <a:r>
              <a:rPr sz="2400" spc="-1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3</a:t>
            </a:r>
            <a:r>
              <a:rPr sz="2400" spc="-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Wingdings"/>
                <a:cs typeface="Wingdings"/>
              </a:rPr>
              <a:t></a:t>
            </a:r>
            <a:r>
              <a:rPr sz="2400" spc="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10</a:t>
            </a:r>
            <a:r>
              <a:rPr sz="2400" spc="-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cm</a:t>
            </a:r>
            <a:r>
              <a:rPr sz="2400" spc="-2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theo</a:t>
            </a:r>
            <a:r>
              <a:rPr sz="2400" spc="-10" dirty="0">
                <a:latin typeface="Times New Roman"/>
                <a:cs typeface="Times New Roman"/>
              </a:rPr>
              <a:t> chiều </a:t>
            </a:r>
            <a:r>
              <a:rPr sz="2400" dirty="0">
                <a:latin typeface="Times New Roman"/>
                <a:cs typeface="Times New Roman"/>
              </a:rPr>
              <a:t>dài</a:t>
            </a:r>
            <a:r>
              <a:rPr sz="2400" spc="-2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của</a:t>
            </a:r>
            <a:r>
              <a:rPr sz="2400" spc="-1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động mạch</a:t>
            </a:r>
            <a:r>
              <a:rPr sz="2400" spc="-2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chậu</a:t>
            </a:r>
            <a:r>
              <a:rPr sz="2400" spc="-1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ngoài</a:t>
            </a:r>
            <a:r>
              <a:rPr sz="2400" spc="-1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không lan</a:t>
            </a:r>
            <a:r>
              <a:rPr sz="2400" spc="-2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đến ĐM đùi</a:t>
            </a:r>
            <a:r>
              <a:rPr sz="2400" spc="-5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Times New Roman"/>
                <a:cs typeface="Times New Roman"/>
              </a:rPr>
              <a:t>chung.</a:t>
            </a:r>
            <a:endParaRPr sz="2400">
              <a:latin typeface="Times New Roman"/>
              <a:cs typeface="Times New Roman"/>
            </a:endParaRPr>
          </a:p>
          <a:p>
            <a:pPr>
              <a:spcBef>
                <a:spcPts val="5"/>
              </a:spcBef>
            </a:pPr>
            <a:endParaRPr sz="3850">
              <a:latin typeface="Times New Roman"/>
              <a:cs typeface="Times New Roman"/>
            </a:endParaRPr>
          </a:p>
          <a:p>
            <a:pPr marL="1062990"/>
            <a:r>
              <a:rPr sz="2400" dirty="0">
                <a:latin typeface="Times New Roman"/>
                <a:cs typeface="Times New Roman"/>
              </a:rPr>
              <a:t>Tắc</a:t>
            </a:r>
            <a:r>
              <a:rPr sz="2400" spc="19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động</a:t>
            </a:r>
            <a:r>
              <a:rPr sz="2400" spc="21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mạch</a:t>
            </a:r>
            <a:r>
              <a:rPr sz="2400" spc="19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chậu</a:t>
            </a:r>
            <a:r>
              <a:rPr sz="2400" spc="20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ngoài</a:t>
            </a:r>
            <a:r>
              <a:rPr sz="2400" spc="19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một</a:t>
            </a:r>
            <a:r>
              <a:rPr sz="2400" spc="21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bên</a:t>
            </a:r>
            <a:r>
              <a:rPr sz="2400" spc="204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không</a:t>
            </a:r>
            <a:r>
              <a:rPr sz="2400" spc="21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lan</a:t>
            </a:r>
            <a:r>
              <a:rPr sz="2400" spc="204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đến</a:t>
            </a:r>
            <a:r>
              <a:rPr sz="2400" spc="20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gốc</a:t>
            </a:r>
            <a:r>
              <a:rPr sz="2400" spc="200" dirty="0">
                <a:latin typeface="Times New Roman"/>
                <a:cs typeface="Times New Roman"/>
              </a:rPr>
              <a:t> </a:t>
            </a:r>
            <a:r>
              <a:rPr sz="2400" spc="-25" dirty="0">
                <a:latin typeface="Times New Roman"/>
                <a:cs typeface="Times New Roman"/>
              </a:rPr>
              <a:t>của</a:t>
            </a:r>
            <a:endParaRPr sz="2400">
              <a:latin typeface="Times New Roman"/>
              <a:cs typeface="Times New Roman"/>
            </a:endParaRPr>
          </a:p>
        </p:txBody>
      </p:sp>
      <p:pic>
        <p:nvPicPr>
          <p:cNvPr id="10" name="object 10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467600" y="3048000"/>
            <a:ext cx="2638424" cy="1230312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952735" y="6429438"/>
            <a:ext cx="177800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-25" dirty="0">
                <a:solidFill>
                  <a:srgbClr val="8A8A8A"/>
                </a:solidFill>
                <a:latin typeface="Times New Roman"/>
                <a:cs typeface="Times New Roman"/>
              </a:rPr>
              <a:t>31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456052" y="93217"/>
            <a:ext cx="7461250" cy="1122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spcBef>
                <a:spcPts val="100"/>
              </a:spcBef>
            </a:pPr>
            <a:r>
              <a:rPr sz="3600" dirty="0"/>
              <a:t>Phân</a:t>
            </a:r>
            <a:r>
              <a:rPr sz="3600" spc="-35" dirty="0"/>
              <a:t> </a:t>
            </a:r>
            <a:r>
              <a:rPr sz="3600" dirty="0"/>
              <a:t>loại tổn</a:t>
            </a:r>
            <a:r>
              <a:rPr sz="3600" spc="-10" dirty="0"/>
              <a:t> </a:t>
            </a:r>
            <a:r>
              <a:rPr sz="3600" dirty="0"/>
              <a:t>thương</a:t>
            </a:r>
            <a:r>
              <a:rPr sz="3600" spc="-15" dirty="0"/>
              <a:t> </a:t>
            </a:r>
            <a:r>
              <a:rPr sz="3600" dirty="0"/>
              <a:t>động</a:t>
            </a:r>
            <a:r>
              <a:rPr sz="3600" spc="-15" dirty="0"/>
              <a:t> </a:t>
            </a:r>
            <a:r>
              <a:rPr sz="3600" dirty="0"/>
              <a:t>mạch </a:t>
            </a:r>
            <a:r>
              <a:rPr sz="3600" spc="-20" dirty="0"/>
              <a:t>chậu</a:t>
            </a:r>
            <a:endParaRPr sz="3600"/>
          </a:p>
          <a:p>
            <a:pPr algn="ctr">
              <a:lnSpc>
                <a:spcPct val="100000"/>
              </a:lnSpc>
            </a:pPr>
            <a:r>
              <a:rPr sz="3600" dirty="0"/>
              <a:t>theo</a:t>
            </a:r>
            <a:r>
              <a:rPr sz="3600" spc="-114" dirty="0"/>
              <a:t> </a:t>
            </a:r>
            <a:r>
              <a:rPr sz="3600" spc="-10" dirty="0"/>
              <a:t>TASC.</a:t>
            </a:r>
            <a:endParaRPr sz="3600"/>
          </a:p>
        </p:txBody>
      </p:sp>
      <p:sp>
        <p:nvSpPr>
          <p:cNvPr id="4" name="object 4"/>
          <p:cNvSpPr txBox="1"/>
          <p:nvPr/>
        </p:nvSpPr>
        <p:spPr>
          <a:xfrm>
            <a:off x="1678939" y="1176019"/>
            <a:ext cx="8681720" cy="4963160"/>
          </a:xfrm>
          <a:prstGeom prst="rect">
            <a:avLst/>
          </a:prstGeom>
        </p:spPr>
        <p:txBody>
          <a:bodyPr vert="horz" wrap="square" lIns="0" tIns="195580" rIns="0" bIns="0" rtlCol="0">
            <a:spAutoFit/>
          </a:bodyPr>
          <a:lstStyle/>
          <a:p>
            <a:pPr marL="12700">
              <a:spcBef>
                <a:spcPts val="1540"/>
              </a:spcBef>
            </a:pPr>
            <a:r>
              <a:rPr sz="2400" b="1" dirty="0">
                <a:solidFill>
                  <a:srgbClr val="FF0000"/>
                </a:solidFill>
                <a:latin typeface="Times New Roman"/>
                <a:cs typeface="Times New Roman"/>
              </a:rPr>
              <a:t>Tổn</a:t>
            </a:r>
            <a:r>
              <a:rPr sz="2400" b="1" spc="-4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400" b="1" dirty="0">
                <a:solidFill>
                  <a:srgbClr val="FF0000"/>
                </a:solidFill>
                <a:latin typeface="Times New Roman"/>
                <a:cs typeface="Times New Roman"/>
              </a:rPr>
              <a:t>thương</a:t>
            </a:r>
            <a:r>
              <a:rPr sz="2400" b="1" spc="-2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400" b="1" dirty="0">
                <a:solidFill>
                  <a:srgbClr val="FF0000"/>
                </a:solidFill>
                <a:latin typeface="Times New Roman"/>
                <a:cs typeface="Times New Roman"/>
              </a:rPr>
              <a:t>động</a:t>
            </a:r>
            <a:r>
              <a:rPr sz="2400" b="1" spc="-2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400" b="1" dirty="0">
                <a:solidFill>
                  <a:srgbClr val="FF0000"/>
                </a:solidFill>
                <a:latin typeface="Times New Roman"/>
                <a:cs typeface="Times New Roman"/>
              </a:rPr>
              <a:t>mạch</a:t>
            </a:r>
            <a:r>
              <a:rPr sz="2400" b="1" spc="-3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400" b="1" dirty="0">
                <a:solidFill>
                  <a:srgbClr val="FF0000"/>
                </a:solidFill>
                <a:latin typeface="Times New Roman"/>
                <a:cs typeface="Times New Roman"/>
              </a:rPr>
              <a:t>chậu</a:t>
            </a:r>
            <a:r>
              <a:rPr sz="2400" b="1" spc="-7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400" b="1" spc="-25" dirty="0">
                <a:solidFill>
                  <a:srgbClr val="FF0000"/>
                </a:solidFill>
                <a:latin typeface="Times New Roman"/>
                <a:cs typeface="Times New Roman"/>
              </a:rPr>
              <a:t>TASC</a:t>
            </a:r>
            <a:r>
              <a:rPr sz="2400" b="1" spc="-2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400" b="1" spc="-50" dirty="0">
                <a:solidFill>
                  <a:srgbClr val="FF0000"/>
                </a:solidFill>
                <a:latin typeface="Times New Roman"/>
                <a:cs typeface="Times New Roman"/>
              </a:rPr>
              <a:t>C</a:t>
            </a:r>
            <a:endParaRPr sz="2400">
              <a:latin typeface="Times New Roman"/>
              <a:cs typeface="Times New Roman"/>
            </a:endParaRPr>
          </a:p>
          <a:p>
            <a:pPr marL="470534" marR="5080" indent="-1270">
              <a:lnSpc>
                <a:spcPct val="150000"/>
              </a:lnSpc>
              <a:buFont typeface="Wingdings"/>
              <a:buChar char=""/>
              <a:tabLst>
                <a:tab pos="756285" algn="l"/>
                <a:tab pos="756920" algn="l"/>
              </a:tabLst>
            </a:pPr>
            <a:r>
              <a:rPr sz="2400" dirty="0">
                <a:latin typeface="Times New Roman"/>
                <a:cs typeface="Times New Roman"/>
              </a:rPr>
              <a:t>Tổn</a:t>
            </a:r>
            <a:r>
              <a:rPr sz="2400" spc="35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thương</a:t>
            </a:r>
            <a:r>
              <a:rPr sz="2400" spc="36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hai</a:t>
            </a:r>
            <a:r>
              <a:rPr sz="2400" spc="35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bên</a:t>
            </a:r>
            <a:r>
              <a:rPr sz="2400" spc="36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từ</a:t>
            </a:r>
            <a:r>
              <a:rPr sz="2400" spc="3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3</a:t>
            </a:r>
            <a:r>
              <a:rPr sz="2400" spc="35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Wingdings"/>
                <a:cs typeface="Wingdings"/>
              </a:rPr>
              <a:t></a:t>
            </a:r>
            <a:r>
              <a:rPr sz="2400" spc="36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10</a:t>
            </a:r>
            <a:r>
              <a:rPr sz="2400" spc="36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cm</a:t>
            </a:r>
            <a:r>
              <a:rPr sz="2400" spc="36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từ</a:t>
            </a:r>
            <a:r>
              <a:rPr sz="2400" spc="36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động</a:t>
            </a:r>
            <a:r>
              <a:rPr sz="2400" spc="36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mạch</a:t>
            </a:r>
            <a:r>
              <a:rPr sz="2400" spc="35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chậu</a:t>
            </a:r>
            <a:r>
              <a:rPr sz="2400" spc="365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Times New Roman"/>
                <a:cs typeface="Times New Roman"/>
              </a:rPr>
              <a:t>ngoài </a:t>
            </a:r>
            <a:r>
              <a:rPr sz="2400" dirty="0">
                <a:latin typeface="Times New Roman"/>
                <a:cs typeface="Times New Roman"/>
              </a:rPr>
              <a:t>không</a:t>
            </a:r>
            <a:r>
              <a:rPr sz="2400" spc="-1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lan</a:t>
            </a:r>
            <a:r>
              <a:rPr sz="2400" spc="-1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đến</a:t>
            </a:r>
            <a:r>
              <a:rPr sz="2400" spc="-1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động</a:t>
            </a:r>
            <a:r>
              <a:rPr sz="2400" spc="-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mạch</a:t>
            </a:r>
            <a:r>
              <a:rPr sz="2400" spc="-2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đùi </a:t>
            </a:r>
            <a:r>
              <a:rPr sz="2400" spc="-10" dirty="0">
                <a:latin typeface="Times New Roman"/>
                <a:cs typeface="Times New Roman"/>
              </a:rPr>
              <a:t>chung.</a:t>
            </a:r>
            <a:endParaRPr sz="2400">
              <a:latin typeface="Times New Roman"/>
              <a:cs typeface="Times New Roman"/>
            </a:endParaRPr>
          </a:p>
          <a:p>
            <a:pPr marL="469900" marR="5080" indent="286385">
              <a:lnSpc>
                <a:spcPct val="150000"/>
              </a:lnSpc>
              <a:buFont typeface="Wingdings"/>
              <a:buChar char=""/>
              <a:tabLst>
                <a:tab pos="756285" algn="l"/>
                <a:tab pos="756920" algn="l"/>
              </a:tabLst>
            </a:pPr>
            <a:r>
              <a:rPr sz="2400" dirty="0">
                <a:latin typeface="Times New Roman"/>
                <a:cs typeface="Times New Roman"/>
              </a:rPr>
              <a:t>Tắc</a:t>
            </a:r>
            <a:r>
              <a:rPr sz="2400" spc="229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một</a:t>
            </a:r>
            <a:r>
              <a:rPr sz="2400" spc="229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bên</a:t>
            </a:r>
            <a:r>
              <a:rPr sz="2400" spc="24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động</a:t>
            </a:r>
            <a:r>
              <a:rPr sz="2400" spc="23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mạch</a:t>
            </a:r>
            <a:r>
              <a:rPr sz="2400" spc="229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chậu</a:t>
            </a:r>
            <a:r>
              <a:rPr sz="2400" spc="24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ngoài</a:t>
            </a:r>
            <a:r>
              <a:rPr sz="2400" spc="22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không</a:t>
            </a:r>
            <a:r>
              <a:rPr sz="2400" spc="23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lan</a:t>
            </a:r>
            <a:r>
              <a:rPr sz="2400" spc="24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đến</a:t>
            </a:r>
            <a:r>
              <a:rPr sz="2400" spc="23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động</a:t>
            </a:r>
            <a:r>
              <a:rPr sz="2400" spc="240" dirty="0">
                <a:latin typeface="Times New Roman"/>
                <a:cs typeface="Times New Roman"/>
              </a:rPr>
              <a:t> </a:t>
            </a:r>
            <a:r>
              <a:rPr sz="2400" spc="-20" dirty="0">
                <a:latin typeface="Times New Roman"/>
                <a:cs typeface="Times New Roman"/>
              </a:rPr>
              <a:t>mạch </a:t>
            </a:r>
            <a:r>
              <a:rPr sz="2400" dirty="0">
                <a:latin typeface="Times New Roman"/>
                <a:cs typeface="Times New Roman"/>
              </a:rPr>
              <a:t>chậu</a:t>
            </a:r>
            <a:r>
              <a:rPr sz="2400" spc="-3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trong hoặc</a:t>
            </a:r>
            <a:r>
              <a:rPr sz="2400" spc="-1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động mạch</a:t>
            </a:r>
            <a:r>
              <a:rPr sz="2400" spc="-2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đùi</a:t>
            </a:r>
            <a:r>
              <a:rPr sz="2400" spc="-10" dirty="0">
                <a:latin typeface="Times New Roman"/>
                <a:cs typeface="Times New Roman"/>
              </a:rPr>
              <a:t> chung.</a:t>
            </a:r>
            <a:endParaRPr sz="2400">
              <a:latin typeface="Times New Roman"/>
              <a:cs typeface="Times New Roman"/>
            </a:endParaRPr>
          </a:p>
          <a:p>
            <a:pPr marL="761365" indent="-292100">
              <a:spcBef>
                <a:spcPts val="1440"/>
              </a:spcBef>
              <a:buFont typeface="Wingdings"/>
              <a:buChar char=""/>
              <a:tabLst>
                <a:tab pos="761365" algn="l"/>
                <a:tab pos="762000" algn="l"/>
                <a:tab pos="1405890" algn="l"/>
                <a:tab pos="2014855" algn="l"/>
                <a:tab pos="2591435" algn="l"/>
                <a:tab pos="3336925" algn="l"/>
                <a:tab pos="4132579" algn="l"/>
                <a:tab pos="4843780" algn="l"/>
                <a:tab pos="5655945" algn="l"/>
                <a:tab pos="6163310" algn="l"/>
                <a:tab pos="6739890" algn="l"/>
                <a:tab pos="7485380" algn="l"/>
                <a:tab pos="8280400" algn="l"/>
              </a:tabLst>
            </a:pPr>
            <a:r>
              <a:rPr sz="2400" spc="-25" dirty="0">
                <a:latin typeface="Times New Roman"/>
                <a:cs typeface="Times New Roman"/>
              </a:rPr>
              <a:t>Hẹp</a:t>
            </a:r>
            <a:r>
              <a:rPr sz="2400" dirty="0">
                <a:latin typeface="Times New Roman"/>
                <a:cs typeface="Times New Roman"/>
              </a:rPr>
              <a:t>	</a:t>
            </a:r>
            <a:r>
              <a:rPr sz="2400" spc="-25" dirty="0">
                <a:latin typeface="Times New Roman"/>
                <a:cs typeface="Times New Roman"/>
              </a:rPr>
              <a:t>một</a:t>
            </a:r>
            <a:r>
              <a:rPr sz="2400" dirty="0">
                <a:latin typeface="Times New Roman"/>
                <a:cs typeface="Times New Roman"/>
              </a:rPr>
              <a:t>	</a:t>
            </a:r>
            <a:r>
              <a:rPr sz="2400" spc="-25" dirty="0">
                <a:latin typeface="Times New Roman"/>
                <a:cs typeface="Times New Roman"/>
              </a:rPr>
              <a:t>bên</a:t>
            </a:r>
            <a:r>
              <a:rPr sz="2400" dirty="0">
                <a:latin typeface="Times New Roman"/>
                <a:cs typeface="Times New Roman"/>
              </a:rPr>
              <a:t>	</a:t>
            </a:r>
            <a:r>
              <a:rPr sz="2400" spc="-20" dirty="0">
                <a:latin typeface="Times New Roman"/>
                <a:cs typeface="Times New Roman"/>
              </a:rPr>
              <a:t>động</a:t>
            </a:r>
            <a:r>
              <a:rPr sz="2400" dirty="0">
                <a:latin typeface="Times New Roman"/>
                <a:cs typeface="Times New Roman"/>
              </a:rPr>
              <a:t>	</a:t>
            </a:r>
            <a:r>
              <a:rPr sz="2400" spc="-20" dirty="0">
                <a:latin typeface="Times New Roman"/>
                <a:cs typeface="Times New Roman"/>
              </a:rPr>
              <a:t>mạch</a:t>
            </a:r>
            <a:r>
              <a:rPr sz="2400" dirty="0">
                <a:latin typeface="Times New Roman"/>
                <a:cs typeface="Times New Roman"/>
              </a:rPr>
              <a:t>	</a:t>
            </a:r>
            <a:r>
              <a:rPr sz="2400" spc="-20" dirty="0">
                <a:latin typeface="Times New Roman"/>
                <a:cs typeface="Times New Roman"/>
              </a:rPr>
              <a:t>chậu</a:t>
            </a:r>
            <a:r>
              <a:rPr sz="2400" dirty="0">
                <a:latin typeface="Times New Roman"/>
                <a:cs typeface="Times New Roman"/>
              </a:rPr>
              <a:t>	</a:t>
            </a:r>
            <a:r>
              <a:rPr sz="2400" spc="-10" dirty="0">
                <a:latin typeface="Times New Roman"/>
                <a:cs typeface="Times New Roman"/>
              </a:rPr>
              <a:t>ngoài</a:t>
            </a:r>
            <a:r>
              <a:rPr sz="2400" dirty="0">
                <a:latin typeface="Times New Roman"/>
                <a:cs typeface="Times New Roman"/>
              </a:rPr>
              <a:t>	</a:t>
            </a:r>
            <a:r>
              <a:rPr sz="2400" spc="-25" dirty="0">
                <a:latin typeface="Times New Roman"/>
                <a:cs typeface="Times New Roman"/>
              </a:rPr>
              <a:t>lan</a:t>
            </a:r>
            <a:r>
              <a:rPr sz="2400" dirty="0">
                <a:latin typeface="Times New Roman"/>
                <a:cs typeface="Times New Roman"/>
              </a:rPr>
              <a:t>	</a:t>
            </a:r>
            <a:r>
              <a:rPr sz="2400" spc="-25" dirty="0">
                <a:latin typeface="Times New Roman"/>
                <a:cs typeface="Times New Roman"/>
              </a:rPr>
              <a:t>đến</a:t>
            </a:r>
            <a:r>
              <a:rPr sz="2400" dirty="0">
                <a:latin typeface="Times New Roman"/>
                <a:cs typeface="Times New Roman"/>
              </a:rPr>
              <a:t>	</a:t>
            </a:r>
            <a:r>
              <a:rPr sz="2400" spc="-20" dirty="0">
                <a:latin typeface="Times New Roman"/>
                <a:cs typeface="Times New Roman"/>
              </a:rPr>
              <a:t>động</a:t>
            </a:r>
            <a:r>
              <a:rPr sz="2400" dirty="0">
                <a:latin typeface="Times New Roman"/>
                <a:cs typeface="Times New Roman"/>
              </a:rPr>
              <a:t>	</a:t>
            </a:r>
            <a:r>
              <a:rPr sz="2400" spc="-20" dirty="0">
                <a:latin typeface="Times New Roman"/>
                <a:cs typeface="Times New Roman"/>
              </a:rPr>
              <a:t>mạch</a:t>
            </a:r>
            <a:r>
              <a:rPr sz="2400" dirty="0">
                <a:latin typeface="Times New Roman"/>
                <a:cs typeface="Times New Roman"/>
              </a:rPr>
              <a:t>	</a:t>
            </a:r>
            <a:r>
              <a:rPr sz="2400" spc="-25" dirty="0">
                <a:latin typeface="Times New Roman"/>
                <a:cs typeface="Times New Roman"/>
              </a:rPr>
              <a:t>đùi</a:t>
            </a:r>
            <a:endParaRPr sz="2400">
              <a:latin typeface="Times New Roman"/>
              <a:cs typeface="Times New Roman"/>
            </a:endParaRPr>
          </a:p>
          <a:p>
            <a:pPr marL="469900">
              <a:spcBef>
                <a:spcPts val="1440"/>
              </a:spcBef>
            </a:pPr>
            <a:r>
              <a:rPr sz="2400" spc="-10" dirty="0">
                <a:latin typeface="Times New Roman"/>
                <a:cs typeface="Times New Roman"/>
              </a:rPr>
              <a:t>chung.</a:t>
            </a:r>
            <a:endParaRPr sz="2400">
              <a:latin typeface="Times New Roman"/>
              <a:cs typeface="Times New Roman"/>
            </a:endParaRPr>
          </a:p>
          <a:p>
            <a:pPr marL="755015" indent="-285115">
              <a:spcBef>
                <a:spcPts val="1440"/>
              </a:spcBef>
              <a:buFont typeface="Wingdings"/>
              <a:buChar char=""/>
              <a:tabLst>
                <a:tab pos="755015" algn="l"/>
                <a:tab pos="755650" algn="l"/>
              </a:tabLst>
            </a:pPr>
            <a:r>
              <a:rPr sz="2400" dirty="0">
                <a:latin typeface="Times New Roman"/>
                <a:cs typeface="Times New Roman"/>
              </a:rPr>
              <a:t>Tắc</a:t>
            </a:r>
            <a:r>
              <a:rPr sz="2400" spc="-1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động mạch</a:t>
            </a:r>
            <a:r>
              <a:rPr sz="2400" spc="-2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chậu</a:t>
            </a:r>
            <a:r>
              <a:rPr sz="2400" spc="-2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chung hai</a:t>
            </a:r>
            <a:r>
              <a:rPr sz="2400" spc="-15" dirty="0">
                <a:latin typeface="Times New Roman"/>
                <a:cs typeface="Times New Roman"/>
              </a:rPr>
              <a:t> </a:t>
            </a:r>
            <a:r>
              <a:rPr sz="2400" spc="-20" dirty="0">
                <a:latin typeface="Times New Roman"/>
                <a:cs typeface="Times New Roman"/>
              </a:rPr>
              <a:t>bên.</a:t>
            </a:r>
            <a:endParaRPr sz="2400">
              <a:latin typeface="Times New Roman"/>
              <a:cs typeface="Times New Roman"/>
            </a:endParaRPr>
          </a:p>
          <a:p>
            <a:pPr marL="756285" indent="-287020">
              <a:spcBef>
                <a:spcPts val="1440"/>
              </a:spcBef>
              <a:buFont typeface="Wingdings"/>
              <a:buChar char=""/>
              <a:tabLst>
                <a:tab pos="756285" algn="l"/>
                <a:tab pos="756920" algn="l"/>
              </a:tabLst>
            </a:pPr>
            <a:r>
              <a:rPr sz="2400" dirty="0">
                <a:latin typeface="Times New Roman"/>
                <a:cs typeface="Times New Roman"/>
              </a:rPr>
              <a:t>Tắc</a:t>
            </a:r>
            <a:r>
              <a:rPr sz="2400" spc="-1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một</a:t>
            </a:r>
            <a:r>
              <a:rPr sz="2400" spc="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bên</a:t>
            </a:r>
            <a:r>
              <a:rPr sz="2400" spc="1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nặng</a:t>
            </a:r>
            <a:r>
              <a:rPr sz="2400" spc="1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canxi</a:t>
            </a:r>
            <a:r>
              <a:rPr sz="2400" spc="1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hóa</a:t>
            </a:r>
            <a:r>
              <a:rPr sz="2400" spc="1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động</a:t>
            </a:r>
            <a:r>
              <a:rPr sz="2400" spc="1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mạch</a:t>
            </a:r>
            <a:r>
              <a:rPr sz="2400" spc="1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chậu</a:t>
            </a:r>
            <a:r>
              <a:rPr sz="2400" spc="1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ngoài</a:t>
            </a:r>
            <a:r>
              <a:rPr sz="2400" spc="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lan đến</a:t>
            </a:r>
            <a:r>
              <a:rPr sz="2400" spc="15" dirty="0">
                <a:latin typeface="Times New Roman"/>
                <a:cs typeface="Times New Roman"/>
              </a:rPr>
              <a:t> </a:t>
            </a:r>
            <a:r>
              <a:rPr sz="2400" spc="-20" dirty="0">
                <a:latin typeface="Times New Roman"/>
                <a:cs typeface="Times New Roman"/>
              </a:rPr>
              <a:t>hoặc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135836" y="6296659"/>
            <a:ext cx="724090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400" dirty="0">
                <a:latin typeface="Times New Roman"/>
                <a:cs typeface="Times New Roman"/>
              </a:rPr>
              <a:t>không</a:t>
            </a:r>
            <a:r>
              <a:rPr sz="2400" spc="-1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gốc</a:t>
            </a:r>
            <a:r>
              <a:rPr sz="2400" spc="-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động</a:t>
            </a:r>
            <a:r>
              <a:rPr sz="2400" spc="-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mạch</a:t>
            </a:r>
            <a:r>
              <a:rPr sz="2400" spc="-1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chậu</a:t>
            </a:r>
            <a:r>
              <a:rPr sz="2400" spc="-1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trong</a:t>
            </a:r>
            <a:r>
              <a:rPr sz="2400" spc="-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và</a:t>
            </a:r>
            <a:r>
              <a:rPr sz="2400" spc="-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động</a:t>
            </a:r>
            <a:r>
              <a:rPr sz="2400" spc="-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mạch</a:t>
            </a:r>
            <a:r>
              <a:rPr sz="2400" spc="-2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đùi </a:t>
            </a:r>
            <a:r>
              <a:rPr sz="2400" spc="-10" dirty="0">
                <a:latin typeface="Times New Roman"/>
                <a:cs typeface="Times New Roman"/>
              </a:rPr>
              <a:t>chung.</a:t>
            </a:r>
            <a:endParaRPr sz="24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816101" y="1982787"/>
            <a:ext cx="8423275" cy="4265930"/>
            <a:chOff x="292100" y="1982787"/>
            <a:chExt cx="8423275" cy="4265930"/>
          </a:xfrm>
        </p:grpSpPr>
        <p:sp>
          <p:nvSpPr>
            <p:cNvPr id="3" name="object 3"/>
            <p:cNvSpPr/>
            <p:nvPr/>
          </p:nvSpPr>
          <p:spPr>
            <a:xfrm>
              <a:off x="304800" y="1995487"/>
              <a:ext cx="4648200" cy="1676400"/>
            </a:xfrm>
            <a:custGeom>
              <a:avLst/>
              <a:gdLst/>
              <a:ahLst/>
              <a:cxnLst/>
              <a:rect l="l" t="t" r="r" b="b"/>
              <a:pathLst>
                <a:path w="4648200" h="1676400">
                  <a:moveTo>
                    <a:pt x="0" y="0"/>
                  </a:moveTo>
                  <a:lnTo>
                    <a:pt x="4648200" y="0"/>
                  </a:lnTo>
                  <a:lnTo>
                    <a:pt x="4648200" y="1676400"/>
                  </a:lnTo>
                  <a:lnTo>
                    <a:pt x="0" y="1676400"/>
                  </a:lnTo>
                  <a:lnTo>
                    <a:pt x="0" y="0"/>
                  </a:lnTo>
                  <a:close/>
                </a:path>
              </a:pathLst>
            </a:custGeom>
            <a:ln w="25400">
              <a:solidFill>
                <a:srgbClr val="80008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143000" y="3352800"/>
              <a:ext cx="7572375" cy="2895600"/>
            </a:xfrm>
            <a:custGeom>
              <a:avLst/>
              <a:gdLst/>
              <a:ahLst/>
              <a:cxnLst/>
              <a:rect l="l" t="t" r="r" b="b"/>
              <a:pathLst>
                <a:path w="7572375" h="2895600">
                  <a:moveTo>
                    <a:pt x="7572375" y="0"/>
                  </a:moveTo>
                  <a:lnTo>
                    <a:pt x="0" y="0"/>
                  </a:lnTo>
                  <a:lnTo>
                    <a:pt x="0" y="2895600"/>
                  </a:lnTo>
                  <a:lnTo>
                    <a:pt x="7572375" y="2895600"/>
                  </a:lnTo>
                  <a:lnTo>
                    <a:pt x="7572375" y="0"/>
                  </a:lnTo>
                  <a:close/>
                </a:path>
              </a:pathLst>
            </a:custGeom>
            <a:solidFill>
              <a:srgbClr val="FDE2B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2638990" y="2230627"/>
            <a:ext cx="7492365" cy="38481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4469765" indent="177800">
              <a:spcBef>
                <a:spcPts val="100"/>
              </a:spcBef>
            </a:pPr>
            <a:r>
              <a:rPr sz="2800" b="1" dirty="0">
                <a:solidFill>
                  <a:srgbClr val="772754"/>
                </a:solidFill>
                <a:latin typeface="Times New Roman"/>
                <a:cs typeface="Times New Roman"/>
              </a:rPr>
              <a:t>Tổn</a:t>
            </a:r>
            <a:r>
              <a:rPr sz="2800" b="1" spc="-15" dirty="0">
                <a:solidFill>
                  <a:srgbClr val="772754"/>
                </a:solidFill>
                <a:latin typeface="Times New Roman"/>
                <a:cs typeface="Times New Roman"/>
              </a:rPr>
              <a:t> </a:t>
            </a:r>
            <a:r>
              <a:rPr sz="2800" b="1" dirty="0">
                <a:solidFill>
                  <a:srgbClr val="772754"/>
                </a:solidFill>
                <a:latin typeface="Times New Roman"/>
                <a:cs typeface="Times New Roman"/>
              </a:rPr>
              <a:t>thương</a:t>
            </a:r>
            <a:r>
              <a:rPr sz="2800" b="1" spc="-15" dirty="0">
                <a:solidFill>
                  <a:srgbClr val="772754"/>
                </a:solidFill>
                <a:latin typeface="Times New Roman"/>
                <a:cs typeface="Times New Roman"/>
              </a:rPr>
              <a:t> </a:t>
            </a:r>
            <a:r>
              <a:rPr sz="2800" b="1" spc="-20" dirty="0">
                <a:solidFill>
                  <a:srgbClr val="772754"/>
                </a:solidFill>
                <a:latin typeface="Times New Roman"/>
                <a:cs typeface="Times New Roman"/>
              </a:rPr>
              <a:t>động </a:t>
            </a:r>
            <a:r>
              <a:rPr sz="2800" b="1" dirty="0">
                <a:solidFill>
                  <a:srgbClr val="772754"/>
                </a:solidFill>
                <a:latin typeface="Times New Roman"/>
                <a:cs typeface="Times New Roman"/>
              </a:rPr>
              <a:t>mạch</a:t>
            </a:r>
            <a:r>
              <a:rPr sz="2800" b="1" spc="-75" dirty="0">
                <a:solidFill>
                  <a:srgbClr val="772754"/>
                </a:solidFill>
                <a:latin typeface="Times New Roman"/>
                <a:cs typeface="Times New Roman"/>
              </a:rPr>
              <a:t> </a:t>
            </a:r>
            <a:r>
              <a:rPr sz="2800" b="1" dirty="0">
                <a:solidFill>
                  <a:srgbClr val="772754"/>
                </a:solidFill>
                <a:latin typeface="Times New Roman"/>
                <a:cs typeface="Times New Roman"/>
              </a:rPr>
              <a:t>chậu</a:t>
            </a:r>
            <a:r>
              <a:rPr sz="2800" b="1" spc="-100" dirty="0">
                <a:solidFill>
                  <a:srgbClr val="772754"/>
                </a:solidFill>
                <a:latin typeface="Times New Roman"/>
                <a:cs typeface="Times New Roman"/>
              </a:rPr>
              <a:t> </a:t>
            </a:r>
            <a:r>
              <a:rPr sz="2800" b="1" spc="-20" dirty="0">
                <a:solidFill>
                  <a:srgbClr val="772754"/>
                </a:solidFill>
                <a:latin typeface="Times New Roman"/>
                <a:cs typeface="Times New Roman"/>
              </a:rPr>
              <a:t>TASC</a:t>
            </a:r>
            <a:r>
              <a:rPr sz="2800" b="1" spc="-45" dirty="0">
                <a:solidFill>
                  <a:srgbClr val="772754"/>
                </a:solidFill>
                <a:latin typeface="Times New Roman"/>
                <a:cs typeface="Times New Roman"/>
              </a:rPr>
              <a:t> </a:t>
            </a:r>
            <a:r>
              <a:rPr sz="2800" b="1" spc="-50" dirty="0">
                <a:solidFill>
                  <a:srgbClr val="772754"/>
                </a:solidFill>
                <a:latin typeface="Times New Roman"/>
                <a:cs typeface="Times New Roman"/>
              </a:rPr>
              <a:t>D</a:t>
            </a:r>
            <a:endParaRPr sz="2800">
              <a:latin typeface="Times New Roman"/>
              <a:cs typeface="Times New Roman"/>
            </a:endParaRPr>
          </a:p>
          <a:p>
            <a:pPr marL="194945" marR="5080" indent="216535">
              <a:lnSpc>
                <a:spcPct val="150000"/>
              </a:lnSpc>
              <a:spcBef>
                <a:spcPts val="1775"/>
              </a:spcBef>
              <a:buFont typeface="Wingdings"/>
              <a:buChar char=""/>
              <a:tabLst>
                <a:tab pos="411480" algn="l"/>
                <a:tab pos="1052830" algn="l"/>
                <a:tab pos="1659889" algn="l"/>
                <a:tab pos="2233930" algn="l"/>
                <a:tab pos="3043555" algn="l"/>
                <a:tab pos="3414395" algn="l"/>
                <a:tab pos="3818254" algn="l"/>
                <a:tab pos="4526915" algn="l"/>
                <a:tab pos="5252085" algn="l"/>
                <a:tab pos="5756910" algn="l"/>
                <a:tab pos="6262370" algn="l"/>
                <a:tab pos="6869430" algn="l"/>
              </a:tabLst>
            </a:pPr>
            <a:r>
              <a:rPr sz="2400" spc="-25" dirty="0">
                <a:latin typeface="Times New Roman"/>
                <a:cs typeface="Times New Roman"/>
              </a:rPr>
              <a:t>Hẹp</a:t>
            </a:r>
            <a:r>
              <a:rPr sz="2400" dirty="0">
                <a:latin typeface="Times New Roman"/>
                <a:cs typeface="Times New Roman"/>
              </a:rPr>
              <a:t>	</a:t>
            </a:r>
            <a:r>
              <a:rPr sz="2400" spc="-25" dirty="0">
                <a:latin typeface="Times New Roman"/>
                <a:cs typeface="Times New Roman"/>
              </a:rPr>
              <a:t>một</a:t>
            </a:r>
            <a:r>
              <a:rPr sz="2400" dirty="0">
                <a:latin typeface="Times New Roman"/>
                <a:cs typeface="Times New Roman"/>
              </a:rPr>
              <a:t>	</a:t>
            </a:r>
            <a:r>
              <a:rPr sz="2400" spc="-25" dirty="0">
                <a:latin typeface="Times New Roman"/>
                <a:cs typeface="Times New Roman"/>
              </a:rPr>
              <a:t>bên</a:t>
            </a:r>
            <a:r>
              <a:rPr sz="2400" dirty="0">
                <a:latin typeface="Times New Roman"/>
                <a:cs typeface="Times New Roman"/>
              </a:rPr>
              <a:t>	</a:t>
            </a:r>
            <a:r>
              <a:rPr sz="2400" spc="-20" dirty="0">
                <a:latin typeface="Times New Roman"/>
                <a:cs typeface="Times New Roman"/>
              </a:rPr>
              <a:t>nhiều</a:t>
            </a:r>
            <a:r>
              <a:rPr sz="2400" dirty="0">
                <a:latin typeface="Times New Roman"/>
                <a:cs typeface="Times New Roman"/>
              </a:rPr>
              <a:t>	</a:t>
            </a:r>
            <a:r>
              <a:rPr sz="2400" spc="-25" dirty="0">
                <a:latin typeface="Times New Roman"/>
                <a:cs typeface="Times New Roman"/>
              </a:rPr>
              <a:t>vị</a:t>
            </a:r>
            <a:r>
              <a:rPr sz="2400" dirty="0">
                <a:latin typeface="Times New Roman"/>
                <a:cs typeface="Times New Roman"/>
              </a:rPr>
              <a:t>	</a:t>
            </a:r>
            <a:r>
              <a:rPr sz="2400" spc="-25" dirty="0">
                <a:latin typeface="Times New Roman"/>
                <a:cs typeface="Times New Roman"/>
              </a:rPr>
              <a:t>trí</a:t>
            </a:r>
            <a:r>
              <a:rPr sz="2400" dirty="0">
                <a:latin typeface="Times New Roman"/>
                <a:cs typeface="Times New Roman"/>
              </a:rPr>
              <a:t>	</a:t>
            </a:r>
            <a:r>
              <a:rPr sz="2400" spc="-20" dirty="0">
                <a:latin typeface="Times New Roman"/>
                <a:cs typeface="Times New Roman"/>
              </a:rPr>
              <a:t>khác</a:t>
            </a:r>
            <a:r>
              <a:rPr sz="2400" dirty="0">
                <a:latin typeface="Times New Roman"/>
                <a:cs typeface="Times New Roman"/>
              </a:rPr>
              <a:t>	</a:t>
            </a:r>
            <a:r>
              <a:rPr sz="2400" spc="-20" dirty="0">
                <a:latin typeface="Times New Roman"/>
                <a:cs typeface="Times New Roman"/>
              </a:rPr>
              <a:t>nhau</a:t>
            </a:r>
            <a:r>
              <a:rPr sz="2400" dirty="0">
                <a:latin typeface="Times New Roman"/>
                <a:cs typeface="Times New Roman"/>
              </a:rPr>
              <a:t>	</a:t>
            </a:r>
            <a:r>
              <a:rPr sz="2400" spc="-25" dirty="0">
                <a:latin typeface="Times New Roman"/>
                <a:cs typeface="Times New Roman"/>
              </a:rPr>
              <a:t>lan</a:t>
            </a:r>
            <a:r>
              <a:rPr sz="2400" dirty="0">
                <a:latin typeface="Times New Roman"/>
                <a:cs typeface="Times New Roman"/>
              </a:rPr>
              <a:t>	</a:t>
            </a:r>
            <a:r>
              <a:rPr sz="2400" spc="-25" dirty="0">
                <a:latin typeface="Times New Roman"/>
                <a:cs typeface="Times New Roman"/>
              </a:rPr>
              <a:t>tỏa</a:t>
            </a:r>
            <a:r>
              <a:rPr sz="2400" dirty="0">
                <a:latin typeface="Times New Roman"/>
                <a:cs typeface="Times New Roman"/>
              </a:rPr>
              <a:t>	</a:t>
            </a:r>
            <a:r>
              <a:rPr sz="2400" spc="-20" dirty="0">
                <a:latin typeface="Times New Roman"/>
                <a:cs typeface="Times New Roman"/>
              </a:rPr>
              <a:t>trên</a:t>
            </a:r>
            <a:r>
              <a:rPr sz="2400" dirty="0">
                <a:latin typeface="Times New Roman"/>
                <a:cs typeface="Times New Roman"/>
              </a:rPr>
              <a:t>	</a:t>
            </a:r>
            <a:r>
              <a:rPr sz="2400" spc="-20" dirty="0">
                <a:latin typeface="Times New Roman"/>
                <a:cs typeface="Times New Roman"/>
              </a:rPr>
              <a:t>động </a:t>
            </a:r>
            <a:r>
              <a:rPr sz="2400" dirty="0">
                <a:latin typeface="Times New Roman"/>
                <a:cs typeface="Times New Roman"/>
              </a:rPr>
              <a:t>mạch</a:t>
            </a:r>
            <a:r>
              <a:rPr sz="2400" spc="-2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chậu</a:t>
            </a:r>
            <a:r>
              <a:rPr sz="2400" spc="-1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chung,</a:t>
            </a:r>
            <a:r>
              <a:rPr sz="2400" spc="-1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chậu</a:t>
            </a:r>
            <a:r>
              <a:rPr sz="2400" spc="-1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ngoài</a:t>
            </a:r>
            <a:r>
              <a:rPr sz="2400" spc="-1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và</a:t>
            </a:r>
            <a:r>
              <a:rPr sz="2400" spc="-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đùi</a:t>
            </a:r>
            <a:r>
              <a:rPr sz="2400" spc="-10" dirty="0">
                <a:latin typeface="Times New Roman"/>
                <a:cs typeface="Times New Roman"/>
              </a:rPr>
              <a:t> chung.</a:t>
            </a:r>
            <a:endParaRPr sz="2400">
              <a:latin typeface="Times New Roman"/>
              <a:cs typeface="Times New Roman"/>
            </a:endParaRPr>
          </a:p>
          <a:p>
            <a:pPr marL="405765" indent="-210820">
              <a:spcBef>
                <a:spcPts val="1440"/>
              </a:spcBef>
              <a:buFont typeface="Wingdings"/>
              <a:buChar char=""/>
              <a:tabLst>
                <a:tab pos="406400" algn="l"/>
              </a:tabLst>
            </a:pPr>
            <a:r>
              <a:rPr sz="2400" dirty="0">
                <a:latin typeface="Times New Roman"/>
                <a:cs typeface="Times New Roman"/>
              </a:rPr>
              <a:t>Tắc</a:t>
            </a:r>
            <a:r>
              <a:rPr sz="2400" spc="14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một</a:t>
            </a:r>
            <a:r>
              <a:rPr sz="2400" spc="16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bên</a:t>
            </a:r>
            <a:r>
              <a:rPr sz="2400" spc="16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động</a:t>
            </a:r>
            <a:r>
              <a:rPr sz="2400" spc="17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mạch</a:t>
            </a:r>
            <a:r>
              <a:rPr sz="2400" spc="1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chậu</a:t>
            </a:r>
            <a:r>
              <a:rPr sz="2400" spc="16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chung</a:t>
            </a:r>
            <a:r>
              <a:rPr sz="2400" spc="17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và</a:t>
            </a:r>
            <a:r>
              <a:rPr sz="2400" spc="17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động</a:t>
            </a:r>
            <a:r>
              <a:rPr sz="2400" spc="1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mạch</a:t>
            </a:r>
            <a:r>
              <a:rPr sz="2400" spc="175" dirty="0">
                <a:latin typeface="Times New Roman"/>
                <a:cs typeface="Times New Roman"/>
              </a:rPr>
              <a:t> </a:t>
            </a:r>
            <a:r>
              <a:rPr sz="2400" spc="-20" dirty="0">
                <a:latin typeface="Times New Roman"/>
                <a:cs typeface="Times New Roman"/>
              </a:rPr>
              <a:t>chậu</a:t>
            </a:r>
            <a:endParaRPr sz="2400">
              <a:latin typeface="Times New Roman"/>
              <a:cs typeface="Times New Roman"/>
            </a:endParaRPr>
          </a:p>
          <a:p>
            <a:pPr marL="194945">
              <a:spcBef>
                <a:spcPts val="1440"/>
              </a:spcBef>
            </a:pPr>
            <a:r>
              <a:rPr sz="2400" spc="-10" dirty="0">
                <a:latin typeface="Times New Roman"/>
                <a:cs typeface="Times New Roman"/>
              </a:rPr>
              <a:t>ngoài.</a:t>
            </a:r>
            <a:endParaRPr sz="2400">
              <a:latin typeface="Times New Roman"/>
              <a:cs typeface="Times New Roman"/>
            </a:endParaRPr>
          </a:p>
          <a:p>
            <a:pPr marL="405130" indent="-210185">
              <a:spcBef>
                <a:spcPts val="1440"/>
              </a:spcBef>
              <a:buFont typeface="Wingdings"/>
              <a:buChar char=""/>
              <a:tabLst>
                <a:tab pos="405765" algn="l"/>
              </a:tabLst>
            </a:pPr>
            <a:r>
              <a:rPr sz="2400" dirty="0">
                <a:latin typeface="Times New Roman"/>
                <a:cs typeface="Times New Roman"/>
              </a:rPr>
              <a:t>Tắc</a:t>
            </a:r>
            <a:r>
              <a:rPr sz="2400" spc="-1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hai</a:t>
            </a:r>
            <a:r>
              <a:rPr sz="2400" spc="-1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bên</a:t>
            </a:r>
            <a:r>
              <a:rPr sz="2400" spc="-1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động</a:t>
            </a:r>
            <a:r>
              <a:rPr sz="2400" spc="-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mạch</a:t>
            </a:r>
            <a:r>
              <a:rPr sz="2400" spc="-1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chậu</a:t>
            </a:r>
            <a:r>
              <a:rPr sz="2400" spc="-15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Times New Roman"/>
                <a:cs typeface="Times New Roman"/>
              </a:rPr>
              <a:t>ngoài.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489835">
              <a:lnSpc>
                <a:spcPts val="1410"/>
              </a:lnSpc>
            </a:pPr>
            <a:fld id="{81D60167-4931-47E6-BA6A-407CBD079E47}" type="slidenum">
              <a:rPr spc="-25" dirty="0"/>
              <a:pPr marL="2489835">
                <a:lnSpc>
                  <a:spcPts val="1410"/>
                </a:lnSpc>
              </a:pPr>
              <a:t>32</a:t>
            </a:fld>
            <a:endParaRPr spc="-25" dirty="0"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2626772" y="244094"/>
            <a:ext cx="7118984" cy="12452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725930" marR="5080" indent="-1713864">
              <a:spcBef>
                <a:spcPts val="100"/>
              </a:spcBef>
            </a:pPr>
            <a:r>
              <a:rPr dirty="0"/>
              <a:t>Phân</a:t>
            </a:r>
            <a:r>
              <a:rPr spc="-30" dirty="0"/>
              <a:t> </a:t>
            </a:r>
            <a:r>
              <a:rPr dirty="0"/>
              <a:t>loại</a:t>
            </a:r>
            <a:r>
              <a:rPr spc="-15" dirty="0"/>
              <a:t> </a:t>
            </a:r>
            <a:r>
              <a:rPr dirty="0"/>
              <a:t>tổn</a:t>
            </a:r>
            <a:r>
              <a:rPr spc="-15" dirty="0"/>
              <a:t> </a:t>
            </a:r>
            <a:r>
              <a:rPr dirty="0"/>
              <a:t>thương</a:t>
            </a:r>
            <a:r>
              <a:rPr spc="-10" dirty="0"/>
              <a:t> </a:t>
            </a:r>
            <a:r>
              <a:rPr dirty="0"/>
              <a:t>động</a:t>
            </a:r>
            <a:r>
              <a:rPr spc="-15" dirty="0"/>
              <a:t> </a:t>
            </a:r>
            <a:r>
              <a:rPr spc="-20" dirty="0"/>
              <a:t>mạch </a:t>
            </a:r>
            <a:r>
              <a:rPr dirty="0"/>
              <a:t>chậu</a:t>
            </a:r>
            <a:r>
              <a:rPr spc="-25" dirty="0"/>
              <a:t> </a:t>
            </a:r>
            <a:r>
              <a:rPr dirty="0"/>
              <a:t>theo</a:t>
            </a:r>
            <a:r>
              <a:rPr spc="-75" dirty="0"/>
              <a:t> </a:t>
            </a:r>
            <a:r>
              <a:rPr spc="-10" dirty="0"/>
              <a:t>TASC.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202394" y="175282"/>
            <a:ext cx="10358712" cy="12439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140585" marR="5080" indent="-1713864">
              <a:spcBef>
                <a:spcPts val="100"/>
              </a:spcBef>
            </a:pPr>
            <a:r>
              <a:rPr dirty="0"/>
              <a:t>Phân</a:t>
            </a:r>
            <a:r>
              <a:rPr spc="-30" dirty="0"/>
              <a:t> </a:t>
            </a:r>
            <a:r>
              <a:rPr dirty="0"/>
              <a:t>loại</a:t>
            </a:r>
            <a:r>
              <a:rPr spc="-15" dirty="0"/>
              <a:t> </a:t>
            </a:r>
            <a:r>
              <a:rPr dirty="0"/>
              <a:t>tổn</a:t>
            </a:r>
            <a:r>
              <a:rPr spc="-15" dirty="0"/>
              <a:t> </a:t>
            </a:r>
            <a:r>
              <a:rPr dirty="0"/>
              <a:t>thương</a:t>
            </a:r>
            <a:r>
              <a:rPr spc="-10" dirty="0"/>
              <a:t> </a:t>
            </a:r>
            <a:r>
              <a:rPr dirty="0"/>
              <a:t>động</a:t>
            </a:r>
            <a:r>
              <a:rPr spc="-15" dirty="0"/>
              <a:t> </a:t>
            </a:r>
            <a:r>
              <a:rPr spc="-20" dirty="0"/>
              <a:t>mạch </a:t>
            </a:r>
            <a:r>
              <a:rPr dirty="0"/>
              <a:t>chậu</a:t>
            </a:r>
            <a:r>
              <a:rPr spc="-25" dirty="0"/>
              <a:t> </a:t>
            </a:r>
            <a:r>
              <a:rPr dirty="0"/>
              <a:t>theo</a:t>
            </a:r>
            <a:r>
              <a:rPr spc="-75" dirty="0"/>
              <a:t> </a:t>
            </a:r>
            <a:r>
              <a:rPr spc="-10" dirty="0"/>
              <a:t>TASC.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1739900" y="1663700"/>
            <a:ext cx="8699500" cy="4648200"/>
            <a:chOff x="215900" y="1663700"/>
            <a:chExt cx="8699500" cy="4648200"/>
          </a:xfrm>
        </p:grpSpPr>
        <p:sp>
          <p:nvSpPr>
            <p:cNvPr id="4" name="object 4"/>
            <p:cNvSpPr/>
            <p:nvPr/>
          </p:nvSpPr>
          <p:spPr>
            <a:xfrm>
              <a:off x="228600" y="1676400"/>
              <a:ext cx="4648200" cy="1676400"/>
            </a:xfrm>
            <a:custGeom>
              <a:avLst/>
              <a:gdLst/>
              <a:ahLst/>
              <a:cxnLst/>
              <a:rect l="l" t="t" r="r" b="b"/>
              <a:pathLst>
                <a:path w="4648200" h="1676400">
                  <a:moveTo>
                    <a:pt x="0" y="0"/>
                  </a:moveTo>
                  <a:lnTo>
                    <a:pt x="4648200" y="0"/>
                  </a:lnTo>
                  <a:lnTo>
                    <a:pt x="4648200" y="1676400"/>
                  </a:lnTo>
                  <a:lnTo>
                    <a:pt x="0" y="1676400"/>
                  </a:lnTo>
                  <a:lnTo>
                    <a:pt x="0" y="0"/>
                  </a:lnTo>
                  <a:close/>
                </a:path>
              </a:pathLst>
            </a:custGeom>
            <a:ln w="25400">
              <a:solidFill>
                <a:srgbClr val="80008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800100" y="3035300"/>
              <a:ext cx="8115300" cy="3276600"/>
            </a:xfrm>
            <a:custGeom>
              <a:avLst/>
              <a:gdLst/>
              <a:ahLst/>
              <a:cxnLst/>
              <a:rect l="l" t="t" r="r" b="b"/>
              <a:pathLst>
                <a:path w="8115300" h="3276600">
                  <a:moveTo>
                    <a:pt x="8115300" y="0"/>
                  </a:moveTo>
                  <a:lnTo>
                    <a:pt x="0" y="0"/>
                  </a:lnTo>
                  <a:lnTo>
                    <a:pt x="0" y="3276600"/>
                  </a:lnTo>
                  <a:lnTo>
                    <a:pt x="8115300" y="3276600"/>
                  </a:lnTo>
                  <a:lnTo>
                    <a:pt x="8115300" y="0"/>
                  </a:lnTo>
                  <a:close/>
                </a:path>
              </a:pathLst>
            </a:custGeom>
            <a:solidFill>
              <a:srgbClr val="FDE2B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2209801" y="1837690"/>
            <a:ext cx="7844155" cy="43345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8419" marR="4775835" indent="177800">
              <a:spcBef>
                <a:spcPts val="100"/>
              </a:spcBef>
            </a:pPr>
            <a:r>
              <a:rPr sz="2800" b="1" dirty="0">
                <a:solidFill>
                  <a:srgbClr val="772754"/>
                </a:solidFill>
                <a:latin typeface="Times New Roman"/>
                <a:cs typeface="Times New Roman"/>
              </a:rPr>
              <a:t>Tổn</a:t>
            </a:r>
            <a:r>
              <a:rPr sz="2800" b="1" spc="-15" dirty="0">
                <a:solidFill>
                  <a:srgbClr val="772754"/>
                </a:solidFill>
                <a:latin typeface="Times New Roman"/>
                <a:cs typeface="Times New Roman"/>
              </a:rPr>
              <a:t> </a:t>
            </a:r>
            <a:r>
              <a:rPr sz="2800" b="1" dirty="0">
                <a:solidFill>
                  <a:srgbClr val="772754"/>
                </a:solidFill>
                <a:latin typeface="Times New Roman"/>
                <a:cs typeface="Times New Roman"/>
              </a:rPr>
              <a:t>thương</a:t>
            </a:r>
            <a:r>
              <a:rPr sz="2800" b="1" spc="-15" dirty="0">
                <a:solidFill>
                  <a:srgbClr val="772754"/>
                </a:solidFill>
                <a:latin typeface="Times New Roman"/>
                <a:cs typeface="Times New Roman"/>
              </a:rPr>
              <a:t> </a:t>
            </a:r>
            <a:r>
              <a:rPr sz="2800" b="1" spc="-20" dirty="0">
                <a:solidFill>
                  <a:srgbClr val="772754"/>
                </a:solidFill>
                <a:latin typeface="Times New Roman"/>
                <a:cs typeface="Times New Roman"/>
              </a:rPr>
              <a:t>động </a:t>
            </a:r>
            <a:r>
              <a:rPr sz="2800" b="1" dirty="0">
                <a:solidFill>
                  <a:srgbClr val="772754"/>
                </a:solidFill>
                <a:latin typeface="Times New Roman"/>
                <a:cs typeface="Times New Roman"/>
              </a:rPr>
              <a:t>mạch</a:t>
            </a:r>
            <a:r>
              <a:rPr sz="2800" b="1" spc="-75" dirty="0">
                <a:solidFill>
                  <a:srgbClr val="772754"/>
                </a:solidFill>
                <a:latin typeface="Times New Roman"/>
                <a:cs typeface="Times New Roman"/>
              </a:rPr>
              <a:t> </a:t>
            </a:r>
            <a:r>
              <a:rPr sz="2800" b="1" dirty="0">
                <a:solidFill>
                  <a:srgbClr val="772754"/>
                </a:solidFill>
                <a:latin typeface="Times New Roman"/>
                <a:cs typeface="Times New Roman"/>
              </a:rPr>
              <a:t>chậu</a:t>
            </a:r>
            <a:r>
              <a:rPr sz="2800" b="1" spc="-100" dirty="0">
                <a:solidFill>
                  <a:srgbClr val="772754"/>
                </a:solidFill>
                <a:latin typeface="Times New Roman"/>
                <a:cs typeface="Times New Roman"/>
              </a:rPr>
              <a:t> </a:t>
            </a:r>
            <a:r>
              <a:rPr sz="2800" b="1" spc="-20" dirty="0">
                <a:solidFill>
                  <a:srgbClr val="772754"/>
                </a:solidFill>
                <a:latin typeface="Times New Roman"/>
                <a:cs typeface="Times New Roman"/>
              </a:rPr>
              <a:t>TASC</a:t>
            </a:r>
            <a:r>
              <a:rPr sz="2800" b="1" spc="-45" dirty="0">
                <a:solidFill>
                  <a:srgbClr val="772754"/>
                </a:solidFill>
                <a:latin typeface="Times New Roman"/>
                <a:cs typeface="Times New Roman"/>
              </a:rPr>
              <a:t> </a:t>
            </a:r>
            <a:r>
              <a:rPr sz="2800" b="1" spc="-50" dirty="0">
                <a:solidFill>
                  <a:srgbClr val="772754"/>
                </a:solidFill>
                <a:latin typeface="Times New Roman"/>
                <a:cs typeface="Times New Roman"/>
              </a:rPr>
              <a:t>D</a:t>
            </a:r>
            <a:endParaRPr sz="2800">
              <a:latin typeface="Times New Roman"/>
              <a:cs typeface="Times New Roman"/>
            </a:endParaRPr>
          </a:p>
          <a:p>
            <a:pPr marL="12700" marR="6350" indent="215900" algn="just">
              <a:lnSpc>
                <a:spcPct val="150000"/>
              </a:lnSpc>
              <a:spcBef>
                <a:spcPts val="1290"/>
              </a:spcBef>
              <a:buFont typeface="Wingdings"/>
              <a:buChar char=""/>
              <a:tabLst>
                <a:tab pos="228600" algn="l"/>
              </a:tabLst>
            </a:pPr>
            <a:r>
              <a:rPr sz="2400" dirty="0">
                <a:latin typeface="Times New Roman"/>
                <a:cs typeface="Times New Roman"/>
              </a:rPr>
              <a:t>Bệnh</a:t>
            </a:r>
            <a:r>
              <a:rPr sz="2400" spc="3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lan</a:t>
            </a:r>
            <a:r>
              <a:rPr sz="2400" spc="38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tỏa</a:t>
            </a:r>
            <a:r>
              <a:rPr sz="2400" spc="39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khu</a:t>
            </a:r>
            <a:r>
              <a:rPr sz="2400" spc="38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trú</a:t>
            </a:r>
            <a:r>
              <a:rPr sz="2400" spc="38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từ</a:t>
            </a:r>
            <a:r>
              <a:rPr sz="2400" spc="39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động</a:t>
            </a:r>
            <a:r>
              <a:rPr sz="2400" spc="38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mạch</a:t>
            </a:r>
            <a:r>
              <a:rPr sz="2400" spc="38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chủ</a:t>
            </a:r>
            <a:r>
              <a:rPr sz="2400" spc="38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bụng</a:t>
            </a:r>
            <a:r>
              <a:rPr sz="2400" spc="38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đến</a:t>
            </a:r>
            <a:r>
              <a:rPr sz="2400" spc="38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hệ</a:t>
            </a:r>
            <a:r>
              <a:rPr sz="2400" spc="385" dirty="0">
                <a:latin typeface="Times New Roman"/>
                <a:cs typeface="Times New Roman"/>
              </a:rPr>
              <a:t> </a:t>
            </a:r>
            <a:r>
              <a:rPr sz="2400" spc="-20" dirty="0">
                <a:latin typeface="Times New Roman"/>
                <a:cs typeface="Times New Roman"/>
              </a:rPr>
              <a:t>động </a:t>
            </a:r>
            <a:r>
              <a:rPr sz="2400" dirty="0">
                <a:latin typeface="Times New Roman"/>
                <a:cs typeface="Times New Roman"/>
              </a:rPr>
              <a:t>mạch</a:t>
            </a:r>
            <a:r>
              <a:rPr sz="2400" spc="-25" dirty="0">
                <a:latin typeface="Times New Roman"/>
                <a:cs typeface="Times New Roman"/>
              </a:rPr>
              <a:t> </a:t>
            </a:r>
            <a:r>
              <a:rPr sz="2400" spc="-20" dirty="0">
                <a:latin typeface="Times New Roman"/>
                <a:cs typeface="Times New Roman"/>
              </a:rPr>
              <a:t>chậu.</a:t>
            </a:r>
            <a:endParaRPr sz="2400">
              <a:latin typeface="Times New Roman"/>
              <a:cs typeface="Times New Roman"/>
            </a:endParaRPr>
          </a:p>
          <a:p>
            <a:pPr marL="13335" marR="5080" indent="-1270" algn="just">
              <a:lnSpc>
                <a:spcPct val="150000"/>
              </a:lnSpc>
              <a:buFont typeface="Wingdings"/>
              <a:buChar char=""/>
              <a:tabLst>
                <a:tab pos="228600" algn="l"/>
              </a:tabLst>
            </a:pPr>
            <a:r>
              <a:rPr sz="2400" dirty="0">
                <a:latin typeface="Times New Roman"/>
                <a:cs typeface="Times New Roman"/>
              </a:rPr>
              <a:t>Hẹp</a:t>
            </a:r>
            <a:r>
              <a:rPr sz="2400" spc="31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động</a:t>
            </a:r>
            <a:r>
              <a:rPr sz="2400" spc="33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mạch</a:t>
            </a:r>
            <a:r>
              <a:rPr sz="2400" spc="32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chậu</a:t>
            </a:r>
            <a:r>
              <a:rPr sz="2400" spc="33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trên</a:t>
            </a:r>
            <a:r>
              <a:rPr sz="2400" spc="32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bệnh</a:t>
            </a:r>
            <a:r>
              <a:rPr sz="2400" spc="33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nhân</a:t>
            </a:r>
            <a:r>
              <a:rPr sz="2400" spc="32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phình</a:t>
            </a:r>
            <a:r>
              <a:rPr sz="2400" spc="33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động</a:t>
            </a:r>
            <a:r>
              <a:rPr sz="2400" spc="32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mạch</a:t>
            </a:r>
            <a:r>
              <a:rPr sz="2400" spc="325" dirty="0">
                <a:latin typeface="Times New Roman"/>
                <a:cs typeface="Times New Roman"/>
              </a:rPr>
              <a:t> </a:t>
            </a:r>
            <a:r>
              <a:rPr sz="2400" spc="-25" dirty="0">
                <a:latin typeface="Times New Roman"/>
                <a:cs typeface="Times New Roman"/>
              </a:rPr>
              <a:t>chủ </a:t>
            </a:r>
            <a:r>
              <a:rPr sz="2400" dirty="0">
                <a:latin typeface="Times New Roman"/>
                <a:cs typeface="Times New Roman"/>
              </a:rPr>
              <a:t>bụng</a:t>
            </a:r>
            <a:r>
              <a:rPr sz="2400" spc="1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cần</a:t>
            </a:r>
            <a:r>
              <a:rPr sz="2400" spc="1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điều</a:t>
            </a:r>
            <a:r>
              <a:rPr sz="2400" spc="1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trị</a:t>
            </a:r>
            <a:r>
              <a:rPr sz="2400" spc="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bằng</a:t>
            </a:r>
            <a:r>
              <a:rPr sz="2400" spc="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stent</a:t>
            </a:r>
            <a:r>
              <a:rPr sz="2400" spc="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graft</a:t>
            </a:r>
            <a:r>
              <a:rPr sz="2400" spc="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hoặc</a:t>
            </a:r>
            <a:r>
              <a:rPr sz="2400" spc="1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một</a:t>
            </a:r>
            <a:r>
              <a:rPr sz="2400" spc="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tổn</a:t>
            </a:r>
            <a:r>
              <a:rPr sz="2400" spc="1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thương</a:t>
            </a:r>
            <a:r>
              <a:rPr sz="2400" spc="1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khác</a:t>
            </a:r>
            <a:r>
              <a:rPr sz="2400" spc="5" dirty="0">
                <a:latin typeface="Times New Roman"/>
                <a:cs typeface="Times New Roman"/>
              </a:rPr>
              <a:t> </a:t>
            </a:r>
            <a:r>
              <a:rPr sz="2400" spc="-25" dirty="0">
                <a:latin typeface="Times New Roman"/>
                <a:cs typeface="Times New Roman"/>
              </a:rPr>
              <a:t>cần </a:t>
            </a:r>
            <a:r>
              <a:rPr sz="2400" dirty="0">
                <a:latin typeface="Times New Roman"/>
                <a:cs typeface="Times New Roman"/>
              </a:rPr>
              <a:t>thiết</a:t>
            </a:r>
            <a:r>
              <a:rPr sz="2400" spc="-3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mổ</a:t>
            </a:r>
            <a:r>
              <a:rPr sz="2400" spc="-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động mạch</a:t>
            </a:r>
            <a:r>
              <a:rPr sz="2400" spc="-2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chậu</a:t>
            </a:r>
            <a:r>
              <a:rPr sz="2400" spc="-1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và</a:t>
            </a:r>
            <a:r>
              <a:rPr sz="2400" spc="-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động</a:t>
            </a:r>
            <a:r>
              <a:rPr sz="2400" spc="-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mạch</a:t>
            </a:r>
            <a:r>
              <a:rPr sz="2400" spc="-20" dirty="0">
                <a:latin typeface="Times New Roman"/>
                <a:cs typeface="Times New Roman"/>
              </a:rPr>
              <a:t> chủ.</a:t>
            </a:r>
            <a:endParaRPr sz="2400">
              <a:latin typeface="Times New Roman"/>
              <a:cs typeface="Times New Roman"/>
            </a:endParaRPr>
          </a:p>
          <a:p>
            <a:pPr marL="222250" indent="-210185" algn="just">
              <a:spcBef>
                <a:spcPts val="1440"/>
              </a:spcBef>
              <a:buFont typeface="Wingdings"/>
              <a:buChar char=""/>
              <a:tabLst>
                <a:tab pos="222885" algn="l"/>
              </a:tabLst>
            </a:pPr>
            <a:r>
              <a:rPr sz="2400" dirty="0">
                <a:latin typeface="Times New Roman"/>
                <a:cs typeface="Times New Roman"/>
              </a:rPr>
              <a:t>Tắc</a:t>
            </a:r>
            <a:r>
              <a:rPr sz="2400" spc="-1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động mạch</a:t>
            </a:r>
            <a:r>
              <a:rPr sz="2400" spc="-2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chủ</a:t>
            </a:r>
            <a:r>
              <a:rPr sz="2400" spc="-1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chậu</a:t>
            </a:r>
            <a:r>
              <a:rPr sz="2400" spc="-1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dưới</a:t>
            </a:r>
            <a:r>
              <a:rPr sz="2400" spc="-10" dirty="0">
                <a:latin typeface="Times New Roman"/>
                <a:cs typeface="Times New Roman"/>
              </a:rPr>
              <a:t> thận.</a:t>
            </a:r>
            <a:endParaRPr sz="2400">
              <a:latin typeface="Times New Roman"/>
              <a:cs typeface="Times New Roman"/>
            </a:endParaRPr>
          </a:p>
        </p:txBody>
      </p:sp>
      <p:pic>
        <p:nvPicPr>
          <p:cNvPr id="7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934200" y="1371600"/>
            <a:ext cx="2824162" cy="1628774"/>
          </a:xfrm>
          <a:prstGeom prst="rect">
            <a:avLst/>
          </a:prstGeom>
        </p:spPr>
      </p:pic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489835">
              <a:lnSpc>
                <a:spcPts val="1410"/>
              </a:lnSpc>
            </a:pPr>
            <a:fld id="{81D60167-4931-47E6-BA6A-407CBD079E47}" type="slidenum">
              <a:rPr spc="-25" dirty="0"/>
              <a:pPr marL="2489835">
                <a:lnSpc>
                  <a:spcPts val="1410"/>
                </a:lnSpc>
              </a:pPr>
              <a:t>33</a:t>
            </a:fld>
            <a:endParaRPr spc="-25" dirty="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599839" y="448222"/>
            <a:ext cx="10358712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044190" marR="5080" indent="-2957830">
              <a:spcBef>
                <a:spcPts val="100"/>
              </a:spcBef>
            </a:pPr>
            <a:r>
              <a:rPr dirty="0"/>
              <a:t>Hẹp</a:t>
            </a:r>
            <a:r>
              <a:rPr spc="-15" dirty="0"/>
              <a:t> </a:t>
            </a:r>
            <a:r>
              <a:rPr dirty="0"/>
              <a:t>động</a:t>
            </a:r>
            <a:r>
              <a:rPr spc="-15" dirty="0"/>
              <a:t> </a:t>
            </a:r>
            <a:r>
              <a:rPr dirty="0"/>
              <a:t>mạch</a:t>
            </a:r>
            <a:r>
              <a:rPr spc="-5" dirty="0"/>
              <a:t> </a:t>
            </a:r>
            <a:r>
              <a:rPr dirty="0"/>
              <a:t>chậu:</a:t>
            </a:r>
            <a:r>
              <a:rPr spc="-15" dirty="0"/>
              <a:t> </a:t>
            </a:r>
            <a:r>
              <a:rPr dirty="0"/>
              <a:t>Đo</a:t>
            </a:r>
            <a:r>
              <a:rPr spc="-10" dirty="0"/>
              <a:t> </a:t>
            </a:r>
            <a:r>
              <a:rPr dirty="0"/>
              <a:t>chiều</a:t>
            </a:r>
            <a:r>
              <a:rPr spc="-5" dirty="0"/>
              <a:t> </a:t>
            </a:r>
            <a:r>
              <a:rPr spc="-25" dirty="0"/>
              <a:t>dài </a:t>
            </a:r>
            <a:r>
              <a:rPr dirty="0"/>
              <a:t>chỗ</a:t>
            </a:r>
            <a:r>
              <a:rPr spc="-20" dirty="0"/>
              <a:t> </a:t>
            </a:r>
            <a:r>
              <a:rPr spc="-25" dirty="0"/>
              <a:t>hẹp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657601" y="1752600"/>
            <a:ext cx="5030571" cy="4657178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489835">
              <a:lnSpc>
                <a:spcPts val="1410"/>
              </a:lnSpc>
            </a:pPr>
            <a:fld id="{81D60167-4931-47E6-BA6A-407CBD079E47}" type="slidenum">
              <a:rPr spc="-25" dirty="0"/>
              <a:pPr marL="2489835">
                <a:lnSpc>
                  <a:spcPts val="1410"/>
                </a:lnSpc>
              </a:pPr>
              <a:t>34</a:t>
            </a:fld>
            <a:endParaRPr spc="-25"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438400" y="381001"/>
            <a:ext cx="2168944" cy="4876457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5029201" y="304800"/>
            <a:ext cx="1609725" cy="4939030"/>
            <a:chOff x="2762250" y="304800"/>
            <a:chExt cx="1609725" cy="4939030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762250" y="304800"/>
              <a:ext cx="1609725" cy="3260724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762250" y="3505200"/>
              <a:ext cx="1600680" cy="1738094"/>
            </a:xfrm>
            <a:prstGeom prst="rect">
              <a:avLst/>
            </a:prstGeom>
          </p:spPr>
        </p:pic>
      </p:grpSp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858001" y="304801"/>
            <a:ext cx="2928937" cy="3733799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1766253" y="5674296"/>
            <a:ext cx="8715375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3200" b="1" dirty="0">
                <a:solidFill>
                  <a:srgbClr val="7030A0"/>
                </a:solidFill>
                <a:latin typeface="Times New Roman"/>
                <a:cs typeface="Times New Roman"/>
              </a:rPr>
              <a:t>Cần</a:t>
            </a:r>
            <a:r>
              <a:rPr sz="3200" b="1" spc="-80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3200" b="1" dirty="0">
                <a:solidFill>
                  <a:srgbClr val="7030A0"/>
                </a:solidFill>
                <a:latin typeface="Times New Roman"/>
                <a:cs typeface="Times New Roman"/>
              </a:rPr>
              <a:t>chụp</a:t>
            </a:r>
            <a:r>
              <a:rPr sz="3200" b="1" spc="-60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3200" b="1" dirty="0">
                <a:solidFill>
                  <a:srgbClr val="7030A0"/>
                </a:solidFill>
                <a:latin typeface="Times New Roman"/>
                <a:cs typeface="Times New Roman"/>
              </a:rPr>
              <a:t>nghiêng</a:t>
            </a:r>
            <a:r>
              <a:rPr sz="3200" b="1" spc="-70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3200" b="1" dirty="0">
                <a:solidFill>
                  <a:srgbClr val="7030A0"/>
                </a:solidFill>
                <a:latin typeface="Times New Roman"/>
                <a:cs typeface="Times New Roman"/>
              </a:rPr>
              <a:t>để</a:t>
            </a:r>
            <a:r>
              <a:rPr sz="3200" b="1" spc="-55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3200" b="1" dirty="0">
                <a:solidFill>
                  <a:srgbClr val="7030A0"/>
                </a:solidFill>
                <a:latin typeface="Times New Roman"/>
                <a:cs typeface="Times New Roman"/>
              </a:rPr>
              <a:t>xác</a:t>
            </a:r>
            <a:r>
              <a:rPr sz="3200" b="1" spc="-65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3200" b="1" dirty="0">
                <a:solidFill>
                  <a:srgbClr val="7030A0"/>
                </a:solidFill>
                <a:latin typeface="Times New Roman"/>
                <a:cs typeface="Times New Roman"/>
              </a:rPr>
              <a:t>định</a:t>
            </a:r>
            <a:r>
              <a:rPr sz="3200" b="1" spc="-65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3200" b="1" dirty="0">
                <a:solidFill>
                  <a:srgbClr val="7030A0"/>
                </a:solidFill>
                <a:latin typeface="Times New Roman"/>
                <a:cs typeface="Times New Roman"/>
              </a:rPr>
              <a:t>chính</a:t>
            </a:r>
            <a:r>
              <a:rPr sz="3200" b="1" spc="-70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3200" b="1" dirty="0">
                <a:solidFill>
                  <a:srgbClr val="7030A0"/>
                </a:solidFill>
                <a:latin typeface="Times New Roman"/>
                <a:cs typeface="Times New Roman"/>
              </a:rPr>
              <a:t>xác</a:t>
            </a:r>
            <a:r>
              <a:rPr sz="3200" b="1" spc="-60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3200" b="1" dirty="0">
                <a:solidFill>
                  <a:srgbClr val="7030A0"/>
                </a:solidFill>
                <a:latin typeface="Times New Roman"/>
                <a:cs typeface="Times New Roman"/>
              </a:rPr>
              <a:t>vị</a:t>
            </a:r>
            <a:r>
              <a:rPr sz="3200" b="1" spc="-70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3200" b="1" dirty="0">
                <a:solidFill>
                  <a:srgbClr val="7030A0"/>
                </a:solidFill>
                <a:latin typeface="Times New Roman"/>
                <a:cs typeface="Times New Roman"/>
              </a:rPr>
              <a:t>trí</a:t>
            </a:r>
            <a:r>
              <a:rPr sz="3200" b="1" spc="-60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3200" b="1" spc="-25" dirty="0">
                <a:solidFill>
                  <a:srgbClr val="7030A0"/>
                </a:solidFill>
                <a:latin typeface="Times New Roman"/>
                <a:cs typeface="Times New Roman"/>
              </a:rPr>
              <a:t>hẹp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489835">
              <a:lnSpc>
                <a:spcPts val="1410"/>
              </a:lnSpc>
            </a:pPr>
            <a:fld id="{81D60167-4931-47E6-BA6A-407CBD079E47}" type="slidenum">
              <a:rPr spc="-25" dirty="0"/>
              <a:pPr marL="2489835">
                <a:lnSpc>
                  <a:spcPts val="1410"/>
                </a:lnSpc>
              </a:pPr>
              <a:t>35</a:t>
            </a:fld>
            <a:endParaRPr spc="-25" dirty="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517140" y="1078788"/>
            <a:ext cx="4747895" cy="1433830"/>
          </a:xfrm>
          <a:prstGeom prst="rect">
            <a:avLst/>
          </a:prstGeom>
        </p:spPr>
        <p:txBody>
          <a:bodyPr vert="horz" wrap="square" lIns="0" tIns="55244" rIns="0" bIns="0" rtlCol="0">
            <a:spAutoFit/>
          </a:bodyPr>
          <a:lstStyle/>
          <a:p>
            <a:pPr marL="278130" indent="-266065">
              <a:spcBef>
                <a:spcPts val="434"/>
              </a:spcBef>
              <a:buChar char="–"/>
              <a:tabLst>
                <a:tab pos="278765" algn="l"/>
              </a:tabLst>
            </a:pPr>
            <a:r>
              <a:rPr sz="2800" dirty="0">
                <a:solidFill>
                  <a:srgbClr val="B23B7E"/>
                </a:solidFill>
                <a:latin typeface="Times New Roman"/>
                <a:cs typeface="Times New Roman"/>
              </a:rPr>
              <a:t>Kỹ</a:t>
            </a:r>
            <a:r>
              <a:rPr sz="2800" spc="-15" dirty="0">
                <a:solidFill>
                  <a:srgbClr val="B23B7E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B23B7E"/>
                </a:solidFill>
                <a:latin typeface="Times New Roman"/>
                <a:cs typeface="Times New Roman"/>
              </a:rPr>
              <a:t>thuật</a:t>
            </a:r>
            <a:r>
              <a:rPr sz="2800" spc="-30" dirty="0">
                <a:solidFill>
                  <a:srgbClr val="B23B7E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B23B7E"/>
                </a:solidFill>
                <a:latin typeface="Times New Roman"/>
                <a:cs typeface="Times New Roman"/>
              </a:rPr>
              <a:t>dùng</a:t>
            </a:r>
            <a:r>
              <a:rPr sz="2800" spc="-20" dirty="0">
                <a:solidFill>
                  <a:srgbClr val="B23B7E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B23B7E"/>
                </a:solidFill>
                <a:latin typeface="Times New Roman"/>
                <a:cs typeface="Times New Roman"/>
              </a:rPr>
              <a:t>sheath</a:t>
            </a:r>
            <a:r>
              <a:rPr sz="2800" spc="-30" dirty="0">
                <a:solidFill>
                  <a:srgbClr val="B23B7E"/>
                </a:solidFill>
                <a:latin typeface="Times New Roman"/>
                <a:cs typeface="Times New Roman"/>
              </a:rPr>
              <a:t> </a:t>
            </a:r>
            <a:r>
              <a:rPr sz="2800" spc="-25" dirty="0">
                <a:solidFill>
                  <a:srgbClr val="B23B7E"/>
                </a:solidFill>
                <a:latin typeface="Times New Roman"/>
                <a:cs typeface="Times New Roman"/>
              </a:rPr>
              <a:t>dài</a:t>
            </a:r>
            <a:endParaRPr sz="2800">
              <a:latin typeface="Times New Roman"/>
              <a:cs typeface="Times New Roman"/>
            </a:endParaRPr>
          </a:p>
          <a:p>
            <a:pPr marL="271780" indent="-259079">
              <a:spcBef>
                <a:spcPts val="335"/>
              </a:spcBef>
              <a:buChar char="–"/>
              <a:tabLst>
                <a:tab pos="271780" algn="l"/>
              </a:tabLst>
            </a:pPr>
            <a:r>
              <a:rPr sz="2800" dirty="0">
                <a:solidFill>
                  <a:srgbClr val="B23B7E"/>
                </a:solidFill>
                <a:latin typeface="Times New Roman"/>
                <a:cs typeface="Times New Roman"/>
              </a:rPr>
              <a:t>Thuận</a:t>
            </a:r>
            <a:r>
              <a:rPr sz="2800" spc="-20" dirty="0">
                <a:solidFill>
                  <a:srgbClr val="B23B7E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B23B7E"/>
                </a:solidFill>
                <a:latin typeface="Times New Roman"/>
                <a:cs typeface="Times New Roman"/>
              </a:rPr>
              <a:t>lợi:</a:t>
            </a:r>
            <a:r>
              <a:rPr sz="2800" spc="-25" dirty="0">
                <a:solidFill>
                  <a:srgbClr val="B23B7E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B23B7E"/>
                </a:solidFill>
                <a:latin typeface="Times New Roman"/>
                <a:cs typeface="Times New Roman"/>
              </a:rPr>
              <a:t>Chính</a:t>
            </a:r>
            <a:r>
              <a:rPr sz="2800" spc="-25" dirty="0">
                <a:solidFill>
                  <a:srgbClr val="B23B7E"/>
                </a:solidFill>
                <a:latin typeface="Times New Roman"/>
                <a:cs typeface="Times New Roman"/>
              </a:rPr>
              <a:t> xác</a:t>
            </a:r>
            <a:endParaRPr sz="2800">
              <a:latin typeface="Times New Roman"/>
              <a:cs typeface="Times New Roman"/>
            </a:endParaRPr>
          </a:p>
          <a:p>
            <a:pPr marL="258445" indent="-246379">
              <a:spcBef>
                <a:spcPts val="335"/>
              </a:spcBef>
              <a:buChar char="–"/>
              <a:tabLst>
                <a:tab pos="259079" algn="l"/>
              </a:tabLst>
            </a:pPr>
            <a:r>
              <a:rPr sz="2800" dirty="0">
                <a:solidFill>
                  <a:srgbClr val="B23B7E"/>
                </a:solidFill>
                <a:latin typeface="Times New Roman"/>
                <a:cs typeface="Times New Roman"/>
              </a:rPr>
              <a:t>An</a:t>
            </a:r>
            <a:r>
              <a:rPr sz="2800" spc="-15" dirty="0">
                <a:solidFill>
                  <a:srgbClr val="B23B7E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B23B7E"/>
                </a:solidFill>
                <a:latin typeface="Times New Roman"/>
                <a:cs typeface="Times New Roman"/>
              </a:rPr>
              <a:t>toàn</a:t>
            </a:r>
            <a:r>
              <a:rPr sz="2800" spc="-20" dirty="0">
                <a:solidFill>
                  <a:srgbClr val="B23B7E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B23B7E"/>
                </a:solidFill>
                <a:latin typeface="Times New Roman"/>
                <a:cs typeface="Times New Roman"/>
              </a:rPr>
              <a:t>(tổn</a:t>
            </a:r>
            <a:r>
              <a:rPr sz="2800" spc="-15" dirty="0">
                <a:solidFill>
                  <a:srgbClr val="B23B7E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B23B7E"/>
                </a:solidFill>
                <a:latin typeface="Times New Roman"/>
                <a:cs typeface="Times New Roman"/>
              </a:rPr>
              <a:t>thương</a:t>
            </a:r>
            <a:r>
              <a:rPr sz="2800" spc="-30" dirty="0">
                <a:solidFill>
                  <a:srgbClr val="B23B7E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B23B7E"/>
                </a:solidFill>
                <a:latin typeface="Times New Roman"/>
                <a:cs typeface="Times New Roman"/>
              </a:rPr>
              <a:t>canxi</a:t>
            </a:r>
            <a:r>
              <a:rPr sz="2800" spc="-25" dirty="0">
                <a:solidFill>
                  <a:srgbClr val="B23B7E"/>
                </a:solidFill>
                <a:latin typeface="Times New Roman"/>
                <a:cs typeface="Times New Roman"/>
              </a:rPr>
              <a:t> </a:t>
            </a:r>
            <a:r>
              <a:rPr sz="2800" spc="-20" dirty="0">
                <a:solidFill>
                  <a:srgbClr val="B23B7E"/>
                </a:solidFill>
                <a:latin typeface="Times New Roman"/>
                <a:cs typeface="Times New Roman"/>
              </a:rPr>
              <a:t>hóa)</a:t>
            </a:r>
            <a:endParaRPr sz="2800">
              <a:latin typeface="Times New Roman"/>
              <a:cs typeface="Times New Roman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038600" y="2743201"/>
            <a:ext cx="1866616" cy="3418683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752600" y="2743200"/>
            <a:ext cx="2209800" cy="3429000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096000" y="2743200"/>
            <a:ext cx="1890356" cy="3429000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077200" y="2743201"/>
            <a:ext cx="2349500" cy="3428999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3333401" y="6213602"/>
            <a:ext cx="561530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400" b="1" dirty="0">
                <a:solidFill>
                  <a:srgbClr val="FF0000"/>
                </a:solidFill>
                <a:latin typeface="Times New Roman"/>
                <a:cs typeface="Times New Roman"/>
              </a:rPr>
              <a:t>Đừng</a:t>
            </a:r>
            <a:r>
              <a:rPr sz="2400" b="1" spc="-3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400" b="1" dirty="0">
                <a:solidFill>
                  <a:srgbClr val="FF0000"/>
                </a:solidFill>
                <a:latin typeface="Times New Roman"/>
                <a:cs typeface="Times New Roman"/>
              </a:rPr>
              <a:t>quên</a:t>
            </a:r>
            <a:r>
              <a:rPr sz="2400" b="1" spc="-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400" b="1" dirty="0">
                <a:solidFill>
                  <a:srgbClr val="FF0000"/>
                </a:solidFill>
                <a:latin typeface="Times New Roman"/>
                <a:cs typeface="Times New Roman"/>
              </a:rPr>
              <a:t>rút</a:t>
            </a:r>
            <a:r>
              <a:rPr sz="2400" b="1" spc="-1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400" b="1" dirty="0">
                <a:solidFill>
                  <a:srgbClr val="FF0000"/>
                </a:solidFill>
                <a:latin typeface="Times New Roman"/>
                <a:cs typeface="Times New Roman"/>
              </a:rPr>
              <a:t>sheath</a:t>
            </a:r>
            <a:r>
              <a:rPr sz="2400" b="1" spc="-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400" b="1" dirty="0">
                <a:solidFill>
                  <a:srgbClr val="FF0000"/>
                </a:solidFill>
                <a:latin typeface="Times New Roman"/>
                <a:cs typeface="Times New Roman"/>
              </a:rPr>
              <a:t>trước</a:t>
            </a:r>
            <a:r>
              <a:rPr sz="2400" b="1" spc="-2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400" b="1" dirty="0">
                <a:solidFill>
                  <a:srgbClr val="FF0000"/>
                </a:solidFill>
                <a:latin typeface="Times New Roman"/>
                <a:cs typeface="Times New Roman"/>
              </a:rPr>
              <a:t>khi</a:t>
            </a:r>
            <a:r>
              <a:rPr sz="2400" b="1" spc="-1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400" b="1" dirty="0">
                <a:solidFill>
                  <a:srgbClr val="FF0000"/>
                </a:solidFill>
                <a:latin typeface="Times New Roman"/>
                <a:cs typeface="Times New Roman"/>
              </a:rPr>
              <a:t>bung</a:t>
            </a:r>
            <a:r>
              <a:rPr sz="2400" b="1" spc="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400" b="1" spc="-10" dirty="0">
                <a:solidFill>
                  <a:srgbClr val="FF0000"/>
                </a:solidFill>
                <a:latin typeface="Times New Roman"/>
                <a:cs typeface="Times New Roman"/>
              </a:rPr>
              <a:t>stent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2893345" y="285369"/>
            <a:ext cx="6018530" cy="6356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dirty="0"/>
              <a:t>Tổn</a:t>
            </a:r>
            <a:r>
              <a:rPr spc="-30" dirty="0"/>
              <a:t> </a:t>
            </a:r>
            <a:r>
              <a:rPr dirty="0"/>
              <a:t>thương</a:t>
            </a:r>
            <a:r>
              <a:rPr spc="-10" dirty="0"/>
              <a:t> </a:t>
            </a:r>
            <a:r>
              <a:rPr dirty="0"/>
              <a:t>tại</a:t>
            </a:r>
            <a:r>
              <a:rPr spc="-5" dirty="0"/>
              <a:t> </a:t>
            </a:r>
            <a:r>
              <a:rPr dirty="0"/>
              <a:t>chổ</a:t>
            </a:r>
            <a:r>
              <a:rPr spc="-10" dirty="0"/>
              <a:t> </a:t>
            </a:r>
            <a:r>
              <a:rPr dirty="0"/>
              <a:t>chia</a:t>
            </a:r>
            <a:r>
              <a:rPr spc="-5" dirty="0"/>
              <a:t> </a:t>
            </a:r>
            <a:r>
              <a:rPr spc="-25" dirty="0"/>
              <a:t>đôi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9952735" y="6429438"/>
            <a:ext cx="177800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-25" dirty="0">
                <a:solidFill>
                  <a:srgbClr val="8A8A8A"/>
                </a:solidFill>
                <a:latin typeface="Times New Roman"/>
                <a:cs typeface="Times New Roman"/>
              </a:rPr>
              <a:t>36</a:t>
            </a:r>
            <a:endParaRPr sz="12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138043" y="307339"/>
            <a:ext cx="6053455" cy="6959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4400" dirty="0"/>
              <a:t>Kỹ</a:t>
            </a:r>
            <a:r>
              <a:rPr sz="4400" spc="-75" dirty="0"/>
              <a:t> </a:t>
            </a:r>
            <a:r>
              <a:rPr sz="4400" dirty="0"/>
              <a:t>thuật</a:t>
            </a:r>
            <a:r>
              <a:rPr sz="4400" spc="-85" dirty="0"/>
              <a:t> </a:t>
            </a:r>
            <a:r>
              <a:rPr sz="4400" dirty="0"/>
              <a:t>«</a:t>
            </a:r>
            <a:r>
              <a:rPr sz="4400" spc="-80" dirty="0"/>
              <a:t> </a:t>
            </a:r>
            <a:r>
              <a:rPr sz="4400" dirty="0"/>
              <a:t>Eiffel</a:t>
            </a:r>
            <a:r>
              <a:rPr sz="4400" spc="-150" dirty="0"/>
              <a:t> </a:t>
            </a:r>
            <a:r>
              <a:rPr sz="4400" spc="-90" dirty="0"/>
              <a:t>Tower</a:t>
            </a:r>
            <a:r>
              <a:rPr sz="4400" spc="-150" dirty="0"/>
              <a:t> </a:t>
            </a:r>
            <a:r>
              <a:rPr sz="4400" spc="-50" dirty="0"/>
              <a:t>»</a:t>
            </a:r>
            <a:endParaRPr sz="4400"/>
          </a:p>
        </p:txBody>
      </p:sp>
      <p:sp>
        <p:nvSpPr>
          <p:cNvPr id="3" name="object 3"/>
          <p:cNvSpPr txBox="1"/>
          <p:nvPr/>
        </p:nvSpPr>
        <p:spPr>
          <a:xfrm>
            <a:off x="1754785" y="1316229"/>
            <a:ext cx="8756015" cy="21596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  <a:tabLst>
                <a:tab pos="681990" algn="l"/>
                <a:tab pos="1589405" algn="l"/>
                <a:tab pos="2317115" algn="l"/>
                <a:tab pos="2885440" algn="l"/>
                <a:tab pos="3731895" algn="l"/>
                <a:tab pos="4635500" algn="l"/>
                <a:tab pos="5284470" algn="l"/>
                <a:tab pos="5755005" algn="l"/>
                <a:tab pos="6323330" algn="l"/>
                <a:tab pos="7169784" algn="l"/>
                <a:tab pos="8074025" algn="l"/>
              </a:tabLst>
            </a:pPr>
            <a:r>
              <a:rPr sz="2800" b="1" i="1" spc="-25" dirty="0">
                <a:solidFill>
                  <a:srgbClr val="0070C0"/>
                </a:solidFill>
                <a:latin typeface="Times New Roman"/>
                <a:cs typeface="Times New Roman"/>
              </a:rPr>
              <a:t>Chỉ</a:t>
            </a:r>
            <a:r>
              <a:rPr sz="2800" b="1" i="1" dirty="0">
                <a:solidFill>
                  <a:srgbClr val="0070C0"/>
                </a:solidFill>
                <a:latin typeface="Times New Roman"/>
                <a:cs typeface="Times New Roman"/>
              </a:rPr>
              <a:t>	</a:t>
            </a:r>
            <a:r>
              <a:rPr sz="2800" b="1" i="1" spc="-20" dirty="0">
                <a:solidFill>
                  <a:srgbClr val="0070C0"/>
                </a:solidFill>
                <a:latin typeface="Times New Roman"/>
                <a:cs typeface="Times New Roman"/>
              </a:rPr>
              <a:t>định</a:t>
            </a:r>
            <a:r>
              <a:rPr sz="2800" spc="-20" dirty="0">
                <a:solidFill>
                  <a:srgbClr val="0070C0"/>
                </a:solidFill>
                <a:latin typeface="Times New Roman"/>
                <a:cs typeface="Times New Roman"/>
              </a:rPr>
              <a:t>:</a:t>
            </a:r>
            <a:r>
              <a:rPr sz="2800" dirty="0">
                <a:solidFill>
                  <a:srgbClr val="0070C0"/>
                </a:solidFill>
                <a:latin typeface="Times New Roman"/>
                <a:cs typeface="Times New Roman"/>
              </a:rPr>
              <a:t>	</a:t>
            </a:r>
            <a:r>
              <a:rPr sz="2800" spc="-25" dirty="0">
                <a:solidFill>
                  <a:srgbClr val="0070C0"/>
                </a:solidFill>
                <a:latin typeface="Times New Roman"/>
                <a:cs typeface="Times New Roman"/>
              </a:rPr>
              <a:t>Hẹp</a:t>
            </a:r>
            <a:r>
              <a:rPr sz="2800" dirty="0">
                <a:solidFill>
                  <a:srgbClr val="0070C0"/>
                </a:solidFill>
                <a:latin typeface="Times New Roman"/>
                <a:cs typeface="Times New Roman"/>
              </a:rPr>
              <a:t>	</a:t>
            </a:r>
            <a:r>
              <a:rPr sz="2800" spc="-25" dirty="0">
                <a:solidFill>
                  <a:srgbClr val="0070C0"/>
                </a:solidFill>
                <a:latin typeface="Times New Roman"/>
                <a:cs typeface="Times New Roman"/>
              </a:rPr>
              <a:t>dài</a:t>
            </a:r>
            <a:r>
              <a:rPr sz="2800" dirty="0">
                <a:solidFill>
                  <a:srgbClr val="0070C0"/>
                </a:solidFill>
                <a:latin typeface="Times New Roman"/>
                <a:cs typeface="Times New Roman"/>
              </a:rPr>
              <a:t>	</a:t>
            </a:r>
            <a:r>
              <a:rPr sz="2800" spc="-20" dirty="0">
                <a:solidFill>
                  <a:srgbClr val="0070C0"/>
                </a:solidFill>
                <a:latin typeface="Times New Roman"/>
                <a:cs typeface="Times New Roman"/>
              </a:rPr>
              <a:t>động</a:t>
            </a:r>
            <a:r>
              <a:rPr sz="2800" dirty="0">
                <a:solidFill>
                  <a:srgbClr val="0070C0"/>
                </a:solidFill>
                <a:latin typeface="Times New Roman"/>
                <a:cs typeface="Times New Roman"/>
              </a:rPr>
              <a:t>	</a:t>
            </a:r>
            <a:r>
              <a:rPr sz="2800" spc="-20" dirty="0">
                <a:solidFill>
                  <a:srgbClr val="0070C0"/>
                </a:solidFill>
                <a:latin typeface="Times New Roman"/>
                <a:cs typeface="Times New Roman"/>
              </a:rPr>
              <a:t>mạch</a:t>
            </a:r>
            <a:r>
              <a:rPr sz="2800" dirty="0">
                <a:solidFill>
                  <a:srgbClr val="0070C0"/>
                </a:solidFill>
                <a:latin typeface="Times New Roman"/>
                <a:cs typeface="Times New Roman"/>
              </a:rPr>
              <a:t>	</a:t>
            </a:r>
            <a:r>
              <a:rPr sz="2800" spc="-25" dirty="0">
                <a:solidFill>
                  <a:srgbClr val="0070C0"/>
                </a:solidFill>
                <a:latin typeface="Times New Roman"/>
                <a:cs typeface="Times New Roman"/>
              </a:rPr>
              <a:t>chủ</a:t>
            </a:r>
            <a:r>
              <a:rPr sz="2800" dirty="0">
                <a:solidFill>
                  <a:srgbClr val="0070C0"/>
                </a:solidFill>
                <a:latin typeface="Times New Roman"/>
                <a:cs typeface="Times New Roman"/>
              </a:rPr>
              <a:t>	</a:t>
            </a:r>
            <a:r>
              <a:rPr sz="2800" spc="-25" dirty="0">
                <a:solidFill>
                  <a:srgbClr val="0070C0"/>
                </a:solidFill>
                <a:latin typeface="Times New Roman"/>
                <a:cs typeface="Times New Roman"/>
              </a:rPr>
              <a:t>và</a:t>
            </a:r>
            <a:r>
              <a:rPr sz="2800" dirty="0">
                <a:solidFill>
                  <a:srgbClr val="0070C0"/>
                </a:solidFill>
                <a:latin typeface="Times New Roman"/>
                <a:cs typeface="Times New Roman"/>
              </a:rPr>
              <a:t>	</a:t>
            </a:r>
            <a:r>
              <a:rPr sz="2800" spc="-25" dirty="0">
                <a:solidFill>
                  <a:srgbClr val="0070C0"/>
                </a:solidFill>
                <a:latin typeface="Times New Roman"/>
                <a:cs typeface="Times New Roman"/>
              </a:rPr>
              <a:t>hai</a:t>
            </a:r>
            <a:r>
              <a:rPr sz="2800" dirty="0">
                <a:solidFill>
                  <a:srgbClr val="0070C0"/>
                </a:solidFill>
                <a:latin typeface="Times New Roman"/>
                <a:cs typeface="Times New Roman"/>
              </a:rPr>
              <a:t>	</a:t>
            </a:r>
            <a:r>
              <a:rPr sz="2800" spc="-20" dirty="0">
                <a:solidFill>
                  <a:srgbClr val="0070C0"/>
                </a:solidFill>
                <a:latin typeface="Times New Roman"/>
                <a:cs typeface="Times New Roman"/>
              </a:rPr>
              <a:t>động</a:t>
            </a:r>
            <a:r>
              <a:rPr sz="2800" dirty="0">
                <a:solidFill>
                  <a:srgbClr val="0070C0"/>
                </a:solidFill>
                <a:latin typeface="Times New Roman"/>
                <a:cs typeface="Times New Roman"/>
              </a:rPr>
              <a:t>	</a:t>
            </a:r>
            <a:r>
              <a:rPr sz="2800" spc="-20" dirty="0">
                <a:solidFill>
                  <a:srgbClr val="0070C0"/>
                </a:solidFill>
                <a:latin typeface="Times New Roman"/>
                <a:cs typeface="Times New Roman"/>
              </a:rPr>
              <a:t>mạch</a:t>
            </a:r>
            <a:r>
              <a:rPr sz="2800" dirty="0">
                <a:solidFill>
                  <a:srgbClr val="0070C0"/>
                </a:solidFill>
                <a:latin typeface="Times New Roman"/>
                <a:cs typeface="Times New Roman"/>
              </a:rPr>
              <a:t>	</a:t>
            </a:r>
            <a:r>
              <a:rPr sz="2800" spc="-20" dirty="0">
                <a:solidFill>
                  <a:srgbClr val="0070C0"/>
                </a:solidFill>
                <a:latin typeface="Times New Roman"/>
                <a:cs typeface="Times New Roman"/>
              </a:rPr>
              <a:t>chậu</a:t>
            </a:r>
            <a:endParaRPr sz="2800">
              <a:latin typeface="Times New Roman"/>
              <a:cs typeface="Times New Roman"/>
            </a:endParaRPr>
          </a:p>
          <a:p>
            <a:pPr marL="12700"/>
            <a:r>
              <a:rPr sz="2800" spc="-10" dirty="0">
                <a:solidFill>
                  <a:srgbClr val="0070C0"/>
                </a:solidFill>
                <a:latin typeface="Times New Roman"/>
                <a:cs typeface="Times New Roman"/>
              </a:rPr>
              <a:t>chung</a:t>
            </a:r>
            <a:endParaRPr sz="2800">
              <a:latin typeface="Times New Roman"/>
              <a:cs typeface="Times New Roman"/>
            </a:endParaRPr>
          </a:p>
          <a:p>
            <a:pPr marL="1134110" indent="-207645">
              <a:buChar char="-"/>
              <a:tabLst>
                <a:tab pos="1134745" algn="l"/>
              </a:tabLst>
            </a:pPr>
            <a:r>
              <a:rPr sz="2800" dirty="0">
                <a:solidFill>
                  <a:srgbClr val="0070C0"/>
                </a:solidFill>
                <a:latin typeface="Times New Roman"/>
                <a:cs typeface="Times New Roman"/>
              </a:rPr>
              <a:t>1:</a:t>
            </a:r>
            <a:r>
              <a:rPr sz="2800" spc="-15" dirty="0">
                <a:solidFill>
                  <a:srgbClr val="0070C0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0070C0"/>
                </a:solidFill>
                <a:latin typeface="Times New Roman"/>
                <a:cs typeface="Times New Roman"/>
              </a:rPr>
              <a:t>Stenting</a:t>
            </a:r>
            <a:r>
              <a:rPr sz="2800" spc="-30" dirty="0">
                <a:solidFill>
                  <a:srgbClr val="0070C0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0070C0"/>
                </a:solidFill>
                <a:latin typeface="Times New Roman"/>
                <a:cs typeface="Times New Roman"/>
              </a:rPr>
              <a:t>động</a:t>
            </a:r>
            <a:r>
              <a:rPr sz="2800" spc="-20" dirty="0">
                <a:solidFill>
                  <a:srgbClr val="0070C0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0070C0"/>
                </a:solidFill>
                <a:latin typeface="Times New Roman"/>
                <a:cs typeface="Times New Roman"/>
              </a:rPr>
              <a:t>mạch</a:t>
            </a:r>
            <a:r>
              <a:rPr sz="2800" spc="-20" dirty="0">
                <a:solidFill>
                  <a:srgbClr val="0070C0"/>
                </a:solidFill>
                <a:latin typeface="Times New Roman"/>
                <a:cs typeface="Times New Roman"/>
              </a:rPr>
              <a:t> chủ.</a:t>
            </a:r>
            <a:endParaRPr sz="2800">
              <a:latin typeface="Times New Roman"/>
              <a:cs typeface="Times New Roman"/>
            </a:endParaRPr>
          </a:p>
          <a:p>
            <a:pPr marL="1133475" indent="-207645">
              <a:buChar char="-"/>
              <a:tabLst>
                <a:tab pos="1134110" algn="l"/>
              </a:tabLst>
            </a:pPr>
            <a:r>
              <a:rPr sz="2800" dirty="0">
                <a:solidFill>
                  <a:srgbClr val="0070C0"/>
                </a:solidFill>
                <a:latin typeface="Times New Roman"/>
                <a:cs typeface="Times New Roman"/>
              </a:rPr>
              <a:t>2:</a:t>
            </a:r>
            <a:r>
              <a:rPr sz="2800" spc="-25" dirty="0">
                <a:solidFill>
                  <a:srgbClr val="0070C0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0070C0"/>
                </a:solidFill>
                <a:latin typeface="Times New Roman"/>
                <a:cs typeface="Times New Roman"/>
              </a:rPr>
              <a:t>Đặt</a:t>
            </a:r>
            <a:r>
              <a:rPr sz="2800" spc="-10" dirty="0">
                <a:solidFill>
                  <a:srgbClr val="0070C0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0070C0"/>
                </a:solidFill>
                <a:latin typeface="Times New Roman"/>
                <a:cs typeface="Times New Roman"/>
              </a:rPr>
              <a:t>wire</a:t>
            </a:r>
            <a:r>
              <a:rPr sz="2800" spc="-10" dirty="0">
                <a:solidFill>
                  <a:srgbClr val="0070C0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0070C0"/>
                </a:solidFill>
                <a:latin typeface="Times New Roman"/>
                <a:cs typeface="Times New Roman"/>
              </a:rPr>
              <a:t>tại</a:t>
            </a:r>
            <a:r>
              <a:rPr sz="2800" spc="-20" dirty="0">
                <a:solidFill>
                  <a:srgbClr val="0070C0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0070C0"/>
                </a:solidFill>
                <a:latin typeface="Times New Roman"/>
                <a:cs typeface="Times New Roman"/>
              </a:rPr>
              <a:t>ĐM</a:t>
            </a:r>
            <a:r>
              <a:rPr sz="2800" spc="-5" dirty="0">
                <a:solidFill>
                  <a:srgbClr val="0070C0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0070C0"/>
                </a:solidFill>
                <a:latin typeface="Times New Roman"/>
                <a:cs typeface="Times New Roman"/>
              </a:rPr>
              <a:t>chậu</a:t>
            </a:r>
            <a:r>
              <a:rPr sz="2800" spc="-25" dirty="0">
                <a:solidFill>
                  <a:srgbClr val="0070C0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0070C0"/>
                </a:solidFill>
                <a:latin typeface="Times New Roman"/>
                <a:cs typeface="Times New Roman"/>
              </a:rPr>
              <a:t>đối</a:t>
            </a:r>
            <a:r>
              <a:rPr sz="2800" spc="-15" dirty="0">
                <a:solidFill>
                  <a:srgbClr val="0070C0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0070C0"/>
                </a:solidFill>
                <a:latin typeface="Times New Roman"/>
                <a:cs typeface="Times New Roman"/>
              </a:rPr>
              <a:t>bên</a:t>
            </a:r>
            <a:r>
              <a:rPr sz="2800" spc="-20" dirty="0">
                <a:solidFill>
                  <a:srgbClr val="0070C0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0070C0"/>
                </a:solidFill>
                <a:latin typeface="Times New Roman"/>
                <a:cs typeface="Times New Roman"/>
              </a:rPr>
              <a:t>trong</a:t>
            </a:r>
            <a:r>
              <a:rPr sz="2800" spc="-15" dirty="0">
                <a:solidFill>
                  <a:srgbClr val="0070C0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0070C0"/>
                </a:solidFill>
                <a:latin typeface="Times New Roman"/>
                <a:cs typeface="Times New Roman"/>
              </a:rPr>
              <a:t>stent</a:t>
            </a:r>
            <a:r>
              <a:rPr sz="2800" spc="-35" dirty="0">
                <a:solidFill>
                  <a:srgbClr val="0070C0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0070C0"/>
                </a:solidFill>
                <a:latin typeface="Times New Roman"/>
                <a:cs typeface="Times New Roman"/>
              </a:rPr>
              <a:t>ĐM </a:t>
            </a:r>
            <a:r>
              <a:rPr sz="2800" spc="-20" dirty="0">
                <a:solidFill>
                  <a:srgbClr val="0070C0"/>
                </a:solidFill>
                <a:latin typeface="Times New Roman"/>
                <a:cs typeface="Times New Roman"/>
              </a:rPr>
              <a:t>chủ.</a:t>
            </a:r>
            <a:endParaRPr sz="2800">
              <a:latin typeface="Times New Roman"/>
              <a:cs typeface="Times New Roman"/>
            </a:endParaRPr>
          </a:p>
          <a:p>
            <a:pPr marL="1134110" indent="-207645">
              <a:buChar char="-"/>
              <a:tabLst>
                <a:tab pos="1134745" algn="l"/>
              </a:tabLst>
            </a:pPr>
            <a:r>
              <a:rPr sz="2800" dirty="0">
                <a:solidFill>
                  <a:srgbClr val="0070C0"/>
                </a:solidFill>
                <a:latin typeface="Times New Roman"/>
                <a:cs typeface="Times New Roman"/>
              </a:rPr>
              <a:t>3:</a:t>
            </a:r>
            <a:r>
              <a:rPr sz="2800" spc="-25" dirty="0">
                <a:solidFill>
                  <a:srgbClr val="0070C0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0070C0"/>
                </a:solidFill>
                <a:latin typeface="Times New Roman"/>
                <a:cs typeface="Times New Roman"/>
              </a:rPr>
              <a:t>«</a:t>
            </a:r>
            <a:r>
              <a:rPr sz="2800" spc="-5" dirty="0">
                <a:solidFill>
                  <a:srgbClr val="0070C0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0070C0"/>
                </a:solidFill>
                <a:latin typeface="Times New Roman"/>
                <a:cs typeface="Times New Roman"/>
              </a:rPr>
              <a:t>kissing</a:t>
            </a:r>
            <a:r>
              <a:rPr sz="2800" spc="-30" dirty="0">
                <a:solidFill>
                  <a:srgbClr val="0070C0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0070C0"/>
                </a:solidFill>
                <a:latin typeface="Times New Roman"/>
                <a:cs typeface="Times New Roman"/>
              </a:rPr>
              <a:t>stent</a:t>
            </a:r>
            <a:r>
              <a:rPr sz="2800" spc="-30" dirty="0">
                <a:solidFill>
                  <a:srgbClr val="0070C0"/>
                </a:solidFill>
                <a:latin typeface="Times New Roman"/>
                <a:cs typeface="Times New Roman"/>
              </a:rPr>
              <a:t> </a:t>
            </a:r>
            <a:r>
              <a:rPr sz="2800" spc="-25" dirty="0">
                <a:solidFill>
                  <a:srgbClr val="0070C0"/>
                </a:solidFill>
                <a:latin typeface="Times New Roman"/>
                <a:cs typeface="Times New Roman"/>
              </a:rPr>
              <a:t>».</a:t>
            </a:r>
            <a:endParaRPr sz="2800">
              <a:latin typeface="Times New Roman"/>
              <a:cs typeface="Times New Roman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5561013" y="3657601"/>
            <a:ext cx="4726305" cy="2827655"/>
            <a:chOff x="4037012" y="3657600"/>
            <a:chExt cx="4726305" cy="2827655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037012" y="3671887"/>
              <a:ext cx="1675960" cy="2812891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713412" y="3657600"/>
              <a:ext cx="3049586" cy="2819399"/>
            </a:xfrm>
            <a:prstGeom prst="rect">
              <a:avLst/>
            </a:prstGeom>
          </p:spPr>
        </p:pic>
      </p:grpSp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184401" y="3671888"/>
            <a:ext cx="3294771" cy="2827217"/>
          </a:xfrm>
          <a:prstGeom prst="rect">
            <a:avLst/>
          </a:prstGeom>
        </p:spPr>
      </p:pic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489835">
              <a:lnSpc>
                <a:spcPts val="1410"/>
              </a:lnSpc>
            </a:pPr>
            <a:fld id="{81D60167-4931-47E6-BA6A-407CBD079E47}" type="slidenum">
              <a:rPr spc="-25" dirty="0"/>
              <a:pPr marL="2489835">
                <a:lnSpc>
                  <a:spcPts val="1410"/>
                </a:lnSpc>
              </a:pPr>
              <a:t>37</a:t>
            </a:fld>
            <a:endParaRPr spc="-25" dirty="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447800" y="251482"/>
            <a:ext cx="10358712" cy="12439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504315" marR="5080" indent="-991869">
              <a:spcBef>
                <a:spcPts val="100"/>
              </a:spcBef>
            </a:pPr>
            <a:r>
              <a:rPr dirty="0"/>
              <a:t>Có</a:t>
            </a:r>
            <a:r>
              <a:rPr spc="-45" dirty="0"/>
              <a:t> </a:t>
            </a:r>
            <a:r>
              <a:rPr dirty="0"/>
              <a:t>thể</a:t>
            </a:r>
            <a:r>
              <a:rPr spc="-15" dirty="0"/>
              <a:t> </a:t>
            </a:r>
            <a:r>
              <a:rPr dirty="0"/>
              <a:t>đặt</a:t>
            </a:r>
            <a:r>
              <a:rPr spc="-25" dirty="0"/>
              <a:t> </a:t>
            </a:r>
            <a:r>
              <a:rPr dirty="0"/>
              <a:t>hai</a:t>
            </a:r>
            <a:r>
              <a:rPr spc="-25" dirty="0"/>
              <a:t> </a:t>
            </a:r>
            <a:r>
              <a:rPr dirty="0"/>
              <a:t>stent</a:t>
            </a:r>
            <a:r>
              <a:rPr spc="-15" dirty="0"/>
              <a:t> </a:t>
            </a:r>
            <a:r>
              <a:rPr dirty="0"/>
              <a:t>trong</a:t>
            </a:r>
            <a:r>
              <a:rPr spc="-20" dirty="0"/>
              <a:t> động </a:t>
            </a:r>
            <a:r>
              <a:rPr dirty="0"/>
              <a:t>mạch</a:t>
            </a:r>
            <a:r>
              <a:rPr spc="-25" dirty="0"/>
              <a:t> </a:t>
            </a:r>
            <a:r>
              <a:rPr dirty="0"/>
              <a:t>chủ</a:t>
            </a:r>
            <a:r>
              <a:rPr spc="-5" dirty="0"/>
              <a:t> </a:t>
            </a:r>
            <a:r>
              <a:rPr dirty="0"/>
              <a:t>hay</a:t>
            </a:r>
            <a:r>
              <a:rPr spc="-10" dirty="0"/>
              <a:t> không?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3276600" y="1752600"/>
            <a:ext cx="5715000" cy="4616450"/>
            <a:chOff x="1752600" y="1752600"/>
            <a:chExt cx="5715000" cy="461645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752600" y="1752600"/>
              <a:ext cx="3200399" cy="4616449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953000" y="1752600"/>
              <a:ext cx="2514600" cy="4610100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489835">
              <a:lnSpc>
                <a:spcPts val="1410"/>
              </a:lnSpc>
            </a:pPr>
            <a:fld id="{81D60167-4931-47E6-BA6A-407CBD079E47}" type="slidenum">
              <a:rPr spc="-25" dirty="0"/>
              <a:pPr marL="2489835">
                <a:lnSpc>
                  <a:spcPts val="1410"/>
                </a:lnSpc>
              </a:pPr>
              <a:t>38</a:t>
            </a:fld>
            <a:endParaRPr spc="-25" dirty="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142582" y="280669"/>
            <a:ext cx="4031615" cy="6959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4400" dirty="0"/>
              <a:t>Động</a:t>
            </a:r>
            <a:r>
              <a:rPr sz="4400" spc="-114" dirty="0"/>
              <a:t> </a:t>
            </a:r>
            <a:r>
              <a:rPr sz="4400" dirty="0"/>
              <a:t>mạch</a:t>
            </a:r>
            <a:r>
              <a:rPr sz="4400" spc="-105" dirty="0"/>
              <a:t> </a:t>
            </a:r>
            <a:r>
              <a:rPr sz="4400" spc="-20" dirty="0"/>
              <a:t>chậu</a:t>
            </a:r>
            <a:endParaRPr sz="4400"/>
          </a:p>
        </p:txBody>
      </p:sp>
      <p:sp>
        <p:nvSpPr>
          <p:cNvPr id="3" name="object 3"/>
          <p:cNvSpPr txBox="1"/>
          <p:nvPr/>
        </p:nvSpPr>
        <p:spPr>
          <a:xfrm>
            <a:off x="1831340" y="1078789"/>
            <a:ext cx="8306434" cy="5582297"/>
          </a:xfrm>
          <a:prstGeom prst="rect">
            <a:avLst/>
          </a:prstGeom>
        </p:spPr>
        <p:txBody>
          <a:bodyPr vert="horz" wrap="square" lIns="0" tIns="97790" rIns="0" bIns="0" rtlCol="0">
            <a:spAutoFit/>
          </a:bodyPr>
          <a:lstStyle/>
          <a:p>
            <a:pPr marL="354965" indent="-342265">
              <a:spcBef>
                <a:spcPts val="770"/>
              </a:spcBef>
              <a:buFont typeface="Arial MT"/>
              <a:buChar char="•"/>
              <a:tabLst>
                <a:tab pos="354965" algn="l"/>
                <a:tab pos="355600" algn="l"/>
              </a:tabLst>
            </a:pPr>
            <a:r>
              <a:rPr sz="2800" b="1" i="1" dirty="0">
                <a:latin typeface="Times New Roman"/>
                <a:cs typeface="Times New Roman"/>
              </a:rPr>
              <a:t>Kỹ</a:t>
            </a:r>
            <a:r>
              <a:rPr sz="2800" b="1" i="1" spc="-25" dirty="0">
                <a:latin typeface="Times New Roman"/>
                <a:cs typeface="Times New Roman"/>
              </a:rPr>
              <a:t> </a:t>
            </a:r>
            <a:r>
              <a:rPr sz="2800" b="1" i="1" spc="-10" dirty="0">
                <a:latin typeface="Times New Roman"/>
                <a:cs typeface="Times New Roman"/>
              </a:rPr>
              <a:t>thuật</a:t>
            </a:r>
            <a:endParaRPr sz="2800">
              <a:latin typeface="Times New Roman"/>
              <a:cs typeface="Times New Roman"/>
            </a:endParaRPr>
          </a:p>
          <a:p>
            <a:pPr marL="354965" indent="-342265">
              <a:spcBef>
                <a:spcPts val="670"/>
              </a:spcBef>
              <a:buFont typeface="Arial MT"/>
              <a:buChar char="•"/>
              <a:tabLst>
                <a:tab pos="354965" algn="l"/>
                <a:tab pos="355600" algn="l"/>
              </a:tabLst>
            </a:pPr>
            <a:r>
              <a:rPr sz="2800" b="1" i="1" dirty="0">
                <a:latin typeface="Times New Roman"/>
                <a:cs typeface="Times New Roman"/>
              </a:rPr>
              <a:t>Đường</a:t>
            </a:r>
            <a:r>
              <a:rPr sz="2800" b="1" i="1" spc="-20" dirty="0">
                <a:latin typeface="Times New Roman"/>
                <a:cs typeface="Times New Roman"/>
              </a:rPr>
              <a:t> </a:t>
            </a:r>
            <a:r>
              <a:rPr sz="2800" b="1" i="1" spc="-25" dirty="0">
                <a:latin typeface="Times New Roman"/>
                <a:cs typeface="Times New Roman"/>
              </a:rPr>
              <a:t>vào</a:t>
            </a:r>
            <a:endParaRPr sz="2800">
              <a:latin typeface="Times New Roman"/>
              <a:cs typeface="Times New Roman"/>
            </a:endParaRPr>
          </a:p>
          <a:p>
            <a:pPr marL="755650" lvl="1" indent="-285750">
              <a:spcBef>
                <a:spcPts val="675"/>
              </a:spcBef>
              <a:buFont typeface="Arial MT"/>
              <a:buChar char="–"/>
              <a:tabLst>
                <a:tab pos="755650" algn="l"/>
              </a:tabLst>
            </a:pPr>
            <a:r>
              <a:rPr sz="2800" dirty="0">
                <a:latin typeface="Times New Roman"/>
                <a:cs typeface="Times New Roman"/>
              </a:rPr>
              <a:t>Cùng</a:t>
            </a:r>
            <a:r>
              <a:rPr sz="2800" spc="-25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bên</a:t>
            </a:r>
            <a:r>
              <a:rPr sz="2800" spc="-15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dùng</a:t>
            </a:r>
            <a:r>
              <a:rPr sz="2800" spc="-20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sheath</a:t>
            </a:r>
            <a:r>
              <a:rPr sz="2800" spc="-25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(5-</a:t>
            </a:r>
            <a:r>
              <a:rPr sz="2800" spc="-5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6</a:t>
            </a:r>
            <a:r>
              <a:rPr sz="2800" spc="-10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hoặc</a:t>
            </a:r>
            <a:r>
              <a:rPr sz="2800" spc="-20" dirty="0">
                <a:latin typeface="Times New Roman"/>
                <a:cs typeface="Times New Roman"/>
              </a:rPr>
              <a:t> </a:t>
            </a:r>
            <a:r>
              <a:rPr sz="2800" spc="-25" dirty="0">
                <a:latin typeface="Times New Roman"/>
                <a:cs typeface="Times New Roman"/>
              </a:rPr>
              <a:t>7F)</a:t>
            </a:r>
            <a:endParaRPr sz="2800">
              <a:latin typeface="Times New Roman"/>
              <a:cs typeface="Times New Roman"/>
            </a:endParaRPr>
          </a:p>
          <a:p>
            <a:pPr marL="755650" marR="289560" lvl="1" indent="-285750">
              <a:spcBef>
                <a:spcPts val="670"/>
              </a:spcBef>
              <a:buFont typeface="Arial MT"/>
              <a:buChar char="–"/>
              <a:tabLst>
                <a:tab pos="755650" algn="l"/>
              </a:tabLst>
            </a:pPr>
            <a:r>
              <a:rPr sz="2800" dirty="0">
                <a:latin typeface="Times New Roman"/>
                <a:cs typeface="Times New Roman"/>
              </a:rPr>
              <a:t>Đối</a:t>
            </a:r>
            <a:r>
              <a:rPr sz="2800" spc="-25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bên</a:t>
            </a:r>
            <a:r>
              <a:rPr sz="2800" spc="-20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với</a:t>
            </a:r>
            <a:r>
              <a:rPr sz="2800" spc="-20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đi</a:t>
            </a:r>
            <a:r>
              <a:rPr sz="2800" spc="-10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qua</a:t>
            </a:r>
            <a:r>
              <a:rPr sz="2800" spc="-20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chỗ</a:t>
            </a:r>
            <a:r>
              <a:rPr sz="2800" spc="-15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chia</a:t>
            </a:r>
            <a:r>
              <a:rPr sz="2800" spc="-25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trường</a:t>
            </a:r>
            <a:r>
              <a:rPr sz="2800" spc="-25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hợp</a:t>
            </a:r>
            <a:r>
              <a:rPr sz="2800" spc="-20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tổn</a:t>
            </a:r>
            <a:r>
              <a:rPr sz="2800" spc="-10" dirty="0">
                <a:latin typeface="Times New Roman"/>
                <a:cs typeface="Times New Roman"/>
              </a:rPr>
              <a:t> thương </a:t>
            </a:r>
            <a:r>
              <a:rPr sz="2800" dirty="0">
                <a:latin typeface="Times New Roman"/>
                <a:cs typeface="Times New Roman"/>
              </a:rPr>
              <a:t>động</a:t>
            </a:r>
            <a:r>
              <a:rPr sz="2800" spc="-30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mạch</a:t>
            </a:r>
            <a:r>
              <a:rPr sz="2800" spc="-25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chậu</a:t>
            </a:r>
            <a:r>
              <a:rPr sz="2800" spc="-20" dirty="0">
                <a:latin typeface="Times New Roman"/>
                <a:cs typeface="Times New Roman"/>
              </a:rPr>
              <a:t> </a:t>
            </a:r>
            <a:r>
              <a:rPr sz="2800" spc="-10" dirty="0">
                <a:latin typeface="Times New Roman"/>
                <a:cs typeface="Times New Roman"/>
              </a:rPr>
              <a:t>ngoài.</a:t>
            </a:r>
            <a:endParaRPr sz="2800">
              <a:latin typeface="Times New Roman"/>
              <a:cs typeface="Times New Roman"/>
            </a:endParaRPr>
          </a:p>
          <a:p>
            <a:pPr lvl="1">
              <a:spcBef>
                <a:spcPts val="45"/>
              </a:spcBef>
              <a:buFont typeface="Arial MT"/>
              <a:buChar char="–"/>
            </a:pPr>
            <a:endParaRPr sz="4050">
              <a:latin typeface="Times New Roman"/>
              <a:cs typeface="Times New Roman"/>
            </a:endParaRPr>
          </a:p>
          <a:p>
            <a:pPr marL="1155700" marR="72390" lvl="2" indent="-228600">
              <a:spcBef>
                <a:spcPts val="5"/>
              </a:spcBef>
              <a:buFont typeface="Arial MT"/>
              <a:buChar char="•"/>
              <a:tabLst>
                <a:tab pos="1155700" algn="l"/>
                <a:tab pos="5210175" algn="l"/>
              </a:tabLst>
            </a:pPr>
            <a:r>
              <a:rPr sz="2800" dirty="0">
                <a:latin typeface="Times New Roman"/>
                <a:cs typeface="Times New Roman"/>
              </a:rPr>
              <a:t>Một</a:t>
            </a:r>
            <a:r>
              <a:rPr sz="2800" spc="-20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bên</a:t>
            </a:r>
            <a:r>
              <a:rPr sz="2800" spc="-15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thì</a:t>
            </a:r>
            <a:r>
              <a:rPr sz="2800" spc="-15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không</a:t>
            </a:r>
            <a:r>
              <a:rPr sz="2800" spc="-20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tốt</a:t>
            </a:r>
            <a:r>
              <a:rPr sz="2800" spc="-15" dirty="0">
                <a:latin typeface="Times New Roman"/>
                <a:cs typeface="Times New Roman"/>
              </a:rPr>
              <a:t> </a:t>
            </a:r>
            <a:r>
              <a:rPr sz="2800" spc="-20" dirty="0">
                <a:latin typeface="Times New Roman"/>
                <a:cs typeface="Times New Roman"/>
              </a:rPr>
              <a:t>bằng</a:t>
            </a:r>
            <a:r>
              <a:rPr sz="2800" dirty="0">
                <a:latin typeface="Times New Roman"/>
                <a:cs typeface="Times New Roman"/>
              </a:rPr>
              <a:t>	vì</a:t>
            </a:r>
            <a:r>
              <a:rPr sz="2800" spc="-25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không</a:t>
            </a:r>
            <a:r>
              <a:rPr sz="2800" spc="-20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có</a:t>
            </a:r>
            <a:r>
              <a:rPr sz="2800" spc="-10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điểm</a:t>
            </a:r>
            <a:r>
              <a:rPr sz="2800" spc="-20" dirty="0">
                <a:latin typeface="Times New Roman"/>
                <a:cs typeface="Times New Roman"/>
              </a:rPr>
              <a:t> </a:t>
            </a:r>
            <a:r>
              <a:rPr sz="2800" spc="-25" dirty="0">
                <a:latin typeface="Times New Roman"/>
                <a:cs typeface="Times New Roman"/>
              </a:rPr>
              <a:t>tựa </a:t>
            </a:r>
            <a:r>
              <a:rPr sz="2800" dirty="0">
                <a:latin typeface="Times New Roman"/>
                <a:cs typeface="Times New Roman"/>
              </a:rPr>
              <a:t>trong</a:t>
            </a:r>
            <a:r>
              <a:rPr sz="2800" spc="-35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trường</a:t>
            </a:r>
            <a:r>
              <a:rPr sz="2800" spc="-25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hợp</a:t>
            </a:r>
            <a:r>
              <a:rPr sz="2800" spc="-20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tắc</a:t>
            </a:r>
            <a:r>
              <a:rPr sz="2800" spc="-20" dirty="0">
                <a:latin typeface="Times New Roman"/>
                <a:cs typeface="Times New Roman"/>
              </a:rPr>
              <a:t> </a:t>
            </a:r>
            <a:r>
              <a:rPr sz="2800" spc="-50" dirty="0">
                <a:latin typeface="Times New Roman"/>
                <a:cs typeface="Times New Roman"/>
              </a:rPr>
              <a:t>.</a:t>
            </a:r>
            <a:endParaRPr sz="2800">
              <a:latin typeface="Times New Roman"/>
              <a:cs typeface="Times New Roman"/>
            </a:endParaRPr>
          </a:p>
          <a:p>
            <a:pPr marL="1155700" lvl="2" indent="-228600">
              <a:spcBef>
                <a:spcPts val="670"/>
              </a:spcBef>
              <a:buFont typeface="Arial MT"/>
              <a:buChar char="•"/>
              <a:tabLst>
                <a:tab pos="1155700" algn="l"/>
                <a:tab pos="3463290" algn="l"/>
              </a:tabLst>
            </a:pPr>
            <a:r>
              <a:rPr sz="2800" dirty="0">
                <a:latin typeface="Times New Roman"/>
                <a:cs typeface="Times New Roman"/>
              </a:rPr>
              <a:t>Cần</a:t>
            </a:r>
            <a:r>
              <a:rPr sz="2800" spc="-20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dùng</a:t>
            </a:r>
            <a:r>
              <a:rPr sz="2800" spc="-20" dirty="0">
                <a:latin typeface="Times New Roman"/>
                <a:cs typeface="Times New Roman"/>
              </a:rPr>
              <a:t> stent</a:t>
            </a:r>
            <a:r>
              <a:rPr sz="2800" dirty="0">
                <a:latin typeface="Times New Roman"/>
                <a:cs typeface="Times New Roman"/>
              </a:rPr>
              <a:t>	tự</a:t>
            </a:r>
            <a:r>
              <a:rPr sz="2800" spc="-25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bung</a:t>
            </a:r>
            <a:r>
              <a:rPr sz="2800" spc="-20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hoặc</a:t>
            </a:r>
            <a:r>
              <a:rPr sz="2800" spc="-20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stent</a:t>
            </a:r>
            <a:r>
              <a:rPr sz="2800" spc="-30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gắng</a:t>
            </a:r>
            <a:r>
              <a:rPr sz="2800" spc="-20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trên</a:t>
            </a:r>
            <a:r>
              <a:rPr sz="2800" spc="-15" dirty="0">
                <a:latin typeface="Times New Roman"/>
                <a:cs typeface="Times New Roman"/>
              </a:rPr>
              <a:t> </a:t>
            </a:r>
            <a:r>
              <a:rPr sz="2800" spc="-20" dirty="0">
                <a:latin typeface="Times New Roman"/>
                <a:cs typeface="Times New Roman"/>
              </a:rPr>
              <a:t>bóng</a:t>
            </a:r>
            <a:endParaRPr sz="2800">
              <a:latin typeface="Times New Roman"/>
              <a:cs typeface="Times New Roman"/>
            </a:endParaRPr>
          </a:p>
          <a:p>
            <a:pPr lvl="2">
              <a:spcBef>
                <a:spcPts val="45"/>
              </a:spcBef>
              <a:buFont typeface="Arial MT"/>
              <a:buChar char="•"/>
            </a:pPr>
            <a:endParaRPr sz="4050">
              <a:latin typeface="Times New Roman"/>
              <a:cs typeface="Times New Roman"/>
            </a:endParaRPr>
          </a:p>
          <a:p>
            <a:pPr marL="755650" lvl="1" indent="-285750">
              <a:buFont typeface="Arial MT"/>
              <a:buChar char="–"/>
              <a:tabLst>
                <a:tab pos="755650" algn="l"/>
                <a:tab pos="1800860" algn="l"/>
              </a:tabLst>
            </a:pPr>
            <a:r>
              <a:rPr sz="2800" spc="-10" dirty="0">
                <a:latin typeface="Times New Roman"/>
                <a:cs typeface="Times New Roman"/>
              </a:rPr>
              <a:t>Stents</a:t>
            </a:r>
            <a:r>
              <a:rPr sz="2800" dirty="0">
                <a:latin typeface="Times New Roman"/>
                <a:cs typeface="Times New Roman"/>
              </a:rPr>
              <a:t>	7-9</a:t>
            </a:r>
            <a:r>
              <a:rPr sz="2800" spc="-15" dirty="0">
                <a:latin typeface="Times New Roman"/>
                <a:cs typeface="Times New Roman"/>
              </a:rPr>
              <a:t> </a:t>
            </a:r>
            <a:r>
              <a:rPr sz="2800" spc="-25" dirty="0">
                <a:latin typeface="Times New Roman"/>
                <a:cs typeface="Times New Roman"/>
              </a:rPr>
              <a:t>mm.</a:t>
            </a:r>
            <a:endParaRPr sz="28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2286000" y="3962393"/>
            <a:ext cx="8229600" cy="1981200"/>
          </a:xfrm>
          <a:custGeom>
            <a:avLst/>
            <a:gdLst/>
            <a:ahLst/>
            <a:cxnLst/>
            <a:rect l="l" t="t" r="r" b="b"/>
            <a:pathLst>
              <a:path w="8229600" h="1981200">
                <a:moveTo>
                  <a:pt x="0" y="330212"/>
                </a:moveTo>
                <a:lnTo>
                  <a:pt x="3580" y="281416"/>
                </a:lnTo>
                <a:lnTo>
                  <a:pt x="13980" y="234842"/>
                </a:lnTo>
                <a:lnTo>
                  <a:pt x="30690" y="191003"/>
                </a:lnTo>
                <a:lnTo>
                  <a:pt x="53199" y="150408"/>
                </a:lnTo>
                <a:lnTo>
                  <a:pt x="80995" y="113568"/>
                </a:lnTo>
                <a:lnTo>
                  <a:pt x="113568" y="80995"/>
                </a:lnTo>
                <a:lnTo>
                  <a:pt x="150408" y="53199"/>
                </a:lnTo>
                <a:lnTo>
                  <a:pt x="191003" y="30690"/>
                </a:lnTo>
                <a:lnTo>
                  <a:pt x="234842" y="13980"/>
                </a:lnTo>
                <a:lnTo>
                  <a:pt x="281416" y="3580"/>
                </a:lnTo>
                <a:lnTo>
                  <a:pt x="330212" y="0"/>
                </a:lnTo>
                <a:lnTo>
                  <a:pt x="7899387" y="0"/>
                </a:lnTo>
                <a:lnTo>
                  <a:pt x="7948183" y="3580"/>
                </a:lnTo>
                <a:lnTo>
                  <a:pt x="7994757" y="13980"/>
                </a:lnTo>
                <a:lnTo>
                  <a:pt x="8038596" y="30690"/>
                </a:lnTo>
                <a:lnTo>
                  <a:pt x="8079191" y="53199"/>
                </a:lnTo>
                <a:lnTo>
                  <a:pt x="8116031" y="80995"/>
                </a:lnTo>
                <a:lnTo>
                  <a:pt x="8148604" y="113568"/>
                </a:lnTo>
                <a:lnTo>
                  <a:pt x="8176400" y="150408"/>
                </a:lnTo>
                <a:lnTo>
                  <a:pt x="8198909" y="191003"/>
                </a:lnTo>
                <a:lnTo>
                  <a:pt x="8215619" y="234842"/>
                </a:lnTo>
                <a:lnTo>
                  <a:pt x="8226019" y="281416"/>
                </a:lnTo>
                <a:lnTo>
                  <a:pt x="8229600" y="330212"/>
                </a:lnTo>
                <a:lnTo>
                  <a:pt x="8229600" y="1650999"/>
                </a:lnTo>
                <a:lnTo>
                  <a:pt x="8226019" y="1699796"/>
                </a:lnTo>
                <a:lnTo>
                  <a:pt x="8215619" y="1746368"/>
                </a:lnTo>
                <a:lnTo>
                  <a:pt x="8198909" y="1790207"/>
                </a:lnTo>
                <a:lnTo>
                  <a:pt x="8176400" y="1830800"/>
                </a:lnTo>
                <a:lnTo>
                  <a:pt x="8148604" y="1867638"/>
                </a:lnTo>
                <a:lnTo>
                  <a:pt x="8116031" y="1900210"/>
                </a:lnTo>
                <a:lnTo>
                  <a:pt x="8079191" y="1928004"/>
                </a:lnTo>
                <a:lnTo>
                  <a:pt x="8038596" y="1950511"/>
                </a:lnTo>
                <a:lnTo>
                  <a:pt x="7994757" y="1967220"/>
                </a:lnTo>
                <a:lnTo>
                  <a:pt x="7948183" y="1977619"/>
                </a:lnTo>
                <a:lnTo>
                  <a:pt x="7899387" y="1981199"/>
                </a:lnTo>
                <a:lnTo>
                  <a:pt x="330212" y="1981199"/>
                </a:lnTo>
                <a:lnTo>
                  <a:pt x="281416" y="1977619"/>
                </a:lnTo>
                <a:lnTo>
                  <a:pt x="234842" y="1967220"/>
                </a:lnTo>
                <a:lnTo>
                  <a:pt x="191003" y="1950511"/>
                </a:lnTo>
                <a:lnTo>
                  <a:pt x="150408" y="1928004"/>
                </a:lnTo>
                <a:lnTo>
                  <a:pt x="113568" y="1900210"/>
                </a:lnTo>
                <a:lnTo>
                  <a:pt x="80995" y="1867638"/>
                </a:lnTo>
                <a:lnTo>
                  <a:pt x="53199" y="1830800"/>
                </a:lnTo>
                <a:lnTo>
                  <a:pt x="30690" y="1790207"/>
                </a:lnTo>
                <a:lnTo>
                  <a:pt x="13980" y="1746368"/>
                </a:lnTo>
                <a:lnTo>
                  <a:pt x="3580" y="1699796"/>
                </a:lnTo>
                <a:lnTo>
                  <a:pt x="0" y="1650999"/>
                </a:lnTo>
                <a:lnTo>
                  <a:pt x="0" y="330212"/>
                </a:lnTo>
                <a:close/>
              </a:path>
            </a:pathLst>
          </a:custGeom>
          <a:ln w="25400">
            <a:solidFill>
              <a:srgbClr val="862A4A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489835">
              <a:lnSpc>
                <a:spcPts val="1410"/>
              </a:lnSpc>
            </a:pPr>
            <a:fld id="{81D60167-4931-47E6-BA6A-407CBD079E47}" type="slidenum">
              <a:rPr spc="-25" dirty="0"/>
              <a:pPr marL="2489835">
                <a:lnSpc>
                  <a:spcPts val="1410"/>
                </a:lnSpc>
              </a:pPr>
              <a:t>39</a:t>
            </a:fld>
            <a:endParaRPr spc="-25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821465" y="197104"/>
            <a:ext cx="2912110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3200" dirty="0"/>
              <a:t>1.</a:t>
            </a:r>
            <a:r>
              <a:rPr sz="3200" spc="-75" dirty="0"/>
              <a:t> </a:t>
            </a:r>
            <a:r>
              <a:rPr sz="3200" dirty="0"/>
              <a:t>Chẩn</a:t>
            </a:r>
            <a:r>
              <a:rPr sz="3200" spc="-70" dirty="0"/>
              <a:t> </a:t>
            </a:r>
            <a:r>
              <a:rPr sz="3200" dirty="0"/>
              <a:t>đoán</a:t>
            </a:r>
            <a:r>
              <a:rPr sz="3200" spc="-70" dirty="0"/>
              <a:t> </a:t>
            </a:r>
            <a:r>
              <a:rPr sz="3200" spc="-25" dirty="0"/>
              <a:t>(1)</a:t>
            </a:r>
            <a:endParaRPr sz="3200"/>
          </a:p>
        </p:txBody>
      </p:sp>
      <p:sp>
        <p:nvSpPr>
          <p:cNvPr id="3" name="object 3"/>
          <p:cNvSpPr txBox="1"/>
          <p:nvPr/>
        </p:nvSpPr>
        <p:spPr>
          <a:xfrm>
            <a:off x="1700404" y="3527552"/>
            <a:ext cx="464375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  <a:tabLst>
                <a:tab pos="3479800" algn="l"/>
              </a:tabLst>
            </a:pPr>
            <a:r>
              <a:rPr sz="2400" b="1" dirty="0">
                <a:solidFill>
                  <a:srgbClr val="FF0000"/>
                </a:solidFill>
                <a:latin typeface="Times New Roman"/>
                <a:cs typeface="Times New Roman"/>
              </a:rPr>
              <a:t>Phân</a:t>
            </a:r>
            <a:r>
              <a:rPr sz="2400" b="1" spc="-1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400" b="1" dirty="0">
                <a:solidFill>
                  <a:srgbClr val="FF0000"/>
                </a:solidFill>
                <a:latin typeface="Times New Roman"/>
                <a:cs typeface="Times New Roman"/>
              </a:rPr>
              <a:t>loại</a:t>
            </a:r>
            <a:r>
              <a:rPr sz="2400" b="1" spc="-2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400" b="1" dirty="0">
                <a:solidFill>
                  <a:srgbClr val="FF0000"/>
                </a:solidFill>
                <a:latin typeface="Times New Roman"/>
                <a:cs typeface="Times New Roman"/>
              </a:rPr>
              <a:t>theo</a:t>
            </a:r>
            <a:r>
              <a:rPr sz="2400" b="1" spc="-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400" b="1" dirty="0">
                <a:solidFill>
                  <a:srgbClr val="FF0000"/>
                </a:solidFill>
                <a:latin typeface="Times New Roman"/>
                <a:cs typeface="Times New Roman"/>
              </a:rPr>
              <a:t>Leriche</a:t>
            </a:r>
            <a:r>
              <a:rPr sz="2400" b="1" spc="-3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400" b="1" spc="-25" dirty="0">
                <a:solidFill>
                  <a:srgbClr val="FF0000"/>
                </a:solidFill>
                <a:latin typeface="Times New Roman"/>
                <a:cs typeface="Times New Roman"/>
              </a:rPr>
              <a:t>và</a:t>
            </a:r>
            <a:r>
              <a:rPr sz="2400" b="1" dirty="0">
                <a:solidFill>
                  <a:srgbClr val="FF0000"/>
                </a:solidFill>
                <a:latin typeface="Times New Roman"/>
                <a:cs typeface="Times New Roman"/>
              </a:rPr>
              <a:t>	</a:t>
            </a:r>
            <a:r>
              <a:rPr sz="2400" b="1" spc="-10" dirty="0">
                <a:solidFill>
                  <a:srgbClr val="FF0000"/>
                </a:solidFill>
                <a:latin typeface="Times New Roman"/>
                <a:cs typeface="Times New Roman"/>
              </a:rPr>
              <a:t>Fontaine</a:t>
            </a:r>
            <a:endParaRPr sz="2400">
              <a:latin typeface="Times New Roman"/>
              <a:cs typeface="Times New Roman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5924295" y="1295379"/>
            <a:ext cx="2610485" cy="2433955"/>
            <a:chOff x="4400294" y="1295378"/>
            <a:chExt cx="2610485" cy="2433955"/>
          </a:xfrm>
        </p:grpSpPr>
        <p:sp>
          <p:nvSpPr>
            <p:cNvPr id="5" name="object 5"/>
            <p:cNvSpPr/>
            <p:nvPr/>
          </p:nvSpPr>
          <p:spPr>
            <a:xfrm>
              <a:off x="4419344" y="1522483"/>
              <a:ext cx="2364105" cy="1186180"/>
            </a:xfrm>
            <a:custGeom>
              <a:avLst/>
              <a:gdLst/>
              <a:ahLst/>
              <a:cxnLst/>
              <a:rect l="l" t="t" r="r" b="b"/>
              <a:pathLst>
                <a:path w="2364104" h="1186180">
                  <a:moveTo>
                    <a:pt x="1181798" y="0"/>
                  </a:moveTo>
                  <a:lnTo>
                    <a:pt x="1229329" y="941"/>
                  </a:lnTo>
                  <a:lnTo>
                    <a:pt x="1276384" y="3743"/>
                  </a:lnTo>
                  <a:lnTo>
                    <a:pt x="1322928" y="8370"/>
                  </a:lnTo>
                  <a:lnTo>
                    <a:pt x="1368924" y="14785"/>
                  </a:lnTo>
                  <a:lnTo>
                    <a:pt x="1414338" y="22955"/>
                  </a:lnTo>
                  <a:lnTo>
                    <a:pt x="1459134" y="32843"/>
                  </a:lnTo>
                  <a:lnTo>
                    <a:pt x="1503278" y="44413"/>
                  </a:lnTo>
                  <a:lnTo>
                    <a:pt x="1546733" y="57631"/>
                  </a:lnTo>
                  <a:lnTo>
                    <a:pt x="1589465" y="72461"/>
                  </a:lnTo>
                  <a:lnTo>
                    <a:pt x="1631438" y="88868"/>
                  </a:lnTo>
                  <a:lnTo>
                    <a:pt x="1672616" y="106816"/>
                  </a:lnTo>
                  <a:lnTo>
                    <a:pt x="1712965" y="126269"/>
                  </a:lnTo>
                  <a:lnTo>
                    <a:pt x="1752450" y="147193"/>
                  </a:lnTo>
                  <a:lnTo>
                    <a:pt x="1791034" y="169552"/>
                  </a:lnTo>
                  <a:lnTo>
                    <a:pt x="1828684" y="193310"/>
                  </a:lnTo>
                  <a:lnTo>
                    <a:pt x="1865362" y="218432"/>
                  </a:lnTo>
                  <a:lnTo>
                    <a:pt x="1901034" y="244882"/>
                  </a:lnTo>
                  <a:lnTo>
                    <a:pt x="1935666" y="272626"/>
                  </a:lnTo>
                  <a:lnTo>
                    <a:pt x="1969220" y="301627"/>
                  </a:lnTo>
                  <a:lnTo>
                    <a:pt x="2001663" y="331851"/>
                  </a:lnTo>
                  <a:lnTo>
                    <a:pt x="2032959" y="363261"/>
                  </a:lnTo>
                  <a:lnTo>
                    <a:pt x="2063072" y="395823"/>
                  </a:lnTo>
                  <a:lnTo>
                    <a:pt x="2091967" y="429500"/>
                  </a:lnTo>
                  <a:lnTo>
                    <a:pt x="2119609" y="464258"/>
                  </a:lnTo>
                  <a:lnTo>
                    <a:pt x="2145963" y="500062"/>
                  </a:lnTo>
                  <a:lnTo>
                    <a:pt x="2170993" y="536875"/>
                  </a:lnTo>
                  <a:lnTo>
                    <a:pt x="2194664" y="574662"/>
                  </a:lnTo>
                  <a:lnTo>
                    <a:pt x="2216941" y="613387"/>
                  </a:lnTo>
                  <a:lnTo>
                    <a:pt x="2237789" y="653017"/>
                  </a:lnTo>
                  <a:lnTo>
                    <a:pt x="2257171" y="693514"/>
                  </a:lnTo>
                  <a:lnTo>
                    <a:pt x="2275053" y="734843"/>
                  </a:lnTo>
                  <a:lnTo>
                    <a:pt x="2291400" y="776970"/>
                  </a:lnTo>
                  <a:lnTo>
                    <a:pt x="2306176" y="819858"/>
                  </a:lnTo>
                  <a:lnTo>
                    <a:pt x="2319345" y="863472"/>
                  </a:lnTo>
                  <a:lnTo>
                    <a:pt x="2330874" y="907777"/>
                  </a:lnTo>
                  <a:lnTo>
                    <a:pt x="2340725" y="952738"/>
                  </a:lnTo>
                  <a:lnTo>
                    <a:pt x="2348865" y="998318"/>
                  </a:lnTo>
                  <a:lnTo>
                    <a:pt x="2355257" y="1044483"/>
                  </a:lnTo>
                  <a:lnTo>
                    <a:pt x="2359866" y="1091196"/>
                  </a:lnTo>
                  <a:lnTo>
                    <a:pt x="2362658" y="1138423"/>
                  </a:lnTo>
                  <a:lnTo>
                    <a:pt x="2363597" y="1186129"/>
                  </a:lnTo>
                  <a:lnTo>
                    <a:pt x="0" y="1186129"/>
                  </a:lnTo>
                  <a:lnTo>
                    <a:pt x="938" y="1138423"/>
                  </a:lnTo>
                  <a:lnTo>
                    <a:pt x="3730" y="1091196"/>
                  </a:lnTo>
                  <a:lnTo>
                    <a:pt x="8339" y="1044483"/>
                  </a:lnTo>
                  <a:lnTo>
                    <a:pt x="14731" y="998318"/>
                  </a:lnTo>
                  <a:lnTo>
                    <a:pt x="22871" y="952738"/>
                  </a:lnTo>
                  <a:lnTo>
                    <a:pt x="32722" y="907777"/>
                  </a:lnTo>
                  <a:lnTo>
                    <a:pt x="44251" y="863472"/>
                  </a:lnTo>
                  <a:lnTo>
                    <a:pt x="57420" y="819858"/>
                  </a:lnTo>
                  <a:lnTo>
                    <a:pt x="72196" y="776970"/>
                  </a:lnTo>
                  <a:lnTo>
                    <a:pt x="88543" y="734843"/>
                  </a:lnTo>
                  <a:lnTo>
                    <a:pt x="106425" y="693514"/>
                  </a:lnTo>
                  <a:lnTo>
                    <a:pt x="125807" y="653017"/>
                  </a:lnTo>
                  <a:lnTo>
                    <a:pt x="146655" y="613387"/>
                  </a:lnTo>
                  <a:lnTo>
                    <a:pt x="168932" y="574662"/>
                  </a:lnTo>
                  <a:lnTo>
                    <a:pt x="192603" y="536875"/>
                  </a:lnTo>
                  <a:lnTo>
                    <a:pt x="217633" y="500062"/>
                  </a:lnTo>
                  <a:lnTo>
                    <a:pt x="243987" y="464258"/>
                  </a:lnTo>
                  <a:lnTo>
                    <a:pt x="271629" y="429500"/>
                  </a:lnTo>
                  <a:lnTo>
                    <a:pt x="300524" y="395823"/>
                  </a:lnTo>
                  <a:lnTo>
                    <a:pt x="330637" y="363261"/>
                  </a:lnTo>
                  <a:lnTo>
                    <a:pt x="361933" y="331851"/>
                  </a:lnTo>
                  <a:lnTo>
                    <a:pt x="394376" y="301627"/>
                  </a:lnTo>
                  <a:lnTo>
                    <a:pt x="427930" y="272626"/>
                  </a:lnTo>
                  <a:lnTo>
                    <a:pt x="462562" y="244882"/>
                  </a:lnTo>
                  <a:lnTo>
                    <a:pt x="498234" y="218432"/>
                  </a:lnTo>
                  <a:lnTo>
                    <a:pt x="534912" y="193310"/>
                  </a:lnTo>
                  <a:lnTo>
                    <a:pt x="572562" y="169552"/>
                  </a:lnTo>
                  <a:lnTo>
                    <a:pt x="611146" y="147193"/>
                  </a:lnTo>
                  <a:lnTo>
                    <a:pt x="650631" y="126269"/>
                  </a:lnTo>
                  <a:lnTo>
                    <a:pt x="690980" y="106816"/>
                  </a:lnTo>
                  <a:lnTo>
                    <a:pt x="732158" y="88868"/>
                  </a:lnTo>
                  <a:lnTo>
                    <a:pt x="774131" y="72461"/>
                  </a:lnTo>
                  <a:lnTo>
                    <a:pt x="816863" y="57631"/>
                  </a:lnTo>
                  <a:lnTo>
                    <a:pt x="860318" y="44413"/>
                  </a:lnTo>
                  <a:lnTo>
                    <a:pt x="904462" y="32843"/>
                  </a:lnTo>
                  <a:lnTo>
                    <a:pt x="949258" y="22955"/>
                  </a:lnTo>
                  <a:lnTo>
                    <a:pt x="994672" y="14785"/>
                  </a:lnTo>
                  <a:lnTo>
                    <a:pt x="1040668" y="8370"/>
                  </a:lnTo>
                  <a:lnTo>
                    <a:pt x="1087212" y="3743"/>
                  </a:lnTo>
                  <a:lnTo>
                    <a:pt x="1134267" y="941"/>
                  </a:lnTo>
                  <a:lnTo>
                    <a:pt x="1181798" y="0"/>
                  </a:lnTo>
                  <a:close/>
                </a:path>
              </a:pathLst>
            </a:custGeom>
            <a:ln w="38100">
              <a:solidFill>
                <a:srgbClr val="DDDD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4581348" y="1722685"/>
              <a:ext cx="2000250" cy="2006600"/>
            </a:xfrm>
            <a:custGeom>
              <a:avLst/>
              <a:gdLst/>
              <a:ahLst/>
              <a:cxnLst/>
              <a:rect l="l" t="t" r="r" b="b"/>
              <a:pathLst>
                <a:path w="2000250" h="2006600">
                  <a:moveTo>
                    <a:pt x="999947" y="0"/>
                  </a:moveTo>
                  <a:lnTo>
                    <a:pt x="951498" y="1156"/>
                  </a:lnTo>
                  <a:lnTo>
                    <a:pt x="903644" y="4592"/>
                  </a:lnTo>
                  <a:lnTo>
                    <a:pt x="856438" y="10253"/>
                  </a:lnTo>
                  <a:lnTo>
                    <a:pt x="809932" y="18088"/>
                  </a:lnTo>
                  <a:lnTo>
                    <a:pt x="764179" y="28043"/>
                  </a:lnTo>
                  <a:lnTo>
                    <a:pt x="719229" y="40067"/>
                  </a:lnTo>
                  <a:lnTo>
                    <a:pt x="675137" y="54107"/>
                  </a:lnTo>
                  <a:lnTo>
                    <a:pt x="631954" y="70110"/>
                  </a:lnTo>
                  <a:lnTo>
                    <a:pt x="589733" y="88024"/>
                  </a:lnTo>
                  <a:lnTo>
                    <a:pt x="548527" y="107796"/>
                  </a:lnTo>
                  <a:lnTo>
                    <a:pt x="508386" y="129374"/>
                  </a:lnTo>
                  <a:lnTo>
                    <a:pt x="469365" y="152704"/>
                  </a:lnTo>
                  <a:lnTo>
                    <a:pt x="431515" y="177735"/>
                  </a:lnTo>
                  <a:lnTo>
                    <a:pt x="394889" y="204414"/>
                  </a:lnTo>
                  <a:lnTo>
                    <a:pt x="359539" y="232689"/>
                  </a:lnTo>
                  <a:lnTo>
                    <a:pt x="325517" y="262506"/>
                  </a:lnTo>
                  <a:lnTo>
                    <a:pt x="292876" y="293814"/>
                  </a:lnTo>
                  <a:lnTo>
                    <a:pt x="261668" y="326560"/>
                  </a:lnTo>
                  <a:lnTo>
                    <a:pt x="231946" y="360690"/>
                  </a:lnTo>
                  <a:lnTo>
                    <a:pt x="203762" y="396154"/>
                  </a:lnTo>
                  <a:lnTo>
                    <a:pt x="177168" y="432897"/>
                  </a:lnTo>
                  <a:lnTo>
                    <a:pt x="152216" y="470868"/>
                  </a:lnTo>
                  <a:lnTo>
                    <a:pt x="128960" y="510015"/>
                  </a:lnTo>
                  <a:lnTo>
                    <a:pt x="107452" y="550283"/>
                  </a:lnTo>
                  <a:lnTo>
                    <a:pt x="87743" y="591622"/>
                  </a:lnTo>
                  <a:lnTo>
                    <a:pt x="69886" y="633978"/>
                  </a:lnTo>
                  <a:lnTo>
                    <a:pt x="53934" y="677299"/>
                  </a:lnTo>
                  <a:lnTo>
                    <a:pt x="39939" y="721532"/>
                  </a:lnTo>
                  <a:lnTo>
                    <a:pt x="27954" y="766625"/>
                  </a:lnTo>
                  <a:lnTo>
                    <a:pt x="18030" y="812525"/>
                  </a:lnTo>
                  <a:lnTo>
                    <a:pt x="10220" y="859180"/>
                  </a:lnTo>
                  <a:lnTo>
                    <a:pt x="4577" y="906537"/>
                  </a:lnTo>
                  <a:lnTo>
                    <a:pt x="1153" y="954544"/>
                  </a:lnTo>
                  <a:lnTo>
                    <a:pt x="0" y="1003147"/>
                  </a:lnTo>
                  <a:lnTo>
                    <a:pt x="1153" y="1051751"/>
                  </a:lnTo>
                  <a:lnTo>
                    <a:pt x="4577" y="1099757"/>
                  </a:lnTo>
                  <a:lnTo>
                    <a:pt x="10220" y="1147114"/>
                  </a:lnTo>
                  <a:lnTo>
                    <a:pt x="18030" y="1193769"/>
                  </a:lnTo>
                  <a:lnTo>
                    <a:pt x="27954" y="1239669"/>
                  </a:lnTo>
                  <a:lnTo>
                    <a:pt x="39939" y="1284762"/>
                  </a:lnTo>
                  <a:lnTo>
                    <a:pt x="53934" y="1328995"/>
                  </a:lnTo>
                  <a:lnTo>
                    <a:pt x="69886" y="1372316"/>
                  </a:lnTo>
                  <a:lnTo>
                    <a:pt x="87743" y="1414672"/>
                  </a:lnTo>
                  <a:lnTo>
                    <a:pt x="107452" y="1456011"/>
                  </a:lnTo>
                  <a:lnTo>
                    <a:pt x="128960" y="1496280"/>
                  </a:lnTo>
                  <a:lnTo>
                    <a:pt x="152216" y="1535426"/>
                  </a:lnTo>
                  <a:lnTo>
                    <a:pt x="177168" y="1573397"/>
                  </a:lnTo>
                  <a:lnTo>
                    <a:pt x="203762" y="1610141"/>
                  </a:lnTo>
                  <a:lnTo>
                    <a:pt x="231946" y="1645604"/>
                  </a:lnTo>
                  <a:lnTo>
                    <a:pt x="261668" y="1679735"/>
                  </a:lnTo>
                  <a:lnTo>
                    <a:pt x="292876" y="1712480"/>
                  </a:lnTo>
                  <a:lnTo>
                    <a:pt x="325517" y="1743788"/>
                  </a:lnTo>
                  <a:lnTo>
                    <a:pt x="359539" y="1773605"/>
                  </a:lnTo>
                  <a:lnTo>
                    <a:pt x="394889" y="1801880"/>
                  </a:lnTo>
                  <a:lnTo>
                    <a:pt x="431515" y="1828559"/>
                  </a:lnTo>
                  <a:lnTo>
                    <a:pt x="469365" y="1853590"/>
                  </a:lnTo>
                  <a:lnTo>
                    <a:pt x="508386" y="1876921"/>
                  </a:lnTo>
                  <a:lnTo>
                    <a:pt x="548527" y="1898498"/>
                  </a:lnTo>
                  <a:lnTo>
                    <a:pt x="589733" y="1918270"/>
                  </a:lnTo>
                  <a:lnTo>
                    <a:pt x="631954" y="1936184"/>
                  </a:lnTo>
                  <a:lnTo>
                    <a:pt x="675137" y="1952187"/>
                  </a:lnTo>
                  <a:lnTo>
                    <a:pt x="719229" y="1966227"/>
                  </a:lnTo>
                  <a:lnTo>
                    <a:pt x="764179" y="1978251"/>
                  </a:lnTo>
                  <a:lnTo>
                    <a:pt x="809932" y="1988207"/>
                  </a:lnTo>
                  <a:lnTo>
                    <a:pt x="856438" y="1996041"/>
                  </a:lnTo>
                  <a:lnTo>
                    <a:pt x="903644" y="2001703"/>
                  </a:lnTo>
                  <a:lnTo>
                    <a:pt x="951498" y="2005138"/>
                  </a:lnTo>
                  <a:lnTo>
                    <a:pt x="999947" y="2006295"/>
                  </a:lnTo>
                  <a:lnTo>
                    <a:pt x="1048394" y="2005138"/>
                  </a:lnTo>
                  <a:lnTo>
                    <a:pt x="1096247" y="2001703"/>
                  </a:lnTo>
                  <a:lnTo>
                    <a:pt x="1143452" y="1996041"/>
                  </a:lnTo>
                  <a:lnTo>
                    <a:pt x="1189958" y="1988207"/>
                  </a:lnTo>
                  <a:lnTo>
                    <a:pt x="1235711" y="1978251"/>
                  </a:lnTo>
                  <a:lnTo>
                    <a:pt x="1280659" y="1966227"/>
                  </a:lnTo>
                  <a:lnTo>
                    <a:pt x="1324751" y="1952187"/>
                  </a:lnTo>
                  <a:lnTo>
                    <a:pt x="1367934" y="1936184"/>
                  </a:lnTo>
                  <a:lnTo>
                    <a:pt x="1410154" y="1918270"/>
                  </a:lnTo>
                  <a:lnTo>
                    <a:pt x="1451361" y="1898498"/>
                  </a:lnTo>
                  <a:lnTo>
                    <a:pt x="1491501" y="1876921"/>
                  </a:lnTo>
                  <a:lnTo>
                    <a:pt x="1530523" y="1853590"/>
                  </a:lnTo>
                  <a:lnTo>
                    <a:pt x="1568373" y="1828559"/>
                  </a:lnTo>
                  <a:lnTo>
                    <a:pt x="1604999" y="1801880"/>
                  </a:lnTo>
                  <a:lnTo>
                    <a:pt x="1640350" y="1773605"/>
                  </a:lnTo>
                  <a:lnTo>
                    <a:pt x="1674372" y="1743788"/>
                  </a:lnTo>
                  <a:lnTo>
                    <a:pt x="1707013" y="1712480"/>
                  </a:lnTo>
                  <a:lnTo>
                    <a:pt x="1738221" y="1679735"/>
                  </a:lnTo>
                  <a:lnTo>
                    <a:pt x="1767943" y="1645604"/>
                  </a:lnTo>
                  <a:lnTo>
                    <a:pt x="1796128" y="1610141"/>
                  </a:lnTo>
                  <a:lnTo>
                    <a:pt x="1822722" y="1573397"/>
                  </a:lnTo>
                  <a:lnTo>
                    <a:pt x="1847674" y="1535426"/>
                  </a:lnTo>
                  <a:lnTo>
                    <a:pt x="1870930" y="1496280"/>
                  </a:lnTo>
                  <a:lnTo>
                    <a:pt x="1892439" y="1456011"/>
                  </a:lnTo>
                  <a:lnTo>
                    <a:pt x="1912149" y="1414672"/>
                  </a:lnTo>
                  <a:lnTo>
                    <a:pt x="1930006" y="1372316"/>
                  </a:lnTo>
                  <a:lnTo>
                    <a:pt x="1945958" y="1328995"/>
                  </a:lnTo>
                  <a:lnTo>
                    <a:pt x="1959953" y="1284762"/>
                  </a:lnTo>
                  <a:lnTo>
                    <a:pt x="1971939" y="1239669"/>
                  </a:lnTo>
                  <a:lnTo>
                    <a:pt x="1981863" y="1193769"/>
                  </a:lnTo>
                  <a:lnTo>
                    <a:pt x="1989673" y="1147114"/>
                  </a:lnTo>
                  <a:lnTo>
                    <a:pt x="1995316" y="1099757"/>
                  </a:lnTo>
                  <a:lnTo>
                    <a:pt x="1998741" y="1051751"/>
                  </a:lnTo>
                  <a:lnTo>
                    <a:pt x="1999894" y="1003147"/>
                  </a:lnTo>
                  <a:lnTo>
                    <a:pt x="1998741" y="954544"/>
                  </a:lnTo>
                  <a:lnTo>
                    <a:pt x="1995316" y="906537"/>
                  </a:lnTo>
                  <a:lnTo>
                    <a:pt x="1989673" y="859180"/>
                  </a:lnTo>
                  <a:lnTo>
                    <a:pt x="1981863" y="812525"/>
                  </a:lnTo>
                  <a:lnTo>
                    <a:pt x="1971940" y="766625"/>
                  </a:lnTo>
                  <a:lnTo>
                    <a:pt x="1959954" y="721532"/>
                  </a:lnTo>
                  <a:lnTo>
                    <a:pt x="1945959" y="677299"/>
                  </a:lnTo>
                  <a:lnTo>
                    <a:pt x="1930007" y="633978"/>
                  </a:lnTo>
                  <a:lnTo>
                    <a:pt x="1912151" y="591622"/>
                  </a:lnTo>
                  <a:lnTo>
                    <a:pt x="1892442" y="550283"/>
                  </a:lnTo>
                  <a:lnTo>
                    <a:pt x="1870933" y="510015"/>
                  </a:lnTo>
                  <a:lnTo>
                    <a:pt x="1847677" y="470868"/>
                  </a:lnTo>
                  <a:lnTo>
                    <a:pt x="1822726" y="432897"/>
                  </a:lnTo>
                  <a:lnTo>
                    <a:pt x="1796132" y="396154"/>
                  </a:lnTo>
                  <a:lnTo>
                    <a:pt x="1767948" y="360690"/>
                  </a:lnTo>
                  <a:lnTo>
                    <a:pt x="1738225" y="326560"/>
                  </a:lnTo>
                  <a:lnTo>
                    <a:pt x="1707018" y="293814"/>
                  </a:lnTo>
                  <a:lnTo>
                    <a:pt x="1674377" y="262506"/>
                  </a:lnTo>
                  <a:lnTo>
                    <a:pt x="1640355" y="232689"/>
                  </a:lnTo>
                  <a:lnTo>
                    <a:pt x="1605005" y="204414"/>
                  </a:lnTo>
                  <a:lnTo>
                    <a:pt x="1568378" y="177735"/>
                  </a:lnTo>
                  <a:lnTo>
                    <a:pt x="1530528" y="152704"/>
                  </a:lnTo>
                  <a:lnTo>
                    <a:pt x="1491507" y="129374"/>
                  </a:lnTo>
                  <a:lnTo>
                    <a:pt x="1451367" y="107796"/>
                  </a:lnTo>
                  <a:lnTo>
                    <a:pt x="1410160" y="88024"/>
                  </a:lnTo>
                  <a:lnTo>
                    <a:pt x="1367939" y="70110"/>
                  </a:lnTo>
                  <a:lnTo>
                    <a:pt x="1324756" y="54107"/>
                  </a:lnTo>
                  <a:lnTo>
                    <a:pt x="1280664" y="40067"/>
                  </a:lnTo>
                  <a:lnTo>
                    <a:pt x="1235715" y="28043"/>
                  </a:lnTo>
                  <a:lnTo>
                    <a:pt x="1189961" y="18088"/>
                  </a:lnTo>
                  <a:lnTo>
                    <a:pt x="1143455" y="10253"/>
                  </a:lnTo>
                  <a:lnTo>
                    <a:pt x="1096249" y="4592"/>
                  </a:lnTo>
                  <a:lnTo>
                    <a:pt x="1048395" y="1156"/>
                  </a:lnTo>
                  <a:lnTo>
                    <a:pt x="999947" y="0"/>
                  </a:lnTo>
                  <a:close/>
                </a:path>
              </a:pathLst>
            </a:custGeom>
            <a:solidFill>
              <a:srgbClr val="80008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5236883" y="1295387"/>
              <a:ext cx="1773555" cy="1778635"/>
            </a:xfrm>
            <a:custGeom>
              <a:avLst/>
              <a:gdLst/>
              <a:ahLst/>
              <a:cxnLst/>
              <a:rect l="l" t="t" r="r" b="b"/>
              <a:pathLst>
                <a:path w="1773554" h="1778635">
                  <a:moveTo>
                    <a:pt x="727430" y="364337"/>
                  </a:moveTo>
                  <a:lnTo>
                    <a:pt x="724115" y="314896"/>
                  </a:lnTo>
                  <a:lnTo>
                    <a:pt x="714438" y="267474"/>
                  </a:lnTo>
                  <a:lnTo>
                    <a:pt x="698855" y="222516"/>
                  </a:lnTo>
                  <a:lnTo>
                    <a:pt x="677773" y="180441"/>
                  </a:lnTo>
                  <a:lnTo>
                    <a:pt x="651649" y="141693"/>
                  </a:lnTo>
                  <a:lnTo>
                    <a:pt x="620903" y="106705"/>
                  </a:lnTo>
                  <a:lnTo>
                    <a:pt x="585978" y="75907"/>
                  </a:lnTo>
                  <a:lnTo>
                    <a:pt x="547293" y="49745"/>
                  </a:lnTo>
                  <a:lnTo>
                    <a:pt x="505294" y="28625"/>
                  </a:lnTo>
                  <a:lnTo>
                    <a:pt x="460413" y="13017"/>
                  </a:lnTo>
                  <a:lnTo>
                    <a:pt x="413067" y="3327"/>
                  </a:lnTo>
                  <a:lnTo>
                    <a:pt x="363715" y="0"/>
                  </a:lnTo>
                  <a:lnTo>
                    <a:pt x="314363" y="3327"/>
                  </a:lnTo>
                  <a:lnTo>
                    <a:pt x="267030" y="13017"/>
                  </a:lnTo>
                  <a:lnTo>
                    <a:pt x="222148" y="28625"/>
                  </a:lnTo>
                  <a:lnTo>
                    <a:pt x="180149" y="49745"/>
                  </a:lnTo>
                  <a:lnTo>
                    <a:pt x="141465" y="75907"/>
                  </a:lnTo>
                  <a:lnTo>
                    <a:pt x="106527" y="106705"/>
                  </a:lnTo>
                  <a:lnTo>
                    <a:pt x="75793" y="141693"/>
                  </a:lnTo>
                  <a:lnTo>
                    <a:pt x="49657" y="180441"/>
                  </a:lnTo>
                  <a:lnTo>
                    <a:pt x="28587" y="222516"/>
                  </a:lnTo>
                  <a:lnTo>
                    <a:pt x="12992" y="267474"/>
                  </a:lnTo>
                  <a:lnTo>
                    <a:pt x="3327" y="314896"/>
                  </a:lnTo>
                  <a:lnTo>
                    <a:pt x="0" y="364337"/>
                  </a:lnTo>
                  <a:lnTo>
                    <a:pt x="3327" y="413778"/>
                  </a:lnTo>
                  <a:lnTo>
                    <a:pt x="12992" y="461187"/>
                  </a:lnTo>
                  <a:lnTo>
                    <a:pt x="28587" y="506145"/>
                  </a:lnTo>
                  <a:lnTo>
                    <a:pt x="49657" y="548220"/>
                  </a:lnTo>
                  <a:lnTo>
                    <a:pt x="75793" y="586968"/>
                  </a:lnTo>
                  <a:lnTo>
                    <a:pt x="106527" y="621957"/>
                  </a:lnTo>
                  <a:lnTo>
                    <a:pt x="141465" y="652754"/>
                  </a:lnTo>
                  <a:lnTo>
                    <a:pt x="180149" y="678929"/>
                  </a:lnTo>
                  <a:lnTo>
                    <a:pt x="222148" y="700036"/>
                  </a:lnTo>
                  <a:lnTo>
                    <a:pt x="267030" y="715657"/>
                  </a:lnTo>
                  <a:lnTo>
                    <a:pt x="314363" y="725347"/>
                  </a:lnTo>
                  <a:lnTo>
                    <a:pt x="363715" y="728675"/>
                  </a:lnTo>
                  <a:lnTo>
                    <a:pt x="413067" y="725347"/>
                  </a:lnTo>
                  <a:lnTo>
                    <a:pt x="460413" y="715657"/>
                  </a:lnTo>
                  <a:lnTo>
                    <a:pt x="505294" y="700036"/>
                  </a:lnTo>
                  <a:lnTo>
                    <a:pt x="547293" y="678929"/>
                  </a:lnTo>
                  <a:lnTo>
                    <a:pt x="585978" y="652754"/>
                  </a:lnTo>
                  <a:lnTo>
                    <a:pt x="620903" y="621957"/>
                  </a:lnTo>
                  <a:lnTo>
                    <a:pt x="651649" y="586968"/>
                  </a:lnTo>
                  <a:lnTo>
                    <a:pt x="677773" y="548220"/>
                  </a:lnTo>
                  <a:lnTo>
                    <a:pt x="698855" y="506145"/>
                  </a:lnTo>
                  <a:lnTo>
                    <a:pt x="714438" y="461187"/>
                  </a:lnTo>
                  <a:lnTo>
                    <a:pt x="724115" y="413778"/>
                  </a:lnTo>
                  <a:lnTo>
                    <a:pt x="727430" y="364337"/>
                  </a:lnTo>
                  <a:close/>
                </a:path>
                <a:path w="1773554" h="1778635">
                  <a:moveTo>
                    <a:pt x="1773516" y="1413230"/>
                  </a:moveTo>
                  <a:lnTo>
                    <a:pt x="1770189" y="1363713"/>
                  </a:lnTo>
                  <a:lnTo>
                    <a:pt x="1760524" y="1316228"/>
                  </a:lnTo>
                  <a:lnTo>
                    <a:pt x="1744929" y="1271193"/>
                  </a:lnTo>
                  <a:lnTo>
                    <a:pt x="1723847" y="1229067"/>
                  </a:lnTo>
                  <a:lnTo>
                    <a:pt x="1697723" y="1190256"/>
                  </a:lnTo>
                  <a:lnTo>
                    <a:pt x="1666976" y="1155217"/>
                  </a:lnTo>
                  <a:lnTo>
                    <a:pt x="1632051" y="1124369"/>
                  </a:lnTo>
                  <a:lnTo>
                    <a:pt x="1593367" y="1098156"/>
                  </a:lnTo>
                  <a:lnTo>
                    <a:pt x="1551368" y="1077023"/>
                  </a:lnTo>
                  <a:lnTo>
                    <a:pt x="1506486" y="1061377"/>
                  </a:lnTo>
                  <a:lnTo>
                    <a:pt x="1459153" y="1051674"/>
                  </a:lnTo>
                  <a:lnTo>
                    <a:pt x="1409801" y="1048346"/>
                  </a:lnTo>
                  <a:lnTo>
                    <a:pt x="1360436" y="1051674"/>
                  </a:lnTo>
                  <a:lnTo>
                    <a:pt x="1313103" y="1061377"/>
                  </a:lnTo>
                  <a:lnTo>
                    <a:pt x="1268222" y="1077023"/>
                  </a:lnTo>
                  <a:lnTo>
                    <a:pt x="1226223" y="1098169"/>
                  </a:lnTo>
                  <a:lnTo>
                    <a:pt x="1187538" y="1124381"/>
                  </a:lnTo>
                  <a:lnTo>
                    <a:pt x="1152601" y="1155217"/>
                  </a:lnTo>
                  <a:lnTo>
                    <a:pt x="1121867" y="1190269"/>
                  </a:lnTo>
                  <a:lnTo>
                    <a:pt x="1095743" y="1229067"/>
                  </a:lnTo>
                  <a:lnTo>
                    <a:pt x="1074661" y="1271206"/>
                  </a:lnTo>
                  <a:lnTo>
                    <a:pt x="1059078" y="1316228"/>
                  </a:lnTo>
                  <a:lnTo>
                    <a:pt x="1049401" y="1363713"/>
                  </a:lnTo>
                  <a:lnTo>
                    <a:pt x="1046086" y="1413230"/>
                  </a:lnTo>
                  <a:lnTo>
                    <a:pt x="1049401" y="1462747"/>
                  </a:lnTo>
                  <a:lnTo>
                    <a:pt x="1059078" y="1510233"/>
                  </a:lnTo>
                  <a:lnTo>
                    <a:pt x="1074661" y="1555254"/>
                  </a:lnTo>
                  <a:lnTo>
                    <a:pt x="1095743" y="1597393"/>
                  </a:lnTo>
                  <a:lnTo>
                    <a:pt x="1121867" y="1636204"/>
                  </a:lnTo>
                  <a:lnTo>
                    <a:pt x="1152613" y="1671243"/>
                  </a:lnTo>
                  <a:lnTo>
                    <a:pt x="1187538" y="1702092"/>
                  </a:lnTo>
                  <a:lnTo>
                    <a:pt x="1226223" y="1728292"/>
                  </a:lnTo>
                  <a:lnTo>
                    <a:pt x="1268222" y="1749437"/>
                  </a:lnTo>
                  <a:lnTo>
                    <a:pt x="1313103" y="1765084"/>
                  </a:lnTo>
                  <a:lnTo>
                    <a:pt x="1360449" y="1774786"/>
                  </a:lnTo>
                  <a:lnTo>
                    <a:pt x="1409801" y="1778114"/>
                  </a:lnTo>
                  <a:lnTo>
                    <a:pt x="1459153" y="1774786"/>
                  </a:lnTo>
                  <a:lnTo>
                    <a:pt x="1506486" y="1765084"/>
                  </a:lnTo>
                  <a:lnTo>
                    <a:pt x="1551368" y="1749437"/>
                  </a:lnTo>
                  <a:lnTo>
                    <a:pt x="1593367" y="1728292"/>
                  </a:lnTo>
                  <a:lnTo>
                    <a:pt x="1632051" y="1702092"/>
                  </a:lnTo>
                  <a:lnTo>
                    <a:pt x="1666989" y="1671243"/>
                  </a:lnTo>
                  <a:lnTo>
                    <a:pt x="1697723" y="1636204"/>
                  </a:lnTo>
                  <a:lnTo>
                    <a:pt x="1723859" y="1597393"/>
                  </a:lnTo>
                  <a:lnTo>
                    <a:pt x="1744929" y="1555254"/>
                  </a:lnTo>
                  <a:lnTo>
                    <a:pt x="1760524" y="1510233"/>
                  </a:lnTo>
                  <a:lnTo>
                    <a:pt x="1770189" y="1462747"/>
                  </a:lnTo>
                  <a:lnTo>
                    <a:pt x="1773516" y="1413230"/>
                  </a:lnTo>
                  <a:close/>
                </a:path>
              </a:pathLst>
            </a:custGeom>
            <a:solidFill>
              <a:srgbClr val="BBCED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8056258" y="2438352"/>
            <a:ext cx="228600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3200" spc="-5" dirty="0">
                <a:solidFill>
                  <a:srgbClr val="FFFFFF"/>
                </a:solidFill>
                <a:latin typeface="Times New Roman"/>
                <a:cs typeface="Times New Roman"/>
              </a:rPr>
              <a:t>3</a:t>
            </a:r>
            <a:endParaRPr sz="3200">
              <a:latin typeface="Times New Roman"/>
              <a:cs typeface="Times New Roman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5715886" y="2148544"/>
            <a:ext cx="1988820" cy="1287780"/>
            <a:chOff x="4191886" y="2148544"/>
            <a:chExt cx="1988820" cy="1287780"/>
          </a:xfrm>
        </p:grpSpPr>
        <p:sp>
          <p:nvSpPr>
            <p:cNvPr id="10" name="object 10"/>
            <p:cNvSpPr/>
            <p:nvPr/>
          </p:nvSpPr>
          <p:spPr>
            <a:xfrm>
              <a:off x="4191886" y="2343726"/>
              <a:ext cx="727710" cy="730250"/>
            </a:xfrm>
            <a:custGeom>
              <a:avLst/>
              <a:gdLst/>
              <a:ahLst/>
              <a:cxnLst/>
              <a:rect l="l" t="t" r="r" b="b"/>
              <a:pathLst>
                <a:path w="727710" h="730250">
                  <a:moveTo>
                    <a:pt x="363715" y="0"/>
                  </a:moveTo>
                  <a:lnTo>
                    <a:pt x="314359" y="3331"/>
                  </a:lnTo>
                  <a:lnTo>
                    <a:pt x="267022" y="13034"/>
                  </a:lnTo>
                  <a:lnTo>
                    <a:pt x="222136" y="28675"/>
                  </a:lnTo>
                  <a:lnTo>
                    <a:pt x="180136" y="49819"/>
                  </a:lnTo>
                  <a:lnTo>
                    <a:pt x="141454" y="76030"/>
                  </a:lnTo>
                  <a:lnTo>
                    <a:pt x="106525" y="106875"/>
                  </a:lnTo>
                  <a:lnTo>
                    <a:pt x="75780" y="141917"/>
                  </a:lnTo>
                  <a:lnTo>
                    <a:pt x="49654" y="180723"/>
                  </a:lnTo>
                  <a:lnTo>
                    <a:pt x="28580" y="222858"/>
                  </a:lnTo>
                  <a:lnTo>
                    <a:pt x="12991" y="267886"/>
                  </a:lnTo>
                  <a:lnTo>
                    <a:pt x="3320" y="315372"/>
                  </a:lnTo>
                  <a:lnTo>
                    <a:pt x="0" y="364883"/>
                  </a:lnTo>
                  <a:lnTo>
                    <a:pt x="3320" y="414397"/>
                  </a:lnTo>
                  <a:lnTo>
                    <a:pt x="12992" y="461885"/>
                  </a:lnTo>
                  <a:lnTo>
                    <a:pt x="28582" y="506914"/>
                  </a:lnTo>
                  <a:lnTo>
                    <a:pt x="49657" y="549049"/>
                  </a:lnTo>
                  <a:lnTo>
                    <a:pt x="75784" y="587854"/>
                  </a:lnTo>
                  <a:lnTo>
                    <a:pt x="106529" y="622896"/>
                  </a:lnTo>
                  <a:lnTo>
                    <a:pt x="141459" y="653740"/>
                  </a:lnTo>
                  <a:lnTo>
                    <a:pt x="180140" y="679950"/>
                  </a:lnTo>
                  <a:lnTo>
                    <a:pt x="222140" y="701093"/>
                  </a:lnTo>
                  <a:lnTo>
                    <a:pt x="267024" y="716733"/>
                  </a:lnTo>
                  <a:lnTo>
                    <a:pt x="314360" y="726436"/>
                  </a:lnTo>
                  <a:lnTo>
                    <a:pt x="363715" y="729767"/>
                  </a:lnTo>
                  <a:lnTo>
                    <a:pt x="413069" y="726436"/>
                  </a:lnTo>
                  <a:lnTo>
                    <a:pt x="460405" y="716733"/>
                  </a:lnTo>
                  <a:lnTo>
                    <a:pt x="505290" y="701093"/>
                  </a:lnTo>
                  <a:lnTo>
                    <a:pt x="547290" y="679950"/>
                  </a:lnTo>
                  <a:lnTo>
                    <a:pt x="585971" y="653740"/>
                  </a:lnTo>
                  <a:lnTo>
                    <a:pt x="620901" y="622896"/>
                  </a:lnTo>
                  <a:lnTo>
                    <a:pt x="651646" y="587854"/>
                  </a:lnTo>
                  <a:lnTo>
                    <a:pt x="677773" y="549049"/>
                  </a:lnTo>
                  <a:lnTo>
                    <a:pt x="698848" y="506914"/>
                  </a:lnTo>
                  <a:lnTo>
                    <a:pt x="714438" y="461885"/>
                  </a:lnTo>
                  <a:lnTo>
                    <a:pt x="724110" y="414397"/>
                  </a:lnTo>
                  <a:lnTo>
                    <a:pt x="727430" y="364883"/>
                  </a:lnTo>
                  <a:lnTo>
                    <a:pt x="724109" y="315370"/>
                  </a:lnTo>
                  <a:lnTo>
                    <a:pt x="714436" y="267881"/>
                  </a:lnTo>
                  <a:lnTo>
                    <a:pt x="698845" y="222852"/>
                  </a:lnTo>
                  <a:lnTo>
                    <a:pt x="677769" y="180718"/>
                  </a:lnTo>
                  <a:lnTo>
                    <a:pt x="651641" y="141912"/>
                  </a:lnTo>
                  <a:lnTo>
                    <a:pt x="620896" y="106870"/>
                  </a:lnTo>
                  <a:lnTo>
                    <a:pt x="585965" y="76026"/>
                  </a:lnTo>
                  <a:lnTo>
                    <a:pt x="547284" y="49816"/>
                  </a:lnTo>
                  <a:lnTo>
                    <a:pt x="505285" y="28673"/>
                  </a:lnTo>
                  <a:lnTo>
                    <a:pt x="460401" y="13033"/>
                  </a:lnTo>
                  <a:lnTo>
                    <a:pt x="413066" y="3330"/>
                  </a:lnTo>
                  <a:lnTo>
                    <a:pt x="363715" y="0"/>
                  </a:lnTo>
                  <a:close/>
                </a:path>
              </a:pathLst>
            </a:custGeom>
            <a:solidFill>
              <a:srgbClr val="BBCED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4963833" y="2148547"/>
              <a:ext cx="1217295" cy="1287780"/>
            </a:xfrm>
            <a:custGeom>
              <a:avLst/>
              <a:gdLst/>
              <a:ahLst/>
              <a:cxnLst/>
              <a:rect l="l" t="t" r="r" b="b"/>
              <a:pathLst>
                <a:path w="1217295" h="1287779">
                  <a:moveTo>
                    <a:pt x="511771" y="796836"/>
                  </a:moveTo>
                  <a:lnTo>
                    <a:pt x="507225" y="751560"/>
                  </a:lnTo>
                  <a:lnTo>
                    <a:pt x="494182" y="709396"/>
                  </a:lnTo>
                  <a:lnTo>
                    <a:pt x="473532" y="671245"/>
                  </a:lnTo>
                  <a:lnTo>
                    <a:pt x="446201" y="637997"/>
                  </a:lnTo>
                  <a:lnTo>
                    <a:pt x="413054" y="610565"/>
                  </a:lnTo>
                  <a:lnTo>
                    <a:pt x="375031" y="589864"/>
                  </a:lnTo>
                  <a:lnTo>
                    <a:pt x="332994" y="576770"/>
                  </a:lnTo>
                  <a:lnTo>
                    <a:pt x="287870" y="572211"/>
                  </a:lnTo>
                  <a:lnTo>
                    <a:pt x="178841" y="572211"/>
                  </a:lnTo>
                  <a:lnTo>
                    <a:pt x="178841" y="508038"/>
                  </a:lnTo>
                  <a:lnTo>
                    <a:pt x="0" y="636397"/>
                  </a:lnTo>
                  <a:lnTo>
                    <a:pt x="178841" y="764743"/>
                  </a:lnTo>
                  <a:lnTo>
                    <a:pt x="178841" y="700570"/>
                  </a:lnTo>
                  <a:lnTo>
                    <a:pt x="287870" y="700570"/>
                  </a:lnTo>
                  <a:lnTo>
                    <a:pt x="325221" y="708126"/>
                  </a:lnTo>
                  <a:lnTo>
                    <a:pt x="355727" y="728764"/>
                  </a:lnTo>
                  <a:lnTo>
                    <a:pt x="376288" y="759358"/>
                  </a:lnTo>
                  <a:lnTo>
                    <a:pt x="383832" y="796836"/>
                  </a:lnTo>
                  <a:lnTo>
                    <a:pt x="383832" y="1287310"/>
                  </a:lnTo>
                  <a:lnTo>
                    <a:pt x="511771" y="1287310"/>
                  </a:lnTo>
                  <a:lnTo>
                    <a:pt x="511771" y="796836"/>
                  </a:lnTo>
                  <a:close/>
                </a:path>
                <a:path w="1217295" h="1287779">
                  <a:moveTo>
                    <a:pt x="747801" y="137883"/>
                  </a:moveTo>
                  <a:lnTo>
                    <a:pt x="609942" y="0"/>
                  </a:lnTo>
                  <a:lnTo>
                    <a:pt x="472071" y="137883"/>
                  </a:lnTo>
                  <a:lnTo>
                    <a:pt x="541007" y="137883"/>
                  </a:lnTo>
                  <a:lnTo>
                    <a:pt x="541007" y="1287297"/>
                  </a:lnTo>
                  <a:lnTo>
                    <a:pt x="678878" y="1287297"/>
                  </a:lnTo>
                  <a:lnTo>
                    <a:pt x="678878" y="137883"/>
                  </a:lnTo>
                  <a:lnTo>
                    <a:pt x="747801" y="137883"/>
                  </a:lnTo>
                  <a:close/>
                </a:path>
                <a:path w="1217295" h="1287779">
                  <a:moveTo>
                    <a:pt x="1216672" y="636130"/>
                  </a:moveTo>
                  <a:lnTo>
                    <a:pt x="1038199" y="508038"/>
                  </a:lnTo>
                  <a:lnTo>
                    <a:pt x="1038199" y="572084"/>
                  </a:lnTo>
                  <a:lnTo>
                    <a:pt x="929398" y="572084"/>
                  </a:lnTo>
                  <a:lnTo>
                    <a:pt x="884377" y="576630"/>
                  </a:lnTo>
                  <a:lnTo>
                    <a:pt x="842429" y="589699"/>
                  </a:lnTo>
                  <a:lnTo>
                    <a:pt x="804481" y="610362"/>
                  </a:lnTo>
                  <a:lnTo>
                    <a:pt x="771410" y="637730"/>
                  </a:lnTo>
                  <a:lnTo>
                    <a:pt x="744131" y="670902"/>
                  </a:lnTo>
                  <a:lnTo>
                    <a:pt x="723531" y="708977"/>
                  </a:lnTo>
                  <a:lnTo>
                    <a:pt x="710514" y="751052"/>
                  </a:lnTo>
                  <a:lnTo>
                    <a:pt x="705967" y="796226"/>
                  </a:lnTo>
                  <a:lnTo>
                    <a:pt x="705967" y="1287310"/>
                  </a:lnTo>
                  <a:lnTo>
                    <a:pt x="833640" y="1287310"/>
                  </a:lnTo>
                  <a:lnTo>
                    <a:pt x="833640" y="796226"/>
                  </a:lnTo>
                  <a:lnTo>
                    <a:pt x="841171" y="758837"/>
                  </a:lnTo>
                  <a:lnTo>
                    <a:pt x="861695" y="728294"/>
                  </a:lnTo>
                  <a:lnTo>
                    <a:pt x="892124" y="707707"/>
                  </a:lnTo>
                  <a:lnTo>
                    <a:pt x="929398" y="700163"/>
                  </a:lnTo>
                  <a:lnTo>
                    <a:pt x="1038199" y="700163"/>
                  </a:lnTo>
                  <a:lnTo>
                    <a:pt x="1038199" y="764209"/>
                  </a:lnTo>
                  <a:lnTo>
                    <a:pt x="1216672" y="63613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 txBox="1"/>
          <p:nvPr/>
        </p:nvSpPr>
        <p:spPr>
          <a:xfrm>
            <a:off x="3413918" y="2438352"/>
            <a:ext cx="2780030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  <a:tabLst>
                <a:tab pos="2563495" algn="l"/>
              </a:tabLst>
            </a:pPr>
            <a:r>
              <a:rPr sz="2800" b="1" dirty="0">
                <a:solidFill>
                  <a:srgbClr val="CC0066"/>
                </a:solidFill>
                <a:latin typeface="Times New Roman"/>
                <a:cs typeface="Times New Roman"/>
              </a:rPr>
              <a:t>Bệnh</a:t>
            </a:r>
            <a:r>
              <a:rPr sz="2800" b="1" spc="-20" dirty="0">
                <a:solidFill>
                  <a:srgbClr val="CC0066"/>
                </a:solidFill>
                <a:latin typeface="Times New Roman"/>
                <a:cs typeface="Times New Roman"/>
              </a:rPr>
              <a:t> ĐMCD</a:t>
            </a:r>
            <a:r>
              <a:rPr sz="2800" b="1" dirty="0">
                <a:solidFill>
                  <a:srgbClr val="CC0066"/>
                </a:solidFill>
                <a:latin typeface="Times New Roman"/>
                <a:cs typeface="Times New Roman"/>
              </a:rPr>
              <a:t>	</a:t>
            </a:r>
            <a:r>
              <a:rPr sz="3200" spc="-50" dirty="0">
                <a:solidFill>
                  <a:srgbClr val="FFFFFF"/>
                </a:solidFill>
                <a:latin typeface="Times New Roman"/>
                <a:cs typeface="Times New Roman"/>
              </a:rPr>
              <a:t>1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6053999" y="401889"/>
            <a:ext cx="2010410" cy="15005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spcBef>
                <a:spcPts val="100"/>
              </a:spcBef>
            </a:pPr>
            <a:r>
              <a:rPr sz="2800" b="1" dirty="0">
                <a:solidFill>
                  <a:srgbClr val="CC0066"/>
                </a:solidFill>
                <a:latin typeface="Times New Roman"/>
                <a:cs typeface="Times New Roman"/>
              </a:rPr>
              <a:t>Bệnh</a:t>
            </a:r>
            <a:r>
              <a:rPr sz="2800" b="1" spc="-20" dirty="0">
                <a:solidFill>
                  <a:srgbClr val="CC0066"/>
                </a:solidFill>
                <a:latin typeface="Times New Roman"/>
                <a:cs typeface="Times New Roman"/>
              </a:rPr>
              <a:t> ĐMCD </a:t>
            </a:r>
            <a:r>
              <a:rPr sz="2800" b="1" dirty="0">
                <a:solidFill>
                  <a:srgbClr val="CC0066"/>
                </a:solidFill>
                <a:latin typeface="Times New Roman"/>
                <a:cs typeface="Times New Roman"/>
              </a:rPr>
              <a:t>nguy</a:t>
            </a:r>
            <a:r>
              <a:rPr sz="2800" b="1" spc="-15" dirty="0">
                <a:solidFill>
                  <a:srgbClr val="CC0066"/>
                </a:solidFill>
                <a:latin typeface="Times New Roman"/>
                <a:cs typeface="Times New Roman"/>
              </a:rPr>
              <a:t> </a:t>
            </a:r>
            <a:r>
              <a:rPr sz="2800" b="1" dirty="0">
                <a:solidFill>
                  <a:srgbClr val="CC0066"/>
                </a:solidFill>
                <a:latin typeface="Times New Roman"/>
                <a:cs typeface="Times New Roman"/>
              </a:rPr>
              <a:t>cơ</a:t>
            </a:r>
            <a:r>
              <a:rPr sz="2800" b="1" spc="-10" dirty="0">
                <a:solidFill>
                  <a:srgbClr val="CC0066"/>
                </a:solidFill>
                <a:latin typeface="Times New Roman"/>
                <a:cs typeface="Times New Roman"/>
              </a:rPr>
              <a:t> </a:t>
            </a:r>
            <a:r>
              <a:rPr sz="2800" b="1" spc="-25" dirty="0">
                <a:solidFill>
                  <a:srgbClr val="CC0066"/>
                </a:solidFill>
                <a:latin typeface="Times New Roman"/>
                <a:cs typeface="Times New Roman"/>
              </a:rPr>
              <a:t>cao</a:t>
            </a:r>
            <a:endParaRPr sz="2800">
              <a:latin typeface="Times New Roman"/>
              <a:cs typeface="Times New Roman"/>
            </a:endParaRPr>
          </a:p>
          <a:p>
            <a:pPr marL="130175" algn="ctr">
              <a:spcBef>
                <a:spcPts val="1055"/>
              </a:spcBef>
            </a:pPr>
            <a:r>
              <a:rPr sz="3200" spc="-5" dirty="0">
                <a:solidFill>
                  <a:srgbClr val="FFFFFF"/>
                </a:solidFill>
                <a:latin typeface="Times New Roman"/>
                <a:cs typeface="Times New Roman"/>
              </a:rPr>
              <a:t>2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8723617" y="2114614"/>
            <a:ext cx="1754505" cy="8794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469265">
              <a:spcBef>
                <a:spcPts val="100"/>
              </a:spcBef>
            </a:pPr>
            <a:r>
              <a:rPr sz="2800" b="1" spc="-20" dirty="0">
                <a:solidFill>
                  <a:srgbClr val="CC0066"/>
                </a:solidFill>
                <a:latin typeface="Times New Roman"/>
                <a:cs typeface="Times New Roman"/>
              </a:rPr>
              <a:t>Bệnh </a:t>
            </a:r>
            <a:r>
              <a:rPr sz="2800" b="1" dirty="0">
                <a:solidFill>
                  <a:srgbClr val="CC0066"/>
                </a:solidFill>
                <a:latin typeface="Times New Roman"/>
                <a:cs typeface="Times New Roman"/>
              </a:rPr>
              <a:t>ĐMCD</a:t>
            </a:r>
            <a:r>
              <a:rPr sz="2800" b="1" spc="-20" dirty="0">
                <a:solidFill>
                  <a:srgbClr val="CC0066"/>
                </a:solidFill>
                <a:latin typeface="Times New Roman"/>
                <a:cs typeface="Times New Roman"/>
              </a:rPr>
              <a:t> </a:t>
            </a:r>
            <a:r>
              <a:rPr sz="2800" b="1" spc="-25" dirty="0">
                <a:solidFill>
                  <a:srgbClr val="CC0066"/>
                </a:solidFill>
                <a:latin typeface="Times New Roman"/>
                <a:cs typeface="Times New Roman"/>
              </a:rPr>
              <a:t>cấp</a:t>
            </a:r>
            <a:endParaRPr sz="2800">
              <a:latin typeface="Times New Roman"/>
              <a:cs typeface="Times New Roman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2297907" y="2728913"/>
            <a:ext cx="979169" cy="737235"/>
            <a:chOff x="773906" y="2728912"/>
            <a:chExt cx="979169" cy="737235"/>
          </a:xfrm>
        </p:grpSpPr>
        <p:sp>
          <p:nvSpPr>
            <p:cNvPr id="16" name="object 16"/>
            <p:cNvSpPr/>
            <p:nvPr/>
          </p:nvSpPr>
          <p:spPr>
            <a:xfrm>
              <a:off x="838200" y="2743200"/>
              <a:ext cx="914400" cy="0"/>
            </a:xfrm>
            <a:custGeom>
              <a:avLst/>
              <a:gdLst/>
              <a:ahLst/>
              <a:cxnLst/>
              <a:rect l="l" t="t" r="r" b="b"/>
              <a:pathLst>
                <a:path w="914400">
                  <a:moveTo>
                    <a:pt x="914400" y="0"/>
                  </a:moveTo>
                  <a:lnTo>
                    <a:pt x="0" y="0"/>
                  </a:lnTo>
                </a:path>
              </a:pathLst>
            </a:custGeom>
            <a:ln w="28575">
              <a:solidFill>
                <a:srgbClr val="80008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838200" y="2752725"/>
              <a:ext cx="0" cy="699135"/>
            </a:xfrm>
            <a:custGeom>
              <a:avLst/>
              <a:gdLst/>
              <a:ahLst/>
              <a:cxnLst/>
              <a:rect l="l" t="t" r="r" b="b"/>
              <a:pathLst>
                <a:path h="699135">
                  <a:moveTo>
                    <a:pt x="0" y="0"/>
                  </a:moveTo>
                  <a:lnTo>
                    <a:pt x="0" y="698779"/>
                  </a:lnTo>
                </a:path>
              </a:pathLst>
            </a:custGeom>
            <a:ln w="28575">
              <a:solidFill>
                <a:srgbClr val="80008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788193" y="3365785"/>
              <a:ext cx="100330" cy="85725"/>
            </a:xfrm>
            <a:custGeom>
              <a:avLst/>
              <a:gdLst/>
              <a:ahLst/>
              <a:cxnLst/>
              <a:rect l="l" t="t" r="r" b="b"/>
              <a:pathLst>
                <a:path w="100330" h="85725">
                  <a:moveTo>
                    <a:pt x="100012" y="0"/>
                  </a:moveTo>
                  <a:lnTo>
                    <a:pt x="49999" y="85725"/>
                  </a:lnTo>
                  <a:lnTo>
                    <a:pt x="0" y="0"/>
                  </a:lnTo>
                </a:path>
              </a:pathLst>
            </a:custGeom>
            <a:ln w="28575">
              <a:solidFill>
                <a:srgbClr val="80008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9" name="object 19"/>
          <p:cNvSpPr txBox="1"/>
          <p:nvPr/>
        </p:nvSpPr>
        <p:spPr>
          <a:xfrm>
            <a:off x="1678939" y="3995316"/>
            <a:ext cx="5810250" cy="2219960"/>
          </a:xfrm>
          <a:prstGeom prst="rect">
            <a:avLst/>
          </a:prstGeom>
        </p:spPr>
        <p:txBody>
          <a:bodyPr vert="horz" wrap="square" lIns="0" tIns="195580" rIns="0" bIns="0" rtlCol="0">
            <a:spAutoFit/>
          </a:bodyPr>
          <a:lstStyle/>
          <a:p>
            <a:pPr marL="316230" indent="-304165">
              <a:spcBef>
                <a:spcPts val="1540"/>
              </a:spcBef>
              <a:buAutoNum type="arabicPeriod"/>
              <a:tabLst>
                <a:tab pos="316865" algn="l"/>
              </a:tabLst>
            </a:pPr>
            <a:r>
              <a:rPr sz="2400" dirty="0">
                <a:latin typeface="Times New Roman"/>
                <a:cs typeface="Times New Roman"/>
              </a:rPr>
              <a:t>Không</a:t>
            </a:r>
            <a:r>
              <a:rPr sz="2400" spc="-1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có</a:t>
            </a:r>
            <a:r>
              <a:rPr sz="2400" spc="-15" dirty="0">
                <a:latin typeface="Times New Roman"/>
                <a:cs typeface="Times New Roman"/>
              </a:rPr>
              <a:t> </a:t>
            </a:r>
            <a:r>
              <a:rPr sz="2400" spc="-20" dirty="0">
                <a:latin typeface="Times New Roman"/>
                <a:cs typeface="Times New Roman"/>
              </a:rPr>
              <a:t>mạch</a:t>
            </a:r>
            <a:endParaRPr sz="2400">
              <a:latin typeface="Times New Roman"/>
              <a:cs typeface="Times New Roman"/>
            </a:endParaRPr>
          </a:p>
          <a:p>
            <a:pPr marL="316230" indent="-304165">
              <a:spcBef>
                <a:spcPts val="1440"/>
              </a:spcBef>
              <a:buAutoNum type="arabicPeriod"/>
              <a:tabLst>
                <a:tab pos="316865" algn="l"/>
              </a:tabLst>
            </a:pPr>
            <a:r>
              <a:rPr sz="2400" dirty="0">
                <a:latin typeface="Times New Roman"/>
                <a:cs typeface="Times New Roman"/>
              </a:rPr>
              <a:t>Đau</a:t>
            </a:r>
            <a:r>
              <a:rPr sz="2400" spc="-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cách</a:t>
            </a:r>
            <a:r>
              <a:rPr sz="2400" spc="-2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hồi</a:t>
            </a:r>
            <a:r>
              <a:rPr sz="2400" spc="-1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với</a:t>
            </a:r>
            <a:r>
              <a:rPr sz="2400" spc="-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khoảng</a:t>
            </a:r>
            <a:r>
              <a:rPr sz="2400" spc="-1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cách</a:t>
            </a:r>
            <a:r>
              <a:rPr sz="2400" spc="-1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đi</a:t>
            </a:r>
            <a:r>
              <a:rPr sz="2400" spc="-1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dài</a:t>
            </a:r>
            <a:r>
              <a:rPr sz="2400" spc="-1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và</a:t>
            </a:r>
            <a:r>
              <a:rPr sz="2400" spc="-5" dirty="0">
                <a:latin typeface="Times New Roman"/>
                <a:cs typeface="Times New Roman"/>
              </a:rPr>
              <a:t> </a:t>
            </a:r>
            <a:r>
              <a:rPr sz="2400" spc="-20" dirty="0">
                <a:latin typeface="Times New Roman"/>
                <a:cs typeface="Times New Roman"/>
              </a:rPr>
              <a:t>ngắn</a:t>
            </a:r>
            <a:endParaRPr sz="2400">
              <a:latin typeface="Times New Roman"/>
              <a:cs typeface="Times New Roman"/>
            </a:endParaRPr>
          </a:p>
          <a:p>
            <a:pPr marL="316230" indent="-304165">
              <a:spcBef>
                <a:spcPts val="1440"/>
              </a:spcBef>
              <a:buAutoNum type="arabicPeriod"/>
              <a:tabLst>
                <a:tab pos="316865" algn="l"/>
              </a:tabLst>
            </a:pPr>
            <a:r>
              <a:rPr sz="2400" dirty="0">
                <a:latin typeface="Times New Roman"/>
                <a:cs typeface="Times New Roman"/>
              </a:rPr>
              <a:t>Đau</a:t>
            </a:r>
            <a:r>
              <a:rPr sz="2400" spc="-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khi</a:t>
            </a:r>
            <a:r>
              <a:rPr sz="2400" spc="-10" dirty="0">
                <a:latin typeface="Times New Roman"/>
                <a:cs typeface="Times New Roman"/>
              </a:rPr>
              <a:t> </a:t>
            </a:r>
            <a:r>
              <a:rPr sz="2400" spc="-25" dirty="0">
                <a:latin typeface="Times New Roman"/>
                <a:cs typeface="Times New Roman"/>
              </a:rPr>
              <a:t>nằm</a:t>
            </a:r>
            <a:endParaRPr sz="2400">
              <a:latin typeface="Times New Roman"/>
              <a:cs typeface="Times New Roman"/>
            </a:endParaRPr>
          </a:p>
          <a:p>
            <a:pPr marL="316230" indent="-304165">
              <a:spcBef>
                <a:spcPts val="1440"/>
              </a:spcBef>
              <a:buAutoNum type="arabicPeriod"/>
              <a:tabLst>
                <a:tab pos="316865" algn="l"/>
              </a:tabLst>
            </a:pPr>
            <a:r>
              <a:rPr sz="2400" spc="-20" dirty="0">
                <a:latin typeface="Times New Roman"/>
                <a:cs typeface="Times New Roman"/>
              </a:rPr>
              <a:t>Loét</a:t>
            </a:r>
            <a:endParaRPr sz="2400">
              <a:latin typeface="Times New Roman"/>
              <a:cs typeface="Times New Roman"/>
            </a:endParaRPr>
          </a:p>
        </p:txBody>
      </p:sp>
      <p:grpSp>
        <p:nvGrpSpPr>
          <p:cNvPr id="20" name="object 20"/>
          <p:cNvGrpSpPr/>
          <p:nvPr/>
        </p:nvGrpSpPr>
        <p:grpSpPr>
          <a:xfrm>
            <a:off x="7543801" y="4398164"/>
            <a:ext cx="395605" cy="128905"/>
            <a:chOff x="6019800" y="4398163"/>
            <a:chExt cx="395605" cy="128905"/>
          </a:xfrm>
        </p:grpSpPr>
        <p:sp>
          <p:nvSpPr>
            <p:cNvPr id="21" name="object 21"/>
            <p:cNvSpPr/>
            <p:nvPr/>
          </p:nvSpPr>
          <p:spPr>
            <a:xfrm>
              <a:off x="6019800" y="4462462"/>
              <a:ext cx="381635" cy="0"/>
            </a:xfrm>
            <a:custGeom>
              <a:avLst/>
              <a:gdLst/>
              <a:ahLst/>
              <a:cxnLst/>
              <a:rect l="l" t="t" r="r" b="b"/>
              <a:pathLst>
                <a:path w="381635">
                  <a:moveTo>
                    <a:pt x="0" y="0"/>
                  </a:moveTo>
                  <a:lnTo>
                    <a:pt x="381292" y="0"/>
                  </a:lnTo>
                </a:path>
              </a:pathLst>
            </a:custGeom>
            <a:ln w="28575">
              <a:solidFill>
                <a:srgbClr val="80008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6315363" y="4412451"/>
              <a:ext cx="85725" cy="100330"/>
            </a:xfrm>
            <a:custGeom>
              <a:avLst/>
              <a:gdLst/>
              <a:ahLst/>
              <a:cxnLst/>
              <a:rect l="l" t="t" r="r" b="b"/>
              <a:pathLst>
                <a:path w="85725" h="100329">
                  <a:moveTo>
                    <a:pt x="0" y="0"/>
                  </a:moveTo>
                  <a:lnTo>
                    <a:pt x="85725" y="50012"/>
                  </a:lnTo>
                  <a:lnTo>
                    <a:pt x="0" y="100012"/>
                  </a:lnTo>
                </a:path>
              </a:pathLst>
            </a:custGeom>
            <a:ln w="28575">
              <a:solidFill>
                <a:srgbClr val="80008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3" name="object 23"/>
          <p:cNvGrpSpPr/>
          <p:nvPr/>
        </p:nvGrpSpPr>
        <p:grpSpPr>
          <a:xfrm>
            <a:off x="7543800" y="4888702"/>
            <a:ext cx="367030" cy="128905"/>
            <a:chOff x="6019800" y="4888701"/>
            <a:chExt cx="367030" cy="128905"/>
          </a:xfrm>
        </p:grpSpPr>
        <p:sp>
          <p:nvSpPr>
            <p:cNvPr id="24" name="object 24"/>
            <p:cNvSpPr/>
            <p:nvPr/>
          </p:nvSpPr>
          <p:spPr>
            <a:xfrm>
              <a:off x="6019800" y="4953000"/>
              <a:ext cx="353060" cy="0"/>
            </a:xfrm>
            <a:custGeom>
              <a:avLst/>
              <a:gdLst/>
              <a:ahLst/>
              <a:cxnLst/>
              <a:rect l="l" t="t" r="r" b="b"/>
              <a:pathLst>
                <a:path w="353060">
                  <a:moveTo>
                    <a:pt x="0" y="0"/>
                  </a:moveTo>
                  <a:lnTo>
                    <a:pt x="352704" y="0"/>
                  </a:lnTo>
                </a:path>
              </a:pathLst>
            </a:custGeom>
            <a:ln w="28575">
              <a:solidFill>
                <a:srgbClr val="80008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6286788" y="4902988"/>
              <a:ext cx="85725" cy="100330"/>
            </a:xfrm>
            <a:custGeom>
              <a:avLst/>
              <a:gdLst/>
              <a:ahLst/>
              <a:cxnLst/>
              <a:rect l="l" t="t" r="r" b="b"/>
              <a:pathLst>
                <a:path w="85725" h="100329">
                  <a:moveTo>
                    <a:pt x="0" y="0"/>
                  </a:moveTo>
                  <a:lnTo>
                    <a:pt x="85725" y="50012"/>
                  </a:lnTo>
                  <a:lnTo>
                    <a:pt x="0" y="100012"/>
                  </a:lnTo>
                </a:path>
              </a:pathLst>
            </a:custGeom>
            <a:ln w="28575">
              <a:solidFill>
                <a:srgbClr val="80008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6" name="object 26"/>
          <p:cNvGrpSpPr/>
          <p:nvPr/>
        </p:nvGrpSpPr>
        <p:grpSpPr>
          <a:xfrm>
            <a:off x="7543801" y="5803102"/>
            <a:ext cx="395605" cy="128905"/>
            <a:chOff x="6019800" y="5803101"/>
            <a:chExt cx="395605" cy="128905"/>
          </a:xfrm>
        </p:grpSpPr>
        <p:sp>
          <p:nvSpPr>
            <p:cNvPr id="27" name="object 27"/>
            <p:cNvSpPr/>
            <p:nvPr/>
          </p:nvSpPr>
          <p:spPr>
            <a:xfrm>
              <a:off x="6019800" y="5867400"/>
              <a:ext cx="381635" cy="0"/>
            </a:xfrm>
            <a:custGeom>
              <a:avLst/>
              <a:gdLst/>
              <a:ahLst/>
              <a:cxnLst/>
              <a:rect l="l" t="t" r="r" b="b"/>
              <a:pathLst>
                <a:path w="381635">
                  <a:moveTo>
                    <a:pt x="0" y="0"/>
                  </a:moveTo>
                  <a:lnTo>
                    <a:pt x="381292" y="0"/>
                  </a:lnTo>
                </a:path>
              </a:pathLst>
            </a:custGeom>
            <a:ln w="28575">
              <a:solidFill>
                <a:srgbClr val="80008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6315363" y="5817388"/>
              <a:ext cx="85725" cy="100330"/>
            </a:xfrm>
            <a:custGeom>
              <a:avLst/>
              <a:gdLst/>
              <a:ahLst/>
              <a:cxnLst/>
              <a:rect l="l" t="t" r="r" b="b"/>
              <a:pathLst>
                <a:path w="85725" h="100329">
                  <a:moveTo>
                    <a:pt x="0" y="0"/>
                  </a:moveTo>
                  <a:lnTo>
                    <a:pt x="85725" y="50012"/>
                  </a:lnTo>
                  <a:lnTo>
                    <a:pt x="0" y="100012"/>
                  </a:lnTo>
                </a:path>
              </a:pathLst>
            </a:custGeom>
            <a:ln w="28575">
              <a:solidFill>
                <a:srgbClr val="80008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9" name="object 29"/>
          <p:cNvSpPr/>
          <p:nvPr/>
        </p:nvSpPr>
        <p:spPr>
          <a:xfrm>
            <a:off x="3733801" y="5486400"/>
            <a:ext cx="288925" cy="685800"/>
          </a:xfrm>
          <a:custGeom>
            <a:avLst/>
            <a:gdLst/>
            <a:ahLst/>
            <a:cxnLst/>
            <a:rect l="l" t="t" r="r" b="b"/>
            <a:pathLst>
              <a:path w="288925" h="685800">
                <a:moveTo>
                  <a:pt x="0" y="0"/>
                </a:moveTo>
                <a:lnTo>
                  <a:pt x="56230" y="1892"/>
                </a:lnTo>
                <a:lnTo>
                  <a:pt x="102149" y="7053"/>
                </a:lnTo>
                <a:lnTo>
                  <a:pt x="133109" y="14707"/>
                </a:lnTo>
                <a:lnTo>
                  <a:pt x="144462" y="24079"/>
                </a:lnTo>
                <a:lnTo>
                  <a:pt x="144462" y="318820"/>
                </a:lnTo>
                <a:lnTo>
                  <a:pt x="155815" y="328192"/>
                </a:lnTo>
                <a:lnTo>
                  <a:pt x="186775" y="335846"/>
                </a:lnTo>
                <a:lnTo>
                  <a:pt x="232694" y="341007"/>
                </a:lnTo>
                <a:lnTo>
                  <a:pt x="288925" y="342900"/>
                </a:lnTo>
                <a:lnTo>
                  <a:pt x="232694" y="344792"/>
                </a:lnTo>
                <a:lnTo>
                  <a:pt x="186775" y="349953"/>
                </a:lnTo>
                <a:lnTo>
                  <a:pt x="155815" y="357607"/>
                </a:lnTo>
                <a:lnTo>
                  <a:pt x="144462" y="366979"/>
                </a:lnTo>
                <a:lnTo>
                  <a:pt x="144462" y="661720"/>
                </a:lnTo>
                <a:lnTo>
                  <a:pt x="133109" y="671092"/>
                </a:lnTo>
                <a:lnTo>
                  <a:pt x="102149" y="678746"/>
                </a:lnTo>
                <a:lnTo>
                  <a:pt x="56230" y="683907"/>
                </a:lnTo>
                <a:lnTo>
                  <a:pt x="0" y="685800"/>
                </a:lnTo>
              </a:path>
            </a:pathLst>
          </a:custGeom>
          <a:ln w="28575">
            <a:solidFill>
              <a:srgbClr val="80008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 txBox="1"/>
          <p:nvPr/>
        </p:nvSpPr>
        <p:spPr>
          <a:xfrm>
            <a:off x="8524317" y="6316586"/>
            <a:ext cx="123507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400" dirty="0">
                <a:solidFill>
                  <a:srgbClr val="772754"/>
                </a:solidFill>
                <a:latin typeface="Times New Roman"/>
                <a:cs typeface="Times New Roman"/>
              </a:rPr>
              <a:t>(khi</a:t>
            </a:r>
            <a:r>
              <a:rPr sz="2400" spc="-15" dirty="0">
                <a:solidFill>
                  <a:srgbClr val="772754"/>
                </a:solidFill>
                <a:latin typeface="Times New Roman"/>
                <a:cs typeface="Times New Roman"/>
              </a:rPr>
              <a:t> </a:t>
            </a:r>
            <a:r>
              <a:rPr sz="2400" spc="-20" dirty="0">
                <a:solidFill>
                  <a:srgbClr val="772754"/>
                </a:solidFill>
                <a:latin typeface="Times New Roman"/>
                <a:cs typeface="Times New Roman"/>
              </a:rPr>
              <a:t>nghĩ)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8002498" y="4029671"/>
            <a:ext cx="2358390" cy="23126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765" marR="5080" indent="23495">
              <a:lnSpc>
                <a:spcPct val="148900"/>
              </a:lnSpc>
              <a:spcBef>
                <a:spcPts val="100"/>
              </a:spcBef>
            </a:pPr>
            <a:r>
              <a:rPr sz="2400" dirty="0">
                <a:solidFill>
                  <a:srgbClr val="772754"/>
                </a:solidFill>
                <a:latin typeface="Times New Roman"/>
                <a:cs typeface="Times New Roman"/>
              </a:rPr>
              <a:t>Không</a:t>
            </a:r>
            <a:r>
              <a:rPr sz="2400" spc="-25" dirty="0">
                <a:solidFill>
                  <a:srgbClr val="772754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772754"/>
                </a:solidFill>
                <a:latin typeface="Times New Roman"/>
                <a:cs typeface="Times New Roman"/>
              </a:rPr>
              <a:t>triệu</a:t>
            </a:r>
            <a:r>
              <a:rPr sz="2400" spc="-30" dirty="0">
                <a:solidFill>
                  <a:srgbClr val="772754"/>
                </a:solidFill>
                <a:latin typeface="Times New Roman"/>
                <a:cs typeface="Times New Roman"/>
              </a:rPr>
              <a:t> </a:t>
            </a:r>
            <a:r>
              <a:rPr sz="2400" spc="-10" dirty="0">
                <a:solidFill>
                  <a:srgbClr val="772754"/>
                </a:solidFill>
                <a:latin typeface="Times New Roman"/>
                <a:cs typeface="Times New Roman"/>
              </a:rPr>
              <a:t>chứng </a:t>
            </a:r>
            <a:r>
              <a:rPr sz="2400" dirty="0">
                <a:solidFill>
                  <a:srgbClr val="772754"/>
                </a:solidFill>
                <a:latin typeface="Times New Roman"/>
                <a:cs typeface="Times New Roman"/>
              </a:rPr>
              <a:t>Thiếu</a:t>
            </a:r>
            <a:r>
              <a:rPr sz="2400" spc="-30" dirty="0">
                <a:solidFill>
                  <a:srgbClr val="772754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772754"/>
                </a:solidFill>
                <a:latin typeface="Times New Roman"/>
                <a:cs typeface="Times New Roman"/>
              </a:rPr>
              <a:t>máu</a:t>
            </a:r>
            <a:r>
              <a:rPr sz="2400" spc="-15" dirty="0">
                <a:solidFill>
                  <a:srgbClr val="772754"/>
                </a:solidFill>
                <a:latin typeface="Times New Roman"/>
                <a:cs typeface="Times New Roman"/>
              </a:rPr>
              <a:t> </a:t>
            </a:r>
            <a:r>
              <a:rPr sz="2400" spc="-25" dirty="0">
                <a:solidFill>
                  <a:srgbClr val="772754"/>
                </a:solidFill>
                <a:latin typeface="Times New Roman"/>
                <a:cs typeface="Times New Roman"/>
              </a:rPr>
              <a:t>khi</a:t>
            </a:r>
            <a:endParaRPr sz="2400">
              <a:latin typeface="Times New Roman"/>
              <a:cs typeface="Times New Roman"/>
            </a:endParaRPr>
          </a:p>
          <a:p>
            <a:pPr marL="368300"/>
            <a:r>
              <a:rPr sz="2400" dirty="0">
                <a:solidFill>
                  <a:srgbClr val="772754"/>
                </a:solidFill>
                <a:latin typeface="Times New Roman"/>
                <a:cs typeface="Times New Roman"/>
              </a:rPr>
              <a:t>gắng</a:t>
            </a:r>
            <a:r>
              <a:rPr sz="2400" spc="-15" dirty="0">
                <a:solidFill>
                  <a:srgbClr val="772754"/>
                </a:solidFill>
                <a:latin typeface="Times New Roman"/>
                <a:cs typeface="Times New Roman"/>
              </a:rPr>
              <a:t> </a:t>
            </a:r>
            <a:r>
              <a:rPr sz="2400" spc="-25" dirty="0">
                <a:solidFill>
                  <a:srgbClr val="772754"/>
                </a:solidFill>
                <a:latin typeface="Times New Roman"/>
                <a:cs typeface="Times New Roman"/>
              </a:rPr>
              <a:t>sức</a:t>
            </a:r>
            <a:endParaRPr sz="2400">
              <a:latin typeface="Times New Roman"/>
              <a:cs typeface="Times New Roman"/>
            </a:endParaRPr>
          </a:p>
          <a:p>
            <a:pPr marR="71120" algn="ctr">
              <a:spcBef>
                <a:spcPts val="790"/>
              </a:spcBef>
            </a:pPr>
            <a:r>
              <a:rPr sz="2400" dirty="0">
                <a:solidFill>
                  <a:srgbClr val="772754"/>
                </a:solidFill>
                <a:latin typeface="Times New Roman"/>
                <a:cs typeface="Times New Roman"/>
              </a:rPr>
              <a:t>Thiếu</a:t>
            </a:r>
            <a:r>
              <a:rPr sz="2400" spc="-30" dirty="0">
                <a:solidFill>
                  <a:srgbClr val="772754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772754"/>
                </a:solidFill>
                <a:latin typeface="Times New Roman"/>
                <a:cs typeface="Times New Roman"/>
              </a:rPr>
              <a:t>máu</a:t>
            </a:r>
            <a:r>
              <a:rPr sz="2400" spc="-15" dirty="0">
                <a:solidFill>
                  <a:srgbClr val="772754"/>
                </a:solidFill>
                <a:latin typeface="Times New Roman"/>
                <a:cs typeface="Times New Roman"/>
              </a:rPr>
              <a:t> </a:t>
            </a:r>
            <a:r>
              <a:rPr sz="2400" spc="-10" dirty="0">
                <a:solidFill>
                  <a:srgbClr val="772754"/>
                </a:solidFill>
                <a:latin typeface="Times New Roman"/>
                <a:cs typeface="Times New Roman"/>
              </a:rPr>
              <a:t>thường</a:t>
            </a:r>
            <a:endParaRPr sz="2400">
              <a:latin typeface="Times New Roman"/>
              <a:cs typeface="Times New Roman"/>
            </a:endParaRPr>
          </a:p>
          <a:p>
            <a:pPr marR="71120" algn="ctr"/>
            <a:r>
              <a:rPr sz="2400" dirty="0">
                <a:solidFill>
                  <a:srgbClr val="772754"/>
                </a:solidFill>
                <a:latin typeface="Times New Roman"/>
                <a:cs typeface="Times New Roman"/>
              </a:rPr>
              <a:t>xuyên</a:t>
            </a:r>
            <a:r>
              <a:rPr sz="2400" spc="-30" dirty="0">
                <a:solidFill>
                  <a:srgbClr val="772754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772754"/>
                </a:solidFill>
                <a:latin typeface="Times New Roman"/>
                <a:cs typeface="Times New Roman"/>
              </a:rPr>
              <a:t>mãn</a:t>
            </a:r>
            <a:r>
              <a:rPr sz="2400" spc="-10" dirty="0">
                <a:solidFill>
                  <a:srgbClr val="772754"/>
                </a:solidFill>
                <a:latin typeface="Times New Roman"/>
                <a:cs typeface="Times New Roman"/>
              </a:rPr>
              <a:t> </a:t>
            </a:r>
            <a:r>
              <a:rPr sz="2400" spc="-20" dirty="0">
                <a:solidFill>
                  <a:srgbClr val="772754"/>
                </a:solidFill>
                <a:latin typeface="Times New Roman"/>
                <a:cs typeface="Times New Roman"/>
              </a:rPr>
              <a:t>tính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1886903" y="935229"/>
            <a:ext cx="3466465" cy="4527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800" b="1" i="1" dirty="0">
                <a:solidFill>
                  <a:srgbClr val="800080"/>
                </a:solidFill>
                <a:latin typeface="Times New Roman"/>
                <a:cs typeface="Times New Roman"/>
              </a:rPr>
              <a:t>Dấu</a:t>
            </a:r>
            <a:r>
              <a:rPr sz="2800" b="1" i="1" spc="-10" dirty="0">
                <a:solidFill>
                  <a:srgbClr val="800080"/>
                </a:solidFill>
                <a:latin typeface="Times New Roman"/>
                <a:cs typeface="Times New Roman"/>
              </a:rPr>
              <a:t> </a:t>
            </a:r>
            <a:r>
              <a:rPr sz="2800" b="1" i="1" dirty="0">
                <a:solidFill>
                  <a:srgbClr val="800080"/>
                </a:solidFill>
                <a:latin typeface="Times New Roman"/>
                <a:cs typeface="Times New Roman"/>
              </a:rPr>
              <a:t>hiệu</a:t>
            </a:r>
            <a:r>
              <a:rPr sz="2800" b="1" i="1" spc="-10" dirty="0">
                <a:solidFill>
                  <a:srgbClr val="800080"/>
                </a:solidFill>
                <a:latin typeface="Times New Roman"/>
                <a:cs typeface="Times New Roman"/>
              </a:rPr>
              <a:t> </a:t>
            </a:r>
            <a:r>
              <a:rPr sz="2800" b="1" i="1" dirty="0">
                <a:solidFill>
                  <a:srgbClr val="800080"/>
                </a:solidFill>
                <a:latin typeface="Times New Roman"/>
                <a:cs typeface="Times New Roman"/>
              </a:rPr>
              <a:t>để</a:t>
            </a:r>
            <a:r>
              <a:rPr sz="2800" b="1" i="1" spc="-20" dirty="0">
                <a:solidFill>
                  <a:srgbClr val="800080"/>
                </a:solidFill>
                <a:latin typeface="Times New Roman"/>
                <a:cs typeface="Times New Roman"/>
              </a:rPr>
              <a:t> </a:t>
            </a:r>
            <a:r>
              <a:rPr sz="2800" b="1" i="1" dirty="0">
                <a:solidFill>
                  <a:srgbClr val="800080"/>
                </a:solidFill>
                <a:latin typeface="Times New Roman"/>
                <a:cs typeface="Times New Roman"/>
              </a:rPr>
              <a:t>chẩn</a:t>
            </a:r>
            <a:r>
              <a:rPr sz="2800" b="1" i="1" spc="-5" dirty="0">
                <a:solidFill>
                  <a:srgbClr val="800080"/>
                </a:solidFill>
                <a:latin typeface="Times New Roman"/>
                <a:cs typeface="Times New Roman"/>
              </a:rPr>
              <a:t> </a:t>
            </a:r>
            <a:r>
              <a:rPr sz="2800" b="1" i="1" spc="-20" dirty="0">
                <a:solidFill>
                  <a:srgbClr val="800080"/>
                </a:solidFill>
                <a:latin typeface="Times New Roman"/>
                <a:cs typeface="Times New Roman"/>
              </a:rPr>
              <a:t>đoán</a:t>
            </a:r>
            <a:endParaRPr sz="2800">
              <a:latin typeface="Times New Roman"/>
              <a:cs typeface="Times New Roman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10028935" y="6429438"/>
            <a:ext cx="101600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dirty="0">
                <a:solidFill>
                  <a:srgbClr val="8A8A8A"/>
                </a:solidFill>
                <a:latin typeface="Times New Roman"/>
                <a:cs typeface="Times New Roman"/>
              </a:rPr>
              <a:t>4</a:t>
            </a:r>
            <a:endParaRPr sz="12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211578" y="731775"/>
            <a:ext cx="7775575" cy="12452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4800"/>
              </a:lnSpc>
              <a:spcBef>
                <a:spcPts val="100"/>
              </a:spcBef>
            </a:pPr>
            <a:r>
              <a:rPr dirty="0"/>
              <a:t>Stenting</a:t>
            </a:r>
            <a:r>
              <a:rPr spc="-5" dirty="0"/>
              <a:t> </a:t>
            </a:r>
            <a:r>
              <a:rPr dirty="0"/>
              <a:t>động</a:t>
            </a:r>
            <a:r>
              <a:rPr spc="-15" dirty="0"/>
              <a:t> </a:t>
            </a:r>
            <a:r>
              <a:rPr dirty="0"/>
              <a:t>mạch</a:t>
            </a:r>
            <a:r>
              <a:rPr spc="-10" dirty="0"/>
              <a:t> </a:t>
            </a:r>
            <a:r>
              <a:rPr dirty="0"/>
              <a:t>chậu</a:t>
            </a:r>
            <a:r>
              <a:rPr spc="-20" dirty="0"/>
              <a:t> </a:t>
            </a:r>
            <a:r>
              <a:rPr dirty="0"/>
              <a:t>chung</a:t>
            </a:r>
            <a:r>
              <a:rPr spc="-10" dirty="0"/>
              <a:t> </a:t>
            </a:r>
            <a:r>
              <a:rPr spc="-25" dirty="0"/>
              <a:t>với</a:t>
            </a:r>
          </a:p>
          <a:p>
            <a:pPr algn="ctr">
              <a:lnSpc>
                <a:spcPct val="100000"/>
              </a:lnSpc>
            </a:pPr>
            <a:r>
              <a:rPr dirty="0"/>
              <a:t>sheath</a:t>
            </a:r>
            <a:r>
              <a:rPr spc="-5" dirty="0"/>
              <a:t> </a:t>
            </a:r>
            <a:r>
              <a:rPr spc="-25" dirty="0"/>
              <a:t>dài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717675" y="2514601"/>
            <a:ext cx="3733800" cy="2987675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641976" y="2395538"/>
            <a:ext cx="1221701" cy="3227386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031037" y="2643188"/>
            <a:ext cx="3414712" cy="2732087"/>
          </a:xfrm>
          <a:prstGeom prst="rect">
            <a:avLst/>
          </a:prstGeom>
        </p:spPr>
      </p:pic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489835">
              <a:lnSpc>
                <a:spcPts val="1410"/>
              </a:lnSpc>
            </a:pPr>
            <a:fld id="{81D60167-4931-47E6-BA6A-407CBD079E47}" type="slidenum">
              <a:rPr spc="-25" dirty="0"/>
              <a:pPr marL="2489835">
                <a:lnSpc>
                  <a:spcPts val="1410"/>
                </a:lnSpc>
              </a:pPr>
              <a:t>40</a:t>
            </a:fld>
            <a:endParaRPr spc="-25" dirty="0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267680" y="274575"/>
            <a:ext cx="7760970" cy="6356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dirty="0"/>
              <a:t>Tái</a:t>
            </a:r>
            <a:r>
              <a:rPr spc="-35" dirty="0"/>
              <a:t> </a:t>
            </a:r>
            <a:r>
              <a:rPr dirty="0"/>
              <a:t>tạo</a:t>
            </a:r>
            <a:r>
              <a:rPr spc="-10" dirty="0"/>
              <a:t> </a:t>
            </a:r>
            <a:r>
              <a:rPr dirty="0"/>
              <a:t>lòng</a:t>
            </a:r>
            <a:r>
              <a:rPr spc="-5" dirty="0"/>
              <a:t> </a:t>
            </a:r>
            <a:r>
              <a:rPr dirty="0"/>
              <a:t>động</a:t>
            </a:r>
            <a:r>
              <a:rPr spc="-15" dirty="0"/>
              <a:t> </a:t>
            </a:r>
            <a:r>
              <a:rPr dirty="0"/>
              <a:t>mạch</a:t>
            </a:r>
            <a:r>
              <a:rPr spc="-10" dirty="0"/>
              <a:t> </a:t>
            </a:r>
            <a:r>
              <a:rPr dirty="0"/>
              <a:t>chậu</a:t>
            </a:r>
            <a:r>
              <a:rPr spc="-15" dirty="0"/>
              <a:t> </a:t>
            </a:r>
            <a:r>
              <a:rPr spc="-10" dirty="0"/>
              <a:t>chung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6125528" y="1833625"/>
            <a:ext cx="4261485" cy="395236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4965" indent="-342265">
              <a:spcBef>
                <a:spcPts val="100"/>
              </a:spcBef>
              <a:buChar char="•"/>
              <a:tabLst>
                <a:tab pos="354965" algn="l"/>
                <a:tab pos="355600" algn="l"/>
              </a:tabLst>
            </a:pPr>
            <a:r>
              <a:rPr sz="2800" dirty="0">
                <a:latin typeface="Times New Roman"/>
                <a:cs typeface="Times New Roman"/>
              </a:rPr>
              <a:t>Sheath</a:t>
            </a:r>
            <a:r>
              <a:rPr sz="2800" spc="-35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hai</a:t>
            </a:r>
            <a:r>
              <a:rPr sz="2800" spc="-15" dirty="0">
                <a:latin typeface="Times New Roman"/>
                <a:cs typeface="Times New Roman"/>
              </a:rPr>
              <a:t> </a:t>
            </a:r>
            <a:r>
              <a:rPr sz="2800" spc="-20" dirty="0">
                <a:latin typeface="Times New Roman"/>
                <a:cs typeface="Times New Roman"/>
              </a:rPr>
              <a:t>bên.</a:t>
            </a:r>
            <a:endParaRPr sz="2800">
              <a:latin typeface="Times New Roman"/>
              <a:cs typeface="Times New Roman"/>
            </a:endParaRPr>
          </a:p>
          <a:p>
            <a:pPr marL="354965" marR="5080" indent="-342900">
              <a:lnSpc>
                <a:spcPct val="150000"/>
              </a:lnSpc>
              <a:spcBef>
                <a:spcPts val="670"/>
              </a:spcBef>
              <a:buChar char="•"/>
              <a:tabLst>
                <a:tab pos="354965" algn="l"/>
                <a:tab pos="355600" algn="l"/>
              </a:tabLst>
            </a:pPr>
            <a:r>
              <a:rPr sz="2800" dirty="0">
                <a:latin typeface="Times New Roman"/>
                <a:cs typeface="Times New Roman"/>
              </a:rPr>
              <a:t>Đo</a:t>
            </a:r>
            <a:r>
              <a:rPr sz="2800" spc="135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đường</a:t>
            </a:r>
            <a:r>
              <a:rPr sz="2800" spc="140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kính</a:t>
            </a:r>
            <a:r>
              <a:rPr sz="2800" spc="135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động</a:t>
            </a:r>
            <a:r>
              <a:rPr sz="2800" spc="135" dirty="0">
                <a:latin typeface="Times New Roman"/>
                <a:cs typeface="Times New Roman"/>
              </a:rPr>
              <a:t> </a:t>
            </a:r>
            <a:r>
              <a:rPr sz="2800" spc="-20" dirty="0">
                <a:latin typeface="Times New Roman"/>
                <a:cs typeface="Times New Roman"/>
              </a:rPr>
              <a:t>mạch </a:t>
            </a:r>
            <a:r>
              <a:rPr sz="2800" dirty="0">
                <a:latin typeface="Times New Roman"/>
                <a:cs typeface="Times New Roman"/>
              </a:rPr>
              <a:t>chậu</a:t>
            </a:r>
            <a:r>
              <a:rPr sz="2800" spc="-35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đối</a:t>
            </a:r>
            <a:r>
              <a:rPr sz="2800" spc="-20" dirty="0">
                <a:latin typeface="Times New Roman"/>
                <a:cs typeface="Times New Roman"/>
              </a:rPr>
              <a:t> diện.</a:t>
            </a:r>
            <a:endParaRPr sz="2800">
              <a:latin typeface="Times New Roman"/>
              <a:cs typeface="Times New Roman"/>
            </a:endParaRPr>
          </a:p>
          <a:p>
            <a:pPr marL="354965" indent="-342265">
              <a:spcBef>
                <a:spcPts val="2355"/>
              </a:spcBef>
              <a:buChar char="•"/>
              <a:tabLst>
                <a:tab pos="354965" algn="l"/>
                <a:tab pos="355600" algn="l"/>
              </a:tabLst>
            </a:pPr>
            <a:r>
              <a:rPr sz="2800" dirty="0">
                <a:latin typeface="Times New Roman"/>
                <a:cs typeface="Times New Roman"/>
              </a:rPr>
              <a:t>Stent</a:t>
            </a:r>
            <a:r>
              <a:rPr sz="2800" spc="-25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7-8</a:t>
            </a:r>
            <a:r>
              <a:rPr sz="2800" spc="-5" dirty="0">
                <a:latin typeface="Times New Roman"/>
                <a:cs typeface="Times New Roman"/>
              </a:rPr>
              <a:t> </a:t>
            </a:r>
            <a:r>
              <a:rPr sz="2800" spc="-25" dirty="0">
                <a:latin typeface="Times New Roman"/>
                <a:cs typeface="Times New Roman"/>
              </a:rPr>
              <a:t>mm.</a:t>
            </a:r>
            <a:endParaRPr sz="2800">
              <a:latin typeface="Times New Roman"/>
              <a:cs typeface="Times New Roman"/>
            </a:endParaRPr>
          </a:p>
          <a:p>
            <a:pPr marL="354965" indent="-342265">
              <a:spcBef>
                <a:spcPts val="2350"/>
              </a:spcBef>
              <a:buChar char="•"/>
              <a:tabLst>
                <a:tab pos="354965" algn="l"/>
                <a:tab pos="355600" algn="l"/>
                <a:tab pos="1368425" algn="l"/>
                <a:tab pos="1946275" algn="l"/>
                <a:tab pos="2860040" algn="l"/>
                <a:tab pos="3794125" algn="l"/>
              </a:tabLst>
            </a:pPr>
            <a:r>
              <a:rPr sz="2800" spc="-20" dirty="0">
                <a:latin typeface="Times New Roman"/>
                <a:cs typeface="Times New Roman"/>
              </a:rPr>
              <a:t>Nong</a:t>
            </a:r>
            <a:r>
              <a:rPr sz="2800" dirty="0">
                <a:latin typeface="Times New Roman"/>
                <a:cs typeface="Times New Roman"/>
              </a:rPr>
              <a:t>	</a:t>
            </a:r>
            <a:r>
              <a:rPr sz="2800" spc="-25" dirty="0">
                <a:latin typeface="Times New Roman"/>
                <a:cs typeface="Times New Roman"/>
              </a:rPr>
              <a:t>lại</a:t>
            </a:r>
            <a:r>
              <a:rPr sz="2800" dirty="0">
                <a:latin typeface="Times New Roman"/>
                <a:cs typeface="Times New Roman"/>
              </a:rPr>
              <a:t>	</a:t>
            </a:r>
            <a:r>
              <a:rPr sz="2800" spc="-20" dirty="0">
                <a:latin typeface="Times New Roman"/>
                <a:cs typeface="Times New Roman"/>
              </a:rPr>
              <a:t>bằng</a:t>
            </a:r>
            <a:r>
              <a:rPr sz="2800" dirty="0">
                <a:latin typeface="Times New Roman"/>
                <a:cs typeface="Times New Roman"/>
              </a:rPr>
              <a:t>	</a:t>
            </a:r>
            <a:r>
              <a:rPr sz="2800" spc="-20" dirty="0">
                <a:latin typeface="Times New Roman"/>
                <a:cs typeface="Times New Roman"/>
              </a:rPr>
              <a:t>bóng</a:t>
            </a:r>
            <a:r>
              <a:rPr sz="2800" dirty="0">
                <a:latin typeface="Times New Roman"/>
                <a:cs typeface="Times New Roman"/>
              </a:rPr>
              <a:t>	</a:t>
            </a:r>
            <a:r>
              <a:rPr sz="2800" spc="-25" dirty="0">
                <a:latin typeface="Times New Roman"/>
                <a:cs typeface="Times New Roman"/>
              </a:rPr>
              <a:t>khi</a:t>
            </a:r>
            <a:endParaRPr sz="2800">
              <a:latin typeface="Times New Roman"/>
              <a:cs typeface="Times New Roman"/>
            </a:endParaRPr>
          </a:p>
          <a:p>
            <a:pPr marL="354965">
              <a:spcBef>
                <a:spcPts val="1680"/>
              </a:spcBef>
            </a:pPr>
            <a:r>
              <a:rPr sz="2800" dirty="0">
                <a:latin typeface="Times New Roman"/>
                <a:cs typeface="Times New Roman"/>
              </a:rPr>
              <a:t>cần</a:t>
            </a:r>
            <a:r>
              <a:rPr sz="2800" spc="-25" dirty="0">
                <a:latin typeface="Times New Roman"/>
                <a:cs typeface="Times New Roman"/>
              </a:rPr>
              <a:t> </a:t>
            </a:r>
            <a:r>
              <a:rPr sz="2800" spc="-10" dirty="0">
                <a:latin typeface="Times New Roman"/>
                <a:cs typeface="Times New Roman"/>
              </a:rPr>
              <a:t>thiết.</a:t>
            </a:r>
            <a:endParaRPr sz="2800">
              <a:latin typeface="Times New Roman"/>
              <a:cs typeface="Times New Roman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810001" y="1295401"/>
            <a:ext cx="1938769" cy="2514599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676400" y="1295401"/>
            <a:ext cx="1981200" cy="2514599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590800" y="3962401"/>
            <a:ext cx="2468524" cy="2668151"/>
          </a:xfrm>
          <a:prstGeom prst="rect">
            <a:avLst/>
          </a:prstGeom>
        </p:spPr>
      </p:pic>
      <p:sp>
        <p:nvSpPr>
          <p:cNvPr id="7" name="object 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489835">
              <a:lnSpc>
                <a:spcPts val="1410"/>
              </a:lnSpc>
            </a:pPr>
            <a:fld id="{81D60167-4931-47E6-BA6A-407CBD079E47}" type="slidenum">
              <a:rPr spc="-25" dirty="0"/>
              <a:pPr marL="2489835">
                <a:lnSpc>
                  <a:spcPts val="1410"/>
                </a:lnSpc>
              </a:pPr>
              <a:t>41</a:t>
            </a:fld>
            <a:endParaRPr spc="-25" dirty="0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629401" y="2667000"/>
            <a:ext cx="3810127" cy="3725756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209800" y="2590801"/>
            <a:ext cx="3963338" cy="3809403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036128" y="248870"/>
            <a:ext cx="8190865" cy="1946275"/>
          </a:xfrm>
          <a:prstGeom prst="rect">
            <a:avLst/>
          </a:prstGeom>
        </p:spPr>
        <p:txBody>
          <a:bodyPr vert="horz" wrap="square" lIns="0" tIns="226060" rIns="0" bIns="0" rtlCol="0">
            <a:spAutoFit/>
          </a:bodyPr>
          <a:lstStyle/>
          <a:p>
            <a:pPr marL="213360" indent="-201295">
              <a:spcBef>
                <a:spcPts val="1780"/>
              </a:spcBef>
              <a:buChar char="-"/>
              <a:tabLst>
                <a:tab pos="213995" algn="l"/>
              </a:tabLst>
            </a:pPr>
            <a:r>
              <a:rPr sz="2800" b="0" dirty="0">
                <a:solidFill>
                  <a:srgbClr val="000000"/>
                </a:solidFill>
              </a:rPr>
              <a:t>Trường</a:t>
            </a:r>
            <a:r>
              <a:rPr sz="2800" b="0" spc="-45" dirty="0">
                <a:solidFill>
                  <a:srgbClr val="000000"/>
                </a:solidFill>
              </a:rPr>
              <a:t> </a:t>
            </a:r>
            <a:r>
              <a:rPr sz="2800" b="0" dirty="0">
                <a:solidFill>
                  <a:srgbClr val="000000"/>
                </a:solidFill>
              </a:rPr>
              <a:t>hợp</a:t>
            </a:r>
            <a:r>
              <a:rPr sz="2800" b="0" spc="-40" dirty="0">
                <a:solidFill>
                  <a:srgbClr val="000000"/>
                </a:solidFill>
              </a:rPr>
              <a:t> </a:t>
            </a:r>
            <a:r>
              <a:rPr sz="2800" b="0" dirty="0">
                <a:solidFill>
                  <a:srgbClr val="000000"/>
                </a:solidFill>
              </a:rPr>
              <a:t>thiếu</a:t>
            </a:r>
            <a:r>
              <a:rPr sz="2800" b="0" spc="-45" dirty="0">
                <a:solidFill>
                  <a:srgbClr val="000000"/>
                </a:solidFill>
              </a:rPr>
              <a:t> </a:t>
            </a:r>
            <a:r>
              <a:rPr sz="2800" b="0" dirty="0">
                <a:solidFill>
                  <a:srgbClr val="000000"/>
                </a:solidFill>
              </a:rPr>
              <a:t>máu</a:t>
            </a:r>
            <a:r>
              <a:rPr sz="2800" b="0" spc="-30" dirty="0">
                <a:solidFill>
                  <a:srgbClr val="000000"/>
                </a:solidFill>
              </a:rPr>
              <a:t> </a:t>
            </a:r>
            <a:r>
              <a:rPr sz="2800" b="0" dirty="0">
                <a:solidFill>
                  <a:srgbClr val="000000"/>
                </a:solidFill>
              </a:rPr>
              <a:t>bán</a:t>
            </a:r>
            <a:r>
              <a:rPr sz="2800" b="0" spc="-35" dirty="0">
                <a:solidFill>
                  <a:srgbClr val="000000"/>
                </a:solidFill>
              </a:rPr>
              <a:t> </a:t>
            </a:r>
            <a:r>
              <a:rPr sz="2800" b="0" spc="-20" dirty="0">
                <a:solidFill>
                  <a:srgbClr val="000000"/>
                </a:solidFill>
              </a:rPr>
              <a:t>cấp.</a:t>
            </a:r>
            <a:endParaRPr sz="2800"/>
          </a:p>
          <a:p>
            <a:pPr marL="101600" marR="5080" indent="-88900">
              <a:lnSpc>
                <a:spcPct val="150000"/>
              </a:lnSpc>
              <a:buChar char="-"/>
              <a:tabLst>
                <a:tab pos="220345" algn="l"/>
              </a:tabLst>
            </a:pPr>
            <a:r>
              <a:rPr sz="2800" b="0" dirty="0">
                <a:solidFill>
                  <a:srgbClr val="000000"/>
                </a:solidFill>
              </a:rPr>
              <a:t>Chụp</a:t>
            </a:r>
            <a:r>
              <a:rPr sz="2800" b="0" spc="-30" dirty="0">
                <a:solidFill>
                  <a:srgbClr val="000000"/>
                </a:solidFill>
              </a:rPr>
              <a:t> </a:t>
            </a:r>
            <a:r>
              <a:rPr sz="2800" b="0" dirty="0">
                <a:solidFill>
                  <a:srgbClr val="000000"/>
                </a:solidFill>
              </a:rPr>
              <a:t>DSA:</a:t>
            </a:r>
            <a:r>
              <a:rPr sz="2800" b="0" spc="-55" dirty="0">
                <a:solidFill>
                  <a:srgbClr val="000000"/>
                </a:solidFill>
              </a:rPr>
              <a:t> </a:t>
            </a:r>
            <a:r>
              <a:rPr sz="2800" b="0" dirty="0">
                <a:solidFill>
                  <a:srgbClr val="000000"/>
                </a:solidFill>
              </a:rPr>
              <a:t>Tắc</a:t>
            </a:r>
            <a:r>
              <a:rPr sz="2800" b="0" spc="-20" dirty="0">
                <a:solidFill>
                  <a:srgbClr val="000000"/>
                </a:solidFill>
              </a:rPr>
              <a:t> </a:t>
            </a:r>
            <a:r>
              <a:rPr sz="2800" b="0" dirty="0">
                <a:solidFill>
                  <a:srgbClr val="000000"/>
                </a:solidFill>
              </a:rPr>
              <a:t>chậu</a:t>
            </a:r>
            <a:r>
              <a:rPr sz="2800" b="0" spc="-20" dirty="0">
                <a:solidFill>
                  <a:srgbClr val="000000"/>
                </a:solidFill>
              </a:rPr>
              <a:t> </a:t>
            </a:r>
            <a:r>
              <a:rPr sz="2800" b="0" dirty="0">
                <a:solidFill>
                  <a:srgbClr val="000000"/>
                </a:solidFill>
              </a:rPr>
              <a:t>ngoài,</a:t>
            </a:r>
            <a:r>
              <a:rPr sz="2800" b="0" spc="-30" dirty="0">
                <a:solidFill>
                  <a:srgbClr val="000000"/>
                </a:solidFill>
              </a:rPr>
              <a:t> </a:t>
            </a:r>
            <a:r>
              <a:rPr sz="2800" b="0" dirty="0">
                <a:solidFill>
                  <a:srgbClr val="000000"/>
                </a:solidFill>
              </a:rPr>
              <a:t>đùi</a:t>
            </a:r>
            <a:r>
              <a:rPr sz="2800" b="0" spc="-15" dirty="0">
                <a:solidFill>
                  <a:srgbClr val="000000"/>
                </a:solidFill>
              </a:rPr>
              <a:t> </a:t>
            </a:r>
            <a:r>
              <a:rPr sz="2800" b="0" dirty="0">
                <a:solidFill>
                  <a:srgbClr val="000000"/>
                </a:solidFill>
              </a:rPr>
              <a:t>nong</a:t>
            </a:r>
            <a:r>
              <a:rPr sz="2800" b="0" spc="-20" dirty="0">
                <a:solidFill>
                  <a:srgbClr val="000000"/>
                </a:solidFill>
              </a:rPr>
              <a:t> </a:t>
            </a:r>
            <a:r>
              <a:rPr sz="2800" b="0" dirty="0">
                <a:solidFill>
                  <a:srgbClr val="000000"/>
                </a:solidFill>
              </a:rPr>
              <a:t>và</a:t>
            </a:r>
            <a:r>
              <a:rPr sz="2800" b="0" spc="-20" dirty="0">
                <a:solidFill>
                  <a:srgbClr val="000000"/>
                </a:solidFill>
              </a:rPr>
              <a:t> </a:t>
            </a:r>
            <a:r>
              <a:rPr sz="2800" b="0" dirty="0">
                <a:solidFill>
                  <a:srgbClr val="000000"/>
                </a:solidFill>
              </a:rPr>
              <a:t>ĐM</a:t>
            </a:r>
            <a:r>
              <a:rPr sz="2800" b="0" spc="-5" dirty="0">
                <a:solidFill>
                  <a:srgbClr val="000000"/>
                </a:solidFill>
              </a:rPr>
              <a:t> </a:t>
            </a:r>
            <a:r>
              <a:rPr sz="2800" b="0" dirty="0">
                <a:solidFill>
                  <a:srgbClr val="000000"/>
                </a:solidFill>
              </a:rPr>
              <a:t>cẳng</a:t>
            </a:r>
            <a:r>
              <a:rPr sz="2800" b="0" spc="-20" dirty="0">
                <a:solidFill>
                  <a:srgbClr val="000000"/>
                </a:solidFill>
              </a:rPr>
              <a:t> chân </a:t>
            </a:r>
            <a:r>
              <a:rPr sz="2800" b="0" dirty="0">
                <a:solidFill>
                  <a:srgbClr val="000000"/>
                </a:solidFill>
              </a:rPr>
              <a:t>tái</a:t>
            </a:r>
            <a:r>
              <a:rPr sz="2800" b="0" spc="-30" dirty="0">
                <a:solidFill>
                  <a:srgbClr val="000000"/>
                </a:solidFill>
              </a:rPr>
              <a:t> </a:t>
            </a:r>
            <a:r>
              <a:rPr sz="2800" b="0" dirty="0">
                <a:solidFill>
                  <a:srgbClr val="000000"/>
                </a:solidFill>
              </a:rPr>
              <a:t>tạo</a:t>
            </a:r>
            <a:r>
              <a:rPr sz="2800" b="0" spc="-20" dirty="0">
                <a:solidFill>
                  <a:srgbClr val="000000"/>
                </a:solidFill>
              </a:rPr>
              <a:t> </a:t>
            </a:r>
            <a:r>
              <a:rPr sz="2800" b="0" dirty="0">
                <a:solidFill>
                  <a:srgbClr val="000000"/>
                </a:solidFill>
              </a:rPr>
              <a:t>lòng</a:t>
            </a:r>
            <a:r>
              <a:rPr sz="2800" b="0" spc="-20" dirty="0">
                <a:solidFill>
                  <a:srgbClr val="000000"/>
                </a:solidFill>
              </a:rPr>
              <a:t> </a:t>
            </a:r>
            <a:r>
              <a:rPr sz="2800" b="0" dirty="0">
                <a:solidFill>
                  <a:srgbClr val="000000"/>
                </a:solidFill>
              </a:rPr>
              <a:t>ĐM</a:t>
            </a:r>
            <a:r>
              <a:rPr sz="2800" b="0" spc="-5" dirty="0">
                <a:solidFill>
                  <a:srgbClr val="000000"/>
                </a:solidFill>
              </a:rPr>
              <a:t> </a:t>
            </a:r>
            <a:r>
              <a:rPr sz="2800" b="0" dirty="0">
                <a:solidFill>
                  <a:srgbClr val="000000"/>
                </a:solidFill>
              </a:rPr>
              <a:t>chậu</a:t>
            </a:r>
            <a:r>
              <a:rPr sz="2800" b="0" spc="-15" dirty="0">
                <a:solidFill>
                  <a:srgbClr val="000000"/>
                </a:solidFill>
              </a:rPr>
              <a:t> </a:t>
            </a:r>
            <a:r>
              <a:rPr sz="2800" b="0" dirty="0">
                <a:solidFill>
                  <a:srgbClr val="000000"/>
                </a:solidFill>
              </a:rPr>
              <a:t>ngoài</a:t>
            </a:r>
            <a:r>
              <a:rPr sz="2800" b="0" spc="-25" dirty="0">
                <a:solidFill>
                  <a:srgbClr val="000000"/>
                </a:solidFill>
              </a:rPr>
              <a:t> </a:t>
            </a:r>
            <a:r>
              <a:rPr sz="2800" b="0" dirty="0">
                <a:solidFill>
                  <a:srgbClr val="000000"/>
                </a:solidFill>
              </a:rPr>
              <a:t>trước</a:t>
            </a:r>
            <a:r>
              <a:rPr sz="2800" b="0" spc="-30" dirty="0">
                <a:solidFill>
                  <a:srgbClr val="000000"/>
                </a:solidFill>
              </a:rPr>
              <a:t> </a:t>
            </a:r>
            <a:r>
              <a:rPr sz="2800" b="0" dirty="0">
                <a:solidFill>
                  <a:srgbClr val="000000"/>
                </a:solidFill>
              </a:rPr>
              <a:t>khi</a:t>
            </a:r>
            <a:r>
              <a:rPr sz="2800" b="0" spc="-15" dirty="0">
                <a:solidFill>
                  <a:srgbClr val="000000"/>
                </a:solidFill>
              </a:rPr>
              <a:t> </a:t>
            </a:r>
            <a:r>
              <a:rPr sz="2800" b="0" dirty="0">
                <a:solidFill>
                  <a:srgbClr val="000000"/>
                </a:solidFill>
              </a:rPr>
              <a:t>đoạn</a:t>
            </a:r>
            <a:r>
              <a:rPr sz="2800" b="0" spc="-15" dirty="0">
                <a:solidFill>
                  <a:srgbClr val="000000"/>
                </a:solidFill>
              </a:rPr>
              <a:t> </a:t>
            </a:r>
            <a:r>
              <a:rPr sz="2800" b="0" spc="-20" dirty="0">
                <a:solidFill>
                  <a:srgbClr val="000000"/>
                </a:solidFill>
              </a:rPr>
              <a:t>chi.</a:t>
            </a:r>
            <a:endParaRPr sz="2800"/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489835">
              <a:lnSpc>
                <a:spcPts val="1410"/>
              </a:lnSpc>
            </a:pPr>
            <a:fld id="{81D60167-4931-47E6-BA6A-407CBD079E47}" type="slidenum">
              <a:rPr spc="-25" dirty="0"/>
              <a:pPr marL="2489835">
                <a:lnSpc>
                  <a:spcPts val="1410"/>
                </a:lnSpc>
              </a:pPr>
              <a:t>42</a:t>
            </a:fld>
            <a:endParaRPr spc="-25" dirty="0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786381" y="617475"/>
            <a:ext cx="8472170" cy="12452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500505" marR="5080" indent="-1488440">
              <a:spcBef>
                <a:spcPts val="100"/>
              </a:spcBef>
            </a:pPr>
            <a:r>
              <a:rPr dirty="0"/>
              <a:t>Vị</a:t>
            </a:r>
            <a:r>
              <a:rPr spc="-30" dirty="0"/>
              <a:t> </a:t>
            </a:r>
            <a:r>
              <a:rPr dirty="0"/>
              <a:t>trí nông</a:t>
            </a:r>
            <a:r>
              <a:rPr spc="-10" dirty="0"/>
              <a:t> </a:t>
            </a:r>
            <a:r>
              <a:rPr dirty="0"/>
              <a:t>gần</a:t>
            </a:r>
            <a:r>
              <a:rPr spc="-20" dirty="0"/>
              <a:t> </a:t>
            </a:r>
            <a:r>
              <a:rPr dirty="0"/>
              <a:t>động</a:t>
            </a:r>
            <a:r>
              <a:rPr spc="-10" dirty="0"/>
              <a:t> </a:t>
            </a:r>
            <a:r>
              <a:rPr dirty="0"/>
              <a:t>mạch</a:t>
            </a:r>
            <a:r>
              <a:rPr spc="-10" dirty="0"/>
              <a:t> </a:t>
            </a:r>
            <a:r>
              <a:rPr dirty="0"/>
              <a:t>chậu</a:t>
            </a:r>
            <a:r>
              <a:rPr spc="-10" dirty="0"/>
              <a:t> trong: </a:t>
            </a:r>
            <a:r>
              <a:rPr dirty="0"/>
              <a:t>bảo</a:t>
            </a:r>
            <a:r>
              <a:rPr spc="-30" dirty="0"/>
              <a:t> </a:t>
            </a:r>
            <a:r>
              <a:rPr dirty="0"/>
              <a:t>vệ</a:t>
            </a:r>
            <a:r>
              <a:rPr spc="-10" dirty="0"/>
              <a:t> </a:t>
            </a:r>
            <a:r>
              <a:rPr dirty="0"/>
              <a:t>động</a:t>
            </a:r>
            <a:r>
              <a:rPr spc="-10" dirty="0"/>
              <a:t> </a:t>
            </a:r>
            <a:r>
              <a:rPr dirty="0"/>
              <a:t>mạch</a:t>
            </a:r>
            <a:r>
              <a:rPr spc="-10" dirty="0"/>
              <a:t> </a:t>
            </a:r>
            <a:r>
              <a:rPr dirty="0"/>
              <a:t>chậu</a:t>
            </a:r>
            <a:r>
              <a:rPr spc="-15" dirty="0"/>
              <a:t> </a:t>
            </a:r>
            <a:r>
              <a:rPr spc="-10" dirty="0"/>
              <a:t>trong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00201" y="2393951"/>
            <a:ext cx="3127425" cy="3702049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356843" y="2399639"/>
            <a:ext cx="3162900" cy="3696360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800600" y="2399640"/>
            <a:ext cx="2445778" cy="3696359"/>
          </a:xfrm>
          <a:prstGeom prst="rect">
            <a:avLst/>
          </a:prstGeom>
        </p:spPr>
      </p:pic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489835">
              <a:lnSpc>
                <a:spcPts val="1410"/>
              </a:lnSpc>
            </a:pPr>
            <a:fld id="{81D60167-4931-47E6-BA6A-407CBD079E47}" type="slidenum">
              <a:rPr spc="-25" dirty="0"/>
              <a:pPr marL="2489835">
                <a:lnSpc>
                  <a:spcPts val="1410"/>
                </a:lnSpc>
              </a:pPr>
              <a:t>43</a:t>
            </a:fld>
            <a:endParaRPr spc="-25" dirty="0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440643" y="198376"/>
            <a:ext cx="10358712" cy="1136207"/>
          </a:xfrm>
          <a:prstGeom prst="rect">
            <a:avLst/>
          </a:prstGeom>
        </p:spPr>
        <p:txBody>
          <a:bodyPr vert="horz" wrap="square" lIns="0" tIns="515619" rIns="0" bIns="0" rtlCol="0">
            <a:spAutoFit/>
          </a:bodyPr>
          <a:lstStyle/>
          <a:p>
            <a:pPr marL="1878330">
              <a:spcBef>
                <a:spcPts val="100"/>
              </a:spcBef>
            </a:pPr>
            <a:r>
              <a:rPr dirty="0"/>
              <a:t>KISSING</a:t>
            </a:r>
            <a:r>
              <a:rPr spc="-15" dirty="0"/>
              <a:t> </a:t>
            </a:r>
            <a:r>
              <a:rPr spc="-10" dirty="0"/>
              <a:t>STENT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797175" y="1752600"/>
            <a:ext cx="3126762" cy="4308474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119367" y="1752600"/>
            <a:ext cx="3255902" cy="4308474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489835">
              <a:lnSpc>
                <a:spcPts val="1410"/>
              </a:lnSpc>
            </a:pPr>
            <a:fld id="{81D60167-4931-47E6-BA6A-407CBD079E47}" type="slidenum">
              <a:rPr spc="-25" dirty="0"/>
              <a:pPr marL="2489835">
                <a:lnSpc>
                  <a:spcPts val="1410"/>
                </a:lnSpc>
              </a:pPr>
              <a:t>44</a:t>
            </a:fld>
            <a:endParaRPr spc="-25" dirty="0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874930" y="579375"/>
            <a:ext cx="6847840" cy="12452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137920" marR="5080" indent="-1125855">
              <a:spcBef>
                <a:spcPts val="100"/>
              </a:spcBef>
            </a:pPr>
            <a:r>
              <a:rPr dirty="0"/>
              <a:t>HẸP</a:t>
            </a:r>
            <a:r>
              <a:rPr spc="-245" dirty="0"/>
              <a:t> </a:t>
            </a:r>
            <a:r>
              <a:rPr dirty="0"/>
              <a:t>KHÍT</a:t>
            </a:r>
            <a:r>
              <a:rPr spc="-85" dirty="0"/>
              <a:t> </a:t>
            </a:r>
            <a:r>
              <a:rPr dirty="0"/>
              <a:t>CHỔ</a:t>
            </a:r>
            <a:r>
              <a:rPr spc="-10" dirty="0"/>
              <a:t> </a:t>
            </a:r>
            <a:r>
              <a:rPr dirty="0"/>
              <a:t>CHIA</a:t>
            </a:r>
            <a:r>
              <a:rPr spc="-225" dirty="0"/>
              <a:t> </a:t>
            </a:r>
            <a:r>
              <a:rPr spc="-20" dirty="0"/>
              <a:t>ĐỘNG </a:t>
            </a:r>
            <a:r>
              <a:rPr dirty="0"/>
              <a:t>MẠCH</a:t>
            </a:r>
            <a:r>
              <a:rPr spc="-40" dirty="0"/>
              <a:t> </a:t>
            </a:r>
            <a:r>
              <a:rPr dirty="0"/>
              <a:t>CHỦ</a:t>
            </a:r>
            <a:r>
              <a:rPr spc="-10" dirty="0"/>
              <a:t> </a:t>
            </a:r>
            <a:r>
              <a:rPr spc="-20" dirty="0"/>
              <a:t>BỤNG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3935769" y="2514600"/>
            <a:ext cx="3642360" cy="3429000"/>
            <a:chOff x="2411769" y="2514600"/>
            <a:chExt cx="3642360" cy="342900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797316" y="2514600"/>
              <a:ext cx="1256735" cy="3428999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411769" y="2514600"/>
              <a:ext cx="2364189" cy="3423217"/>
            </a:xfrm>
            <a:prstGeom prst="rect">
              <a:avLst/>
            </a:prstGeom>
          </p:spPr>
        </p:pic>
      </p:grpSp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667245" y="2514600"/>
            <a:ext cx="2695955" cy="3423216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925638" y="2514600"/>
            <a:ext cx="1931809" cy="3423216"/>
          </a:xfrm>
          <a:prstGeom prst="rect">
            <a:avLst/>
          </a:prstGeom>
        </p:spPr>
      </p:pic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489835">
              <a:lnSpc>
                <a:spcPts val="1410"/>
              </a:lnSpc>
            </a:pPr>
            <a:fld id="{81D60167-4931-47E6-BA6A-407CBD079E47}" type="slidenum">
              <a:rPr spc="-25" dirty="0"/>
              <a:pPr marL="2489835">
                <a:lnSpc>
                  <a:spcPts val="1410"/>
                </a:lnSpc>
              </a:pPr>
              <a:t>45</a:t>
            </a:fld>
            <a:endParaRPr spc="-25" dirty="0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489835">
              <a:lnSpc>
                <a:spcPts val="1410"/>
              </a:lnSpc>
            </a:pPr>
            <a:fld id="{81D60167-4931-47E6-BA6A-407CBD079E47}" type="slidenum">
              <a:rPr spc="-25" dirty="0"/>
              <a:pPr marL="2489835">
                <a:lnSpc>
                  <a:spcPts val="1410"/>
                </a:lnSpc>
              </a:pPr>
              <a:t>46</a:t>
            </a:fld>
            <a:endParaRPr spc="-25" dirty="0"/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803775" y="433069"/>
            <a:ext cx="2735580" cy="6959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4400" dirty="0">
                <a:solidFill>
                  <a:srgbClr val="B13F9A"/>
                </a:solidFill>
              </a:rPr>
              <a:t>Biến</a:t>
            </a:r>
            <a:r>
              <a:rPr sz="4400" spc="-95" dirty="0">
                <a:solidFill>
                  <a:srgbClr val="B13F9A"/>
                </a:solidFill>
              </a:rPr>
              <a:t> </a:t>
            </a:r>
            <a:r>
              <a:rPr sz="4400" spc="-10" dirty="0">
                <a:solidFill>
                  <a:srgbClr val="B13F9A"/>
                </a:solidFill>
              </a:rPr>
              <a:t>chứng</a:t>
            </a:r>
            <a:endParaRPr sz="4400"/>
          </a:p>
        </p:txBody>
      </p:sp>
      <p:sp>
        <p:nvSpPr>
          <p:cNvPr id="3" name="object 3"/>
          <p:cNvSpPr txBox="1"/>
          <p:nvPr/>
        </p:nvSpPr>
        <p:spPr>
          <a:xfrm>
            <a:off x="1983741" y="1394713"/>
            <a:ext cx="7454265" cy="499491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54965" indent="-342265">
              <a:spcBef>
                <a:spcPts val="95"/>
              </a:spcBef>
              <a:buFont typeface="Times New Roman"/>
              <a:buChar char="•"/>
              <a:tabLst>
                <a:tab pos="354965" algn="l"/>
                <a:tab pos="355600" algn="l"/>
              </a:tabLst>
            </a:pPr>
            <a:r>
              <a:rPr sz="3200" b="1" u="heavy" dirty="0">
                <a:solidFill>
                  <a:srgbClr val="990033"/>
                </a:solidFill>
                <a:uFill>
                  <a:solidFill>
                    <a:srgbClr val="990033"/>
                  </a:solidFill>
                </a:uFill>
                <a:latin typeface="Times New Roman"/>
                <a:cs typeface="Times New Roman"/>
              </a:rPr>
              <a:t>Chụp</a:t>
            </a:r>
            <a:r>
              <a:rPr sz="3200" b="1" u="heavy" spc="-100" dirty="0">
                <a:solidFill>
                  <a:srgbClr val="990033"/>
                </a:solidFill>
                <a:uFill>
                  <a:solidFill>
                    <a:srgbClr val="990033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3200" b="1" u="heavy" dirty="0">
                <a:solidFill>
                  <a:srgbClr val="990033"/>
                </a:solidFill>
                <a:uFill>
                  <a:solidFill>
                    <a:srgbClr val="990033"/>
                  </a:solidFill>
                </a:uFill>
                <a:latin typeface="Times New Roman"/>
                <a:cs typeface="Times New Roman"/>
              </a:rPr>
              <a:t>mạch</a:t>
            </a:r>
            <a:r>
              <a:rPr sz="3200" b="1" u="heavy" spc="-90" dirty="0">
                <a:solidFill>
                  <a:srgbClr val="990033"/>
                </a:solidFill>
                <a:uFill>
                  <a:solidFill>
                    <a:srgbClr val="990033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3200" b="1" u="heavy" spc="-25" dirty="0">
                <a:solidFill>
                  <a:srgbClr val="990033"/>
                </a:solidFill>
                <a:uFill>
                  <a:solidFill>
                    <a:srgbClr val="990033"/>
                  </a:solidFill>
                </a:uFill>
                <a:latin typeface="Times New Roman"/>
                <a:cs typeface="Times New Roman"/>
              </a:rPr>
              <a:t>máu</a:t>
            </a:r>
            <a:endParaRPr sz="3200">
              <a:latin typeface="Times New Roman"/>
              <a:cs typeface="Times New Roman"/>
            </a:endParaRPr>
          </a:p>
          <a:p>
            <a:pPr marL="755650" lvl="1" indent="-285750">
              <a:spcBef>
                <a:spcPts val="2455"/>
              </a:spcBef>
              <a:buChar char="–"/>
              <a:tabLst>
                <a:tab pos="755650" algn="l"/>
              </a:tabLst>
            </a:pPr>
            <a:r>
              <a:rPr sz="2800" dirty="0">
                <a:latin typeface="Times New Roman"/>
                <a:cs typeface="Times New Roman"/>
              </a:rPr>
              <a:t>Vị</a:t>
            </a:r>
            <a:r>
              <a:rPr sz="2800" spc="-15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trí</a:t>
            </a:r>
            <a:r>
              <a:rPr sz="2800" spc="-5" dirty="0">
                <a:latin typeface="Times New Roman"/>
                <a:cs typeface="Times New Roman"/>
              </a:rPr>
              <a:t> </a:t>
            </a:r>
            <a:r>
              <a:rPr sz="2800" spc="-10" dirty="0">
                <a:latin typeface="Times New Roman"/>
                <a:cs typeface="Times New Roman"/>
              </a:rPr>
              <a:t>nong:</a:t>
            </a:r>
            <a:endParaRPr sz="2800">
              <a:latin typeface="Times New Roman"/>
              <a:cs typeface="Times New Roman"/>
            </a:endParaRPr>
          </a:p>
          <a:p>
            <a:pPr marL="1230630" lvl="2" indent="-304165">
              <a:spcBef>
                <a:spcPts val="2115"/>
              </a:spcBef>
              <a:buChar char="•"/>
              <a:tabLst>
                <a:tab pos="1230630" algn="l"/>
                <a:tab pos="1231265" algn="l"/>
              </a:tabLst>
            </a:pPr>
            <a:r>
              <a:rPr sz="2400" dirty="0">
                <a:latin typeface="Times New Roman"/>
                <a:cs typeface="Times New Roman"/>
              </a:rPr>
              <a:t>1:</a:t>
            </a:r>
            <a:r>
              <a:rPr sz="2400" spc="-30" dirty="0">
                <a:latin typeface="Times New Roman"/>
                <a:cs typeface="Times New Roman"/>
              </a:rPr>
              <a:t> </a:t>
            </a:r>
            <a:r>
              <a:rPr sz="2400" b="1" dirty="0">
                <a:solidFill>
                  <a:srgbClr val="852F74"/>
                </a:solidFill>
                <a:latin typeface="Times New Roman"/>
                <a:cs typeface="Times New Roman"/>
              </a:rPr>
              <a:t>Guide</a:t>
            </a:r>
            <a:r>
              <a:rPr sz="2400" b="1" spc="-20" dirty="0">
                <a:solidFill>
                  <a:srgbClr val="852F74"/>
                </a:solidFill>
                <a:latin typeface="Times New Roman"/>
                <a:cs typeface="Times New Roman"/>
              </a:rPr>
              <a:t> </a:t>
            </a:r>
            <a:r>
              <a:rPr sz="2400" b="1" dirty="0">
                <a:solidFill>
                  <a:srgbClr val="852F74"/>
                </a:solidFill>
                <a:latin typeface="Times New Roman"/>
                <a:cs typeface="Times New Roman"/>
              </a:rPr>
              <a:t>wire</a:t>
            </a:r>
            <a:r>
              <a:rPr sz="2400" b="1" spc="-30" dirty="0">
                <a:solidFill>
                  <a:srgbClr val="852F74"/>
                </a:solidFill>
                <a:latin typeface="Times New Roman"/>
                <a:cs typeface="Times New Roman"/>
              </a:rPr>
              <a:t> </a:t>
            </a:r>
            <a:r>
              <a:rPr sz="2400" b="1" dirty="0">
                <a:solidFill>
                  <a:srgbClr val="852F74"/>
                </a:solidFill>
                <a:latin typeface="Times New Roman"/>
                <a:cs typeface="Times New Roman"/>
              </a:rPr>
              <a:t>cứng</a:t>
            </a:r>
            <a:r>
              <a:rPr sz="2400" b="1" spc="-20" dirty="0">
                <a:solidFill>
                  <a:srgbClr val="852F74"/>
                </a:solidFill>
                <a:latin typeface="Times New Roman"/>
                <a:cs typeface="Times New Roman"/>
              </a:rPr>
              <a:t> </a:t>
            </a:r>
            <a:r>
              <a:rPr sz="2400" b="1" dirty="0">
                <a:solidFill>
                  <a:srgbClr val="852F74"/>
                </a:solidFill>
                <a:latin typeface="Times New Roman"/>
                <a:cs typeface="Times New Roman"/>
              </a:rPr>
              <a:t>trong</a:t>
            </a:r>
            <a:r>
              <a:rPr sz="2400" b="1" spc="-20" dirty="0">
                <a:solidFill>
                  <a:srgbClr val="852F74"/>
                </a:solidFill>
                <a:latin typeface="Times New Roman"/>
                <a:cs typeface="Times New Roman"/>
              </a:rPr>
              <a:t> </a:t>
            </a:r>
            <a:r>
              <a:rPr sz="2400" b="1" dirty="0">
                <a:solidFill>
                  <a:srgbClr val="852F74"/>
                </a:solidFill>
                <a:latin typeface="Times New Roman"/>
                <a:cs typeface="Times New Roman"/>
              </a:rPr>
              <a:t>động</a:t>
            </a:r>
            <a:r>
              <a:rPr sz="2400" b="1" spc="-15" dirty="0">
                <a:solidFill>
                  <a:srgbClr val="852F74"/>
                </a:solidFill>
                <a:latin typeface="Times New Roman"/>
                <a:cs typeface="Times New Roman"/>
              </a:rPr>
              <a:t> </a:t>
            </a:r>
            <a:r>
              <a:rPr sz="2400" b="1" dirty="0">
                <a:solidFill>
                  <a:srgbClr val="852F74"/>
                </a:solidFill>
                <a:latin typeface="Times New Roman"/>
                <a:cs typeface="Times New Roman"/>
              </a:rPr>
              <a:t>mạch</a:t>
            </a:r>
            <a:r>
              <a:rPr sz="2400" b="1" spc="-25" dirty="0">
                <a:solidFill>
                  <a:srgbClr val="852F74"/>
                </a:solidFill>
                <a:latin typeface="Times New Roman"/>
                <a:cs typeface="Times New Roman"/>
              </a:rPr>
              <a:t> </a:t>
            </a:r>
            <a:r>
              <a:rPr sz="2400" b="1" dirty="0">
                <a:solidFill>
                  <a:srgbClr val="852F74"/>
                </a:solidFill>
                <a:latin typeface="Times New Roman"/>
                <a:cs typeface="Times New Roman"/>
              </a:rPr>
              <a:t>được</a:t>
            </a:r>
            <a:r>
              <a:rPr sz="2400" b="1" spc="-20" dirty="0">
                <a:solidFill>
                  <a:srgbClr val="852F74"/>
                </a:solidFill>
                <a:latin typeface="Times New Roman"/>
                <a:cs typeface="Times New Roman"/>
              </a:rPr>
              <a:t> nong</a:t>
            </a:r>
            <a:endParaRPr sz="2400">
              <a:latin typeface="Times New Roman"/>
              <a:cs typeface="Times New Roman"/>
            </a:endParaRPr>
          </a:p>
          <a:p>
            <a:pPr marL="1383665">
              <a:spcBef>
                <a:spcPts val="2014"/>
              </a:spcBef>
            </a:pPr>
            <a:r>
              <a:rPr sz="2400" dirty="0">
                <a:latin typeface="Times New Roman"/>
                <a:cs typeface="Times New Roman"/>
              </a:rPr>
              <a:t>–</a:t>
            </a:r>
            <a:r>
              <a:rPr sz="2400" spc="-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Gây</a:t>
            </a:r>
            <a:r>
              <a:rPr sz="2400" spc="-1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vỡ hay</a:t>
            </a:r>
            <a:r>
              <a:rPr sz="2400" spc="-1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bóc</a:t>
            </a:r>
            <a:r>
              <a:rPr sz="2400" spc="-5" dirty="0">
                <a:latin typeface="Times New Roman"/>
                <a:cs typeface="Times New Roman"/>
              </a:rPr>
              <a:t> </a:t>
            </a:r>
            <a:r>
              <a:rPr sz="2400" spc="-20" dirty="0">
                <a:latin typeface="Times New Roman"/>
                <a:cs typeface="Times New Roman"/>
              </a:rPr>
              <a:t>tách</a:t>
            </a:r>
            <a:endParaRPr sz="2400">
              <a:latin typeface="Times New Roman"/>
              <a:cs typeface="Times New Roman"/>
            </a:endParaRPr>
          </a:p>
          <a:p>
            <a:pPr marL="1269365" indent="-342900">
              <a:spcBef>
                <a:spcPts val="2014"/>
              </a:spcBef>
              <a:buFont typeface="Arial MT"/>
              <a:buChar char="•"/>
              <a:tabLst>
                <a:tab pos="1269365" algn="l"/>
                <a:tab pos="1270000" algn="l"/>
              </a:tabLst>
            </a:pPr>
            <a:r>
              <a:rPr sz="2400" dirty="0">
                <a:latin typeface="Times New Roman"/>
                <a:cs typeface="Times New Roman"/>
              </a:rPr>
              <a:t>2:</a:t>
            </a:r>
            <a:r>
              <a:rPr sz="2400" spc="-45" dirty="0">
                <a:latin typeface="Times New Roman"/>
                <a:cs typeface="Times New Roman"/>
              </a:rPr>
              <a:t> </a:t>
            </a:r>
            <a:r>
              <a:rPr sz="2400" b="1" dirty="0">
                <a:solidFill>
                  <a:srgbClr val="852F74"/>
                </a:solidFill>
                <a:latin typeface="Times New Roman"/>
                <a:cs typeface="Times New Roman"/>
              </a:rPr>
              <a:t>Sau</a:t>
            </a:r>
            <a:r>
              <a:rPr sz="2400" b="1" spc="-25" dirty="0">
                <a:solidFill>
                  <a:srgbClr val="852F74"/>
                </a:solidFill>
                <a:latin typeface="Times New Roman"/>
                <a:cs typeface="Times New Roman"/>
              </a:rPr>
              <a:t> </a:t>
            </a:r>
            <a:r>
              <a:rPr sz="2400" b="1" dirty="0">
                <a:solidFill>
                  <a:srgbClr val="852F74"/>
                </a:solidFill>
                <a:latin typeface="Times New Roman"/>
                <a:cs typeface="Times New Roman"/>
              </a:rPr>
              <a:t>khi</a:t>
            </a:r>
            <a:r>
              <a:rPr sz="2400" b="1" spc="-20" dirty="0">
                <a:solidFill>
                  <a:srgbClr val="852F74"/>
                </a:solidFill>
                <a:latin typeface="Times New Roman"/>
                <a:cs typeface="Times New Roman"/>
              </a:rPr>
              <a:t> </a:t>
            </a:r>
            <a:r>
              <a:rPr sz="2400" b="1" dirty="0">
                <a:solidFill>
                  <a:srgbClr val="852F74"/>
                </a:solidFill>
                <a:latin typeface="Times New Roman"/>
                <a:cs typeface="Times New Roman"/>
              </a:rPr>
              <a:t>rút</a:t>
            </a:r>
            <a:r>
              <a:rPr sz="2400" b="1" spc="-30" dirty="0">
                <a:solidFill>
                  <a:srgbClr val="852F74"/>
                </a:solidFill>
                <a:latin typeface="Times New Roman"/>
                <a:cs typeface="Times New Roman"/>
              </a:rPr>
              <a:t> </a:t>
            </a:r>
            <a:r>
              <a:rPr sz="2400" b="1" spc="-10" dirty="0">
                <a:solidFill>
                  <a:srgbClr val="852F74"/>
                </a:solidFill>
                <a:latin typeface="Times New Roman"/>
                <a:cs typeface="Times New Roman"/>
              </a:rPr>
              <a:t>guide</a:t>
            </a:r>
            <a:endParaRPr sz="2400">
              <a:latin typeface="Times New Roman"/>
              <a:cs typeface="Times New Roman"/>
            </a:endParaRPr>
          </a:p>
          <a:p>
            <a:pPr marL="1383665">
              <a:spcBef>
                <a:spcPts val="2020"/>
              </a:spcBef>
            </a:pPr>
            <a:r>
              <a:rPr sz="2400" dirty="0">
                <a:latin typeface="Times New Roman"/>
                <a:cs typeface="Times New Roman"/>
              </a:rPr>
              <a:t>–</a:t>
            </a:r>
            <a:r>
              <a:rPr sz="2400" spc="-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Phát</a:t>
            </a:r>
            <a:r>
              <a:rPr sz="2400" spc="-1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hiện</a:t>
            </a:r>
            <a:r>
              <a:rPr sz="2400" spc="-1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bóc</a:t>
            </a:r>
            <a:r>
              <a:rPr sz="2400" spc="-5" dirty="0">
                <a:latin typeface="Times New Roman"/>
                <a:cs typeface="Times New Roman"/>
              </a:rPr>
              <a:t> </a:t>
            </a:r>
            <a:r>
              <a:rPr sz="2400" spc="-20" dirty="0">
                <a:latin typeface="Times New Roman"/>
                <a:cs typeface="Times New Roman"/>
              </a:rPr>
              <a:t>tách</a:t>
            </a:r>
            <a:endParaRPr sz="2400">
              <a:latin typeface="Times New Roman"/>
              <a:cs typeface="Times New Roman"/>
            </a:endParaRPr>
          </a:p>
          <a:p>
            <a:pPr marL="1155700" indent="-228600">
              <a:spcBef>
                <a:spcPts val="2014"/>
              </a:spcBef>
              <a:buChar char="•"/>
              <a:tabLst>
                <a:tab pos="1155700" algn="l"/>
              </a:tabLst>
            </a:pPr>
            <a:r>
              <a:rPr sz="2400" dirty="0">
                <a:latin typeface="Times New Roman"/>
                <a:cs typeface="Times New Roman"/>
              </a:rPr>
              <a:t>Các</a:t>
            </a:r>
            <a:r>
              <a:rPr sz="2400" spc="-2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động mạch</a:t>
            </a:r>
            <a:r>
              <a:rPr sz="2400" spc="-2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dưới</a:t>
            </a:r>
            <a:r>
              <a:rPr sz="2400" spc="-5" dirty="0">
                <a:latin typeface="Times New Roman"/>
                <a:cs typeface="Times New Roman"/>
              </a:rPr>
              <a:t> </a:t>
            </a:r>
            <a:r>
              <a:rPr sz="2400" spc="-25" dirty="0">
                <a:latin typeface="Times New Roman"/>
                <a:cs typeface="Times New Roman"/>
              </a:rPr>
              <a:t>gối</a:t>
            </a:r>
            <a:endParaRPr sz="2400">
              <a:latin typeface="Times New Roman"/>
              <a:cs typeface="Times New Roman"/>
            </a:endParaRPr>
          </a:p>
          <a:p>
            <a:pPr marL="1612900" lvl="1" indent="-229235">
              <a:spcBef>
                <a:spcPts val="2014"/>
              </a:spcBef>
              <a:buChar char="•"/>
              <a:tabLst>
                <a:tab pos="1612900" algn="l"/>
              </a:tabLst>
            </a:pPr>
            <a:r>
              <a:rPr sz="2400" dirty="0">
                <a:latin typeface="Times New Roman"/>
                <a:cs typeface="Times New Roman"/>
              </a:rPr>
              <a:t>Phát</a:t>
            </a:r>
            <a:r>
              <a:rPr sz="2400" spc="-2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hiện</a:t>
            </a:r>
            <a:r>
              <a:rPr sz="2400" spc="-1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thuyên</a:t>
            </a:r>
            <a:r>
              <a:rPr sz="2400" spc="-20" dirty="0">
                <a:latin typeface="Times New Roman"/>
                <a:cs typeface="Times New Roman"/>
              </a:rPr>
              <a:t> </a:t>
            </a:r>
            <a:r>
              <a:rPr sz="2400" spc="-25" dirty="0">
                <a:latin typeface="Times New Roman"/>
                <a:cs typeface="Times New Roman"/>
              </a:rPr>
              <a:t>tắc</a:t>
            </a:r>
            <a:endParaRPr sz="24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440643" y="198376"/>
            <a:ext cx="10358712" cy="785471"/>
          </a:xfrm>
          <a:prstGeom prst="rect">
            <a:avLst/>
          </a:prstGeom>
        </p:spPr>
        <p:txBody>
          <a:bodyPr vert="horz" wrap="square" lIns="0" tIns="168275" rIns="0" bIns="0" rtlCol="0">
            <a:spAutoFit/>
          </a:bodyPr>
          <a:lstStyle/>
          <a:p>
            <a:pPr marL="2628265">
              <a:spcBef>
                <a:spcPts val="100"/>
              </a:spcBef>
            </a:pPr>
            <a:r>
              <a:rPr dirty="0"/>
              <a:t>BÓC</a:t>
            </a:r>
            <a:r>
              <a:rPr spc="-95" dirty="0"/>
              <a:t> </a:t>
            </a:r>
            <a:r>
              <a:rPr spc="-20" dirty="0"/>
              <a:t>TÁCH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2337752" y="4729227"/>
            <a:ext cx="5043170" cy="11779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4965" indent="-342265">
              <a:spcBef>
                <a:spcPts val="100"/>
              </a:spcBef>
              <a:buChar char="•"/>
              <a:tabLst>
                <a:tab pos="354965" algn="l"/>
                <a:tab pos="355600" algn="l"/>
              </a:tabLst>
            </a:pPr>
            <a:r>
              <a:rPr sz="2800" dirty="0">
                <a:latin typeface="Times New Roman"/>
                <a:cs typeface="Times New Roman"/>
              </a:rPr>
              <a:t>Nông</a:t>
            </a:r>
            <a:r>
              <a:rPr sz="2800" spc="-30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ballon</a:t>
            </a:r>
            <a:r>
              <a:rPr sz="2800" spc="-35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áp</a:t>
            </a:r>
            <a:r>
              <a:rPr sz="2800" spc="-10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lực</a:t>
            </a:r>
            <a:r>
              <a:rPr sz="2800" spc="-25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thấp</a:t>
            </a:r>
            <a:r>
              <a:rPr sz="2800" spc="-20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(&gt;3</a:t>
            </a:r>
            <a:r>
              <a:rPr sz="2800" spc="-15" dirty="0">
                <a:latin typeface="Times New Roman"/>
                <a:cs typeface="Times New Roman"/>
              </a:rPr>
              <a:t> </a:t>
            </a:r>
            <a:r>
              <a:rPr sz="2800" spc="-25" dirty="0">
                <a:latin typeface="Times New Roman"/>
                <a:cs typeface="Times New Roman"/>
              </a:rPr>
              <a:t>mn)</a:t>
            </a:r>
            <a:endParaRPr sz="2800">
              <a:latin typeface="Times New Roman"/>
              <a:cs typeface="Times New Roman"/>
            </a:endParaRPr>
          </a:p>
          <a:p>
            <a:pPr marL="354965" indent="-342265">
              <a:spcBef>
                <a:spcPts val="2355"/>
              </a:spcBef>
              <a:buChar char="•"/>
              <a:tabLst>
                <a:tab pos="354965" algn="l"/>
                <a:tab pos="355600" algn="l"/>
              </a:tabLst>
            </a:pPr>
            <a:r>
              <a:rPr sz="2800" dirty="0">
                <a:latin typeface="Times New Roman"/>
                <a:cs typeface="Times New Roman"/>
              </a:rPr>
              <a:t>Stenting</a:t>
            </a:r>
            <a:r>
              <a:rPr sz="2800" spc="-35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(bóc</a:t>
            </a:r>
            <a:r>
              <a:rPr sz="2800" spc="-20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tách</a:t>
            </a:r>
            <a:r>
              <a:rPr sz="2800" spc="-25" dirty="0">
                <a:latin typeface="Times New Roman"/>
                <a:cs typeface="Times New Roman"/>
              </a:rPr>
              <a:t> </a:t>
            </a:r>
            <a:r>
              <a:rPr sz="2800" spc="-20" dirty="0">
                <a:latin typeface="Times New Roman"/>
                <a:cs typeface="Times New Roman"/>
              </a:rPr>
              <a:t>tắc)</a:t>
            </a:r>
            <a:endParaRPr sz="28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337752" y="6180074"/>
            <a:ext cx="3279140" cy="4527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4965" indent="-342265">
              <a:spcBef>
                <a:spcPts val="100"/>
              </a:spcBef>
              <a:buChar char="•"/>
              <a:tabLst>
                <a:tab pos="354965" algn="l"/>
                <a:tab pos="355600" algn="l"/>
              </a:tabLst>
            </a:pPr>
            <a:r>
              <a:rPr sz="2800" dirty="0">
                <a:latin typeface="Times New Roman"/>
                <a:cs typeface="Times New Roman"/>
              </a:rPr>
              <a:t>Stenting:</a:t>
            </a:r>
            <a:r>
              <a:rPr sz="2800" spc="-90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Từng</a:t>
            </a:r>
            <a:r>
              <a:rPr sz="2800" spc="-25" dirty="0">
                <a:latin typeface="Times New Roman"/>
                <a:cs typeface="Times New Roman"/>
              </a:rPr>
              <a:t> </a:t>
            </a:r>
            <a:r>
              <a:rPr sz="2800" spc="-20" dirty="0">
                <a:latin typeface="Times New Roman"/>
                <a:cs typeface="Times New Roman"/>
              </a:rPr>
              <a:t>đoạn</a:t>
            </a:r>
            <a:endParaRPr sz="2800">
              <a:latin typeface="Times New Roman"/>
              <a:cs typeface="Times New Roman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470150" y="1295400"/>
            <a:ext cx="2401658" cy="3198406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984751" y="1295401"/>
            <a:ext cx="2476459" cy="3200399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575550" y="1295401"/>
            <a:ext cx="2256112" cy="3200399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9952735" y="6429438"/>
            <a:ext cx="177800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-25" dirty="0">
                <a:solidFill>
                  <a:srgbClr val="8A8A8A"/>
                </a:solidFill>
                <a:latin typeface="Times New Roman"/>
                <a:cs typeface="Times New Roman"/>
              </a:rPr>
              <a:t>47</a:t>
            </a:r>
            <a:endParaRPr sz="12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912028" y="617475"/>
            <a:ext cx="6729095" cy="12452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228600">
              <a:spcBef>
                <a:spcPts val="100"/>
              </a:spcBef>
            </a:pPr>
            <a:r>
              <a:rPr dirty="0"/>
              <a:t>ĐIỀU</a:t>
            </a:r>
            <a:r>
              <a:rPr spc="-95" dirty="0"/>
              <a:t> </a:t>
            </a:r>
            <a:r>
              <a:rPr dirty="0"/>
              <a:t>TRỊ</a:t>
            </a:r>
            <a:r>
              <a:rPr spc="-10" dirty="0"/>
              <a:t> </a:t>
            </a:r>
            <a:r>
              <a:rPr dirty="0"/>
              <a:t>BÓC</a:t>
            </a:r>
            <a:r>
              <a:rPr spc="-80" dirty="0"/>
              <a:t> </a:t>
            </a:r>
            <a:r>
              <a:rPr dirty="0"/>
              <a:t>TÁCH</a:t>
            </a:r>
            <a:r>
              <a:rPr spc="-25" dirty="0"/>
              <a:t> SAU </a:t>
            </a:r>
            <a:r>
              <a:rPr dirty="0"/>
              <a:t>NONG</a:t>
            </a:r>
            <a:r>
              <a:rPr spc="-15" dirty="0"/>
              <a:t> </a:t>
            </a:r>
            <a:r>
              <a:rPr dirty="0"/>
              <a:t>BẰNG</a:t>
            </a:r>
            <a:r>
              <a:rPr spc="-25" dirty="0"/>
              <a:t> </a:t>
            </a:r>
            <a:r>
              <a:rPr dirty="0"/>
              <a:t>BÓNG:</a:t>
            </a:r>
            <a:r>
              <a:rPr spc="-10" dirty="0"/>
              <a:t> STENT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408863" y="2324101"/>
            <a:ext cx="2727515" cy="3814025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303463" y="2286000"/>
            <a:ext cx="1403929" cy="3891152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903664" y="2286001"/>
            <a:ext cx="1426209" cy="3886199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503863" y="2286001"/>
            <a:ext cx="1550771" cy="3886199"/>
          </a:xfrm>
          <a:prstGeom prst="rect">
            <a:avLst/>
          </a:prstGeom>
        </p:spPr>
      </p:pic>
      <p:sp>
        <p:nvSpPr>
          <p:cNvPr id="7" name="object 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489835">
              <a:lnSpc>
                <a:spcPts val="1410"/>
              </a:lnSpc>
            </a:pPr>
            <a:fld id="{81D60167-4931-47E6-BA6A-407CBD079E47}" type="slidenum">
              <a:rPr spc="-25" dirty="0"/>
              <a:pPr marL="2489835">
                <a:lnSpc>
                  <a:spcPts val="1410"/>
                </a:lnSpc>
              </a:pPr>
              <a:t>48</a:t>
            </a:fld>
            <a:endParaRPr spc="-25" dirty="0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070731" y="312675"/>
            <a:ext cx="4203065" cy="6356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dirty="0"/>
              <a:t>BIẾN</a:t>
            </a:r>
            <a:r>
              <a:rPr spc="-20" dirty="0"/>
              <a:t> </a:t>
            </a:r>
            <a:r>
              <a:rPr dirty="0"/>
              <a:t>CHỨNG</a:t>
            </a:r>
            <a:r>
              <a:rPr spc="-85" dirty="0"/>
              <a:t> </a:t>
            </a:r>
            <a:r>
              <a:rPr spc="-25" dirty="0"/>
              <a:t>VỠ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412741" y="1358900"/>
            <a:ext cx="5023485" cy="5146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4965" indent="-342265">
              <a:spcBef>
                <a:spcPts val="100"/>
              </a:spcBef>
              <a:buFont typeface="Arial MT"/>
              <a:buChar char="•"/>
              <a:tabLst>
                <a:tab pos="354965" algn="l"/>
                <a:tab pos="355600" algn="l"/>
              </a:tabLst>
            </a:pPr>
            <a:r>
              <a:rPr sz="2400" dirty="0">
                <a:latin typeface="Times New Roman"/>
                <a:cs typeface="Times New Roman"/>
              </a:rPr>
              <a:t>Bệnh</a:t>
            </a:r>
            <a:r>
              <a:rPr sz="2400" spc="-2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nhân:</a:t>
            </a:r>
            <a:r>
              <a:rPr sz="2400" spc="-1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Đau ?</a:t>
            </a:r>
            <a:r>
              <a:rPr sz="2400" spc="-5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Tụt</a:t>
            </a:r>
            <a:r>
              <a:rPr sz="2400" spc="-1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huyết</a:t>
            </a:r>
            <a:r>
              <a:rPr sz="2400" spc="-1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áp </a:t>
            </a:r>
            <a:r>
              <a:rPr sz="2400" spc="-50" dirty="0">
                <a:latin typeface="Times New Roman"/>
                <a:cs typeface="Times New Roman"/>
              </a:rPr>
              <a:t>?</a:t>
            </a:r>
            <a:endParaRPr sz="2400">
              <a:latin typeface="Times New Roman"/>
              <a:cs typeface="Times New Roman"/>
            </a:endParaRPr>
          </a:p>
          <a:p>
            <a:pPr marL="354965" indent="-342265">
              <a:spcBef>
                <a:spcPts val="2014"/>
              </a:spcBef>
              <a:buFont typeface="Arial MT"/>
              <a:buChar char="•"/>
              <a:tabLst>
                <a:tab pos="354965" algn="l"/>
                <a:tab pos="355600" algn="l"/>
              </a:tabLst>
            </a:pPr>
            <a:r>
              <a:rPr sz="2400" dirty="0">
                <a:latin typeface="Times New Roman"/>
                <a:cs typeface="Times New Roman"/>
              </a:rPr>
              <a:t>Chụp</a:t>
            </a:r>
            <a:r>
              <a:rPr sz="2400" spc="-1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với hình</a:t>
            </a:r>
            <a:r>
              <a:rPr sz="2400" spc="-10" dirty="0">
                <a:latin typeface="Times New Roman"/>
                <a:cs typeface="Times New Roman"/>
              </a:rPr>
              <a:t> chậm.</a:t>
            </a:r>
            <a:endParaRPr sz="2400">
              <a:latin typeface="Times New Roman"/>
              <a:cs typeface="Times New Roman"/>
            </a:endParaRPr>
          </a:p>
          <a:p>
            <a:pPr marL="354965" indent="-342265">
              <a:spcBef>
                <a:spcPts val="2014"/>
              </a:spcBef>
              <a:buFont typeface="Arial MT"/>
              <a:buChar char="•"/>
              <a:tabLst>
                <a:tab pos="354965" algn="l"/>
                <a:tab pos="355600" algn="l"/>
              </a:tabLst>
            </a:pPr>
            <a:r>
              <a:rPr sz="2400" dirty="0">
                <a:latin typeface="Times New Roman"/>
                <a:cs typeface="Times New Roman"/>
              </a:rPr>
              <a:t>Giữ</a:t>
            </a:r>
            <a:r>
              <a:rPr sz="2400" spc="-4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guide</a:t>
            </a:r>
            <a:r>
              <a:rPr sz="2400" spc="-4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wire</a:t>
            </a:r>
            <a:r>
              <a:rPr sz="2400" spc="-3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và</a:t>
            </a:r>
            <a:r>
              <a:rPr sz="2400" spc="-4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đưa</a:t>
            </a:r>
            <a:r>
              <a:rPr sz="2400" spc="-5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ballon</a:t>
            </a:r>
            <a:r>
              <a:rPr sz="2400" spc="-50" dirty="0">
                <a:latin typeface="Times New Roman"/>
                <a:cs typeface="Times New Roman"/>
              </a:rPr>
              <a:t> </a:t>
            </a:r>
            <a:r>
              <a:rPr sz="2400" spc="-20" dirty="0">
                <a:latin typeface="Times New Roman"/>
                <a:cs typeface="Times New Roman"/>
              </a:rPr>
              <a:t>lên.</a:t>
            </a:r>
            <a:endParaRPr sz="2400">
              <a:latin typeface="Times New Roman"/>
              <a:cs typeface="Times New Roman"/>
            </a:endParaRPr>
          </a:p>
          <a:p>
            <a:pPr marL="354965" indent="-342265">
              <a:spcBef>
                <a:spcPts val="2014"/>
              </a:spcBef>
              <a:buFont typeface="Arial MT"/>
              <a:buChar char="•"/>
              <a:tabLst>
                <a:tab pos="354965" algn="l"/>
                <a:tab pos="355600" algn="l"/>
                <a:tab pos="951230" algn="l"/>
                <a:tab pos="1478915" algn="l"/>
                <a:tab pos="2037080" algn="l"/>
                <a:tab pos="2461895" algn="l"/>
                <a:tab pos="3327400" algn="l"/>
                <a:tab pos="3703320" algn="l"/>
                <a:tab pos="4247515" algn="l"/>
              </a:tabLst>
            </a:pPr>
            <a:r>
              <a:rPr sz="2400" spc="-25" dirty="0">
                <a:latin typeface="Times New Roman"/>
                <a:cs typeface="Times New Roman"/>
              </a:rPr>
              <a:t>Gọi</a:t>
            </a:r>
            <a:r>
              <a:rPr sz="2400" dirty="0">
                <a:latin typeface="Times New Roman"/>
                <a:cs typeface="Times New Roman"/>
              </a:rPr>
              <a:t>	</a:t>
            </a:r>
            <a:r>
              <a:rPr sz="2400" spc="-25" dirty="0">
                <a:latin typeface="Times New Roman"/>
                <a:cs typeface="Times New Roman"/>
              </a:rPr>
              <a:t>hồi</a:t>
            </a:r>
            <a:r>
              <a:rPr sz="2400" dirty="0">
                <a:latin typeface="Times New Roman"/>
                <a:cs typeface="Times New Roman"/>
              </a:rPr>
              <a:t>	</a:t>
            </a:r>
            <a:r>
              <a:rPr sz="2400" spc="-25" dirty="0">
                <a:latin typeface="Times New Roman"/>
                <a:cs typeface="Times New Roman"/>
              </a:rPr>
              <a:t>sức</a:t>
            </a:r>
            <a:r>
              <a:rPr sz="2400" dirty="0">
                <a:latin typeface="Times New Roman"/>
                <a:cs typeface="Times New Roman"/>
              </a:rPr>
              <a:t>	</a:t>
            </a:r>
            <a:r>
              <a:rPr sz="2400" spc="-25" dirty="0">
                <a:latin typeface="Times New Roman"/>
                <a:cs typeface="Times New Roman"/>
              </a:rPr>
              <a:t>và</a:t>
            </a:r>
            <a:r>
              <a:rPr sz="2400" dirty="0">
                <a:latin typeface="Times New Roman"/>
                <a:cs typeface="Times New Roman"/>
              </a:rPr>
              <a:t>	</a:t>
            </a:r>
            <a:r>
              <a:rPr sz="2400" spc="-20" dirty="0">
                <a:latin typeface="Times New Roman"/>
                <a:cs typeface="Times New Roman"/>
              </a:rPr>
              <a:t>chuẩn</a:t>
            </a:r>
            <a:r>
              <a:rPr sz="2400" dirty="0">
                <a:latin typeface="Times New Roman"/>
                <a:cs typeface="Times New Roman"/>
              </a:rPr>
              <a:t>	</a:t>
            </a:r>
            <a:r>
              <a:rPr sz="2400" spc="-25" dirty="0">
                <a:latin typeface="Times New Roman"/>
                <a:cs typeface="Times New Roman"/>
              </a:rPr>
              <a:t>bị</a:t>
            </a:r>
            <a:r>
              <a:rPr sz="2400" dirty="0">
                <a:latin typeface="Times New Roman"/>
                <a:cs typeface="Times New Roman"/>
              </a:rPr>
              <a:t>	</a:t>
            </a:r>
            <a:r>
              <a:rPr sz="2400" spc="-25" dirty="0">
                <a:latin typeface="Times New Roman"/>
                <a:cs typeface="Times New Roman"/>
              </a:rPr>
              <a:t>sẵn</a:t>
            </a:r>
            <a:r>
              <a:rPr sz="2400" dirty="0">
                <a:latin typeface="Times New Roman"/>
                <a:cs typeface="Times New Roman"/>
              </a:rPr>
              <a:t>	</a:t>
            </a:r>
            <a:r>
              <a:rPr sz="2400" spc="-10" dirty="0">
                <a:latin typeface="Times New Roman"/>
                <a:cs typeface="Times New Roman"/>
              </a:rPr>
              <a:t>phòng</a:t>
            </a:r>
            <a:endParaRPr sz="2400">
              <a:latin typeface="Times New Roman"/>
              <a:cs typeface="Times New Roman"/>
            </a:endParaRPr>
          </a:p>
          <a:p>
            <a:pPr marL="354965">
              <a:spcBef>
                <a:spcPts val="1440"/>
              </a:spcBef>
            </a:pPr>
            <a:r>
              <a:rPr sz="2400" spc="-25" dirty="0">
                <a:latin typeface="Times New Roman"/>
                <a:cs typeface="Times New Roman"/>
              </a:rPr>
              <a:t>mổ.</a:t>
            </a:r>
            <a:endParaRPr sz="2400">
              <a:latin typeface="Times New Roman"/>
              <a:cs typeface="Times New Roman"/>
            </a:endParaRPr>
          </a:p>
          <a:p>
            <a:pPr marL="355600" indent="-342900" algn="just">
              <a:spcBef>
                <a:spcPts val="2014"/>
              </a:spcBef>
              <a:buFont typeface="Arial MT"/>
              <a:buChar char="•"/>
              <a:tabLst>
                <a:tab pos="355600" algn="l"/>
              </a:tabLst>
            </a:pPr>
            <a:r>
              <a:rPr sz="2400" dirty="0">
                <a:latin typeface="Times New Roman"/>
                <a:cs typeface="Times New Roman"/>
              </a:rPr>
              <a:t>Chuẩn</a:t>
            </a:r>
            <a:r>
              <a:rPr sz="2400" spc="-1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bị</a:t>
            </a:r>
            <a:r>
              <a:rPr sz="2400" spc="-1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đưa</a:t>
            </a:r>
            <a:r>
              <a:rPr sz="2400" spc="-1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một</a:t>
            </a:r>
            <a:r>
              <a:rPr sz="2400" spc="-1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stent</a:t>
            </a:r>
            <a:r>
              <a:rPr sz="2400" spc="-15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Times New Roman"/>
                <a:cs typeface="Times New Roman"/>
              </a:rPr>
              <a:t>graft.</a:t>
            </a:r>
            <a:endParaRPr sz="2400">
              <a:latin typeface="Times New Roman"/>
              <a:cs typeface="Times New Roman"/>
            </a:endParaRPr>
          </a:p>
          <a:p>
            <a:pPr marL="354965" marR="5080" indent="-342900" algn="just">
              <a:lnSpc>
                <a:spcPct val="150000"/>
              </a:lnSpc>
              <a:spcBef>
                <a:spcPts val="580"/>
              </a:spcBef>
              <a:buFont typeface="Arial MT"/>
              <a:buChar char="•"/>
              <a:tabLst>
                <a:tab pos="355600" algn="l"/>
              </a:tabLst>
            </a:pPr>
            <a:r>
              <a:rPr sz="2400" dirty="0">
                <a:latin typeface="Times New Roman"/>
                <a:cs typeface="Times New Roman"/>
              </a:rPr>
              <a:t>Kiểm</a:t>
            </a:r>
            <a:r>
              <a:rPr sz="2400" spc="49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tra</a:t>
            </a:r>
            <a:r>
              <a:rPr sz="2400" spc="509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lại</a:t>
            </a:r>
            <a:r>
              <a:rPr sz="2400" spc="50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kích</a:t>
            </a:r>
            <a:r>
              <a:rPr sz="2400" spc="51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thước</a:t>
            </a:r>
            <a:r>
              <a:rPr sz="2400" spc="50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của</a:t>
            </a:r>
            <a:r>
              <a:rPr sz="2400" spc="509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Times New Roman"/>
                <a:cs typeface="Times New Roman"/>
              </a:rPr>
              <a:t>sheath, </a:t>
            </a:r>
            <a:r>
              <a:rPr sz="2400" dirty="0">
                <a:latin typeface="Times New Roman"/>
                <a:cs typeface="Times New Roman"/>
              </a:rPr>
              <a:t>kích</a:t>
            </a:r>
            <a:r>
              <a:rPr sz="2400" spc="15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cỡ</a:t>
            </a:r>
            <a:r>
              <a:rPr sz="2400" spc="17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của</a:t>
            </a:r>
            <a:r>
              <a:rPr sz="2400" spc="1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stent</a:t>
            </a:r>
            <a:r>
              <a:rPr sz="2400" spc="16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và</a:t>
            </a:r>
            <a:r>
              <a:rPr sz="2400" spc="17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khi</a:t>
            </a:r>
            <a:r>
              <a:rPr sz="2400" spc="16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chuẩn</a:t>
            </a:r>
            <a:r>
              <a:rPr sz="2400" spc="17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bị</a:t>
            </a:r>
            <a:r>
              <a:rPr sz="2400" spc="165" dirty="0">
                <a:latin typeface="Times New Roman"/>
                <a:cs typeface="Times New Roman"/>
              </a:rPr>
              <a:t> </a:t>
            </a:r>
            <a:r>
              <a:rPr sz="2400" spc="-25" dirty="0">
                <a:latin typeface="Times New Roman"/>
                <a:cs typeface="Times New Roman"/>
              </a:rPr>
              <a:t>sẵn </a:t>
            </a:r>
            <a:r>
              <a:rPr sz="2400" dirty="0">
                <a:latin typeface="Times New Roman"/>
                <a:cs typeface="Times New Roman"/>
              </a:rPr>
              <a:t>sàng</a:t>
            </a:r>
            <a:r>
              <a:rPr sz="2400" spc="5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đặt</a:t>
            </a:r>
            <a:r>
              <a:rPr sz="2400" spc="575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Times New Roman"/>
                <a:cs typeface="Times New Roman"/>
              </a:rPr>
              <a:t>stent.</a:t>
            </a:r>
            <a:endParaRPr sz="2400">
              <a:latin typeface="Times New Roman"/>
              <a:cs typeface="Times New Roman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752601" y="2209801"/>
            <a:ext cx="3454399" cy="2763837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489835">
              <a:lnSpc>
                <a:spcPts val="1410"/>
              </a:lnSpc>
            </a:pPr>
            <a:fld id="{81D60167-4931-47E6-BA6A-407CBD079E47}" type="slidenum">
              <a:rPr spc="-25" dirty="0"/>
              <a:pPr marL="2489835">
                <a:lnSpc>
                  <a:spcPts val="1410"/>
                </a:lnSpc>
              </a:pPr>
              <a:t>49</a:t>
            </a:fld>
            <a:endParaRPr spc="-25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821465" y="197104"/>
            <a:ext cx="2912110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3200" dirty="0"/>
              <a:t>1.</a:t>
            </a:r>
            <a:r>
              <a:rPr sz="3200" spc="-75" dirty="0"/>
              <a:t> </a:t>
            </a:r>
            <a:r>
              <a:rPr sz="3200" dirty="0"/>
              <a:t>Chẩn</a:t>
            </a:r>
            <a:r>
              <a:rPr sz="3200" spc="-70" dirty="0"/>
              <a:t> </a:t>
            </a:r>
            <a:r>
              <a:rPr sz="3200" dirty="0"/>
              <a:t>đoán</a:t>
            </a:r>
            <a:r>
              <a:rPr sz="3200" spc="-70" dirty="0"/>
              <a:t> </a:t>
            </a:r>
            <a:r>
              <a:rPr sz="3200" spc="-25" dirty="0"/>
              <a:t>(2)</a:t>
            </a:r>
            <a:endParaRPr sz="3200"/>
          </a:p>
        </p:txBody>
      </p:sp>
      <p:sp>
        <p:nvSpPr>
          <p:cNvPr id="3" name="object 3"/>
          <p:cNvSpPr txBox="1"/>
          <p:nvPr/>
        </p:nvSpPr>
        <p:spPr>
          <a:xfrm>
            <a:off x="1907540" y="935229"/>
            <a:ext cx="2753360" cy="4527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800" b="1" i="1" dirty="0">
                <a:solidFill>
                  <a:srgbClr val="800080"/>
                </a:solidFill>
                <a:latin typeface="Times New Roman"/>
                <a:cs typeface="Times New Roman"/>
              </a:rPr>
              <a:t>BĐMCD</a:t>
            </a:r>
            <a:r>
              <a:rPr sz="2800" b="1" i="1" spc="-40" dirty="0">
                <a:solidFill>
                  <a:srgbClr val="800080"/>
                </a:solidFill>
                <a:latin typeface="Times New Roman"/>
                <a:cs typeface="Times New Roman"/>
              </a:rPr>
              <a:t> </a:t>
            </a:r>
            <a:r>
              <a:rPr sz="2800" b="1" i="1" dirty="0">
                <a:solidFill>
                  <a:srgbClr val="800080"/>
                </a:solidFill>
                <a:latin typeface="Times New Roman"/>
                <a:cs typeface="Times New Roman"/>
              </a:rPr>
              <a:t>mãn</a:t>
            </a:r>
            <a:r>
              <a:rPr sz="2800" b="1" i="1" spc="-15" dirty="0">
                <a:solidFill>
                  <a:srgbClr val="800080"/>
                </a:solidFill>
                <a:latin typeface="Times New Roman"/>
                <a:cs typeface="Times New Roman"/>
              </a:rPr>
              <a:t> </a:t>
            </a:r>
            <a:r>
              <a:rPr sz="2800" b="1" i="1" spc="-20" dirty="0">
                <a:solidFill>
                  <a:srgbClr val="800080"/>
                </a:solidFill>
                <a:latin typeface="Times New Roman"/>
                <a:cs typeface="Times New Roman"/>
              </a:rPr>
              <a:t>tính</a:t>
            </a:r>
            <a:endParaRPr sz="2800">
              <a:latin typeface="Times New Roman"/>
              <a:cs typeface="Times New Roman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5419726" y="1816095"/>
            <a:ext cx="1906905" cy="2473325"/>
            <a:chOff x="3895725" y="1816094"/>
            <a:chExt cx="1906905" cy="2473325"/>
          </a:xfrm>
        </p:grpSpPr>
        <p:sp>
          <p:nvSpPr>
            <p:cNvPr id="5" name="object 5"/>
            <p:cNvSpPr/>
            <p:nvPr/>
          </p:nvSpPr>
          <p:spPr>
            <a:xfrm>
              <a:off x="3914776" y="2538413"/>
              <a:ext cx="1868805" cy="1732280"/>
            </a:xfrm>
            <a:custGeom>
              <a:avLst/>
              <a:gdLst/>
              <a:ahLst/>
              <a:cxnLst/>
              <a:rect l="l" t="t" r="r" b="b"/>
              <a:pathLst>
                <a:path w="1868804" h="1732279">
                  <a:moveTo>
                    <a:pt x="1868487" y="0"/>
                  </a:moveTo>
                  <a:lnTo>
                    <a:pt x="0" y="0"/>
                  </a:lnTo>
                  <a:lnTo>
                    <a:pt x="934237" y="1731962"/>
                  </a:lnTo>
                  <a:lnTo>
                    <a:pt x="1868487" y="0"/>
                  </a:lnTo>
                  <a:close/>
                </a:path>
              </a:pathLst>
            </a:custGeom>
            <a:solidFill>
              <a:srgbClr val="800080">
                <a:alpha val="70195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3914776" y="2538413"/>
              <a:ext cx="1868805" cy="1732280"/>
            </a:xfrm>
            <a:custGeom>
              <a:avLst/>
              <a:gdLst/>
              <a:ahLst/>
              <a:cxnLst/>
              <a:rect l="l" t="t" r="r" b="b"/>
              <a:pathLst>
                <a:path w="1868804" h="1732279">
                  <a:moveTo>
                    <a:pt x="1868487" y="0"/>
                  </a:moveTo>
                  <a:lnTo>
                    <a:pt x="934237" y="1731962"/>
                  </a:lnTo>
                  <a:lnTo>
                    <a:pt x="0" y="0"/>
                  </a:lnTo>
                  <a:lnTo>
                    <a:pt x="1868487" y="0"/>
                  </a:lnTo>
                  <a:close/>
                </a:path>
              </a:pathLst>
            </a:custGeom>
            <a:ln w="38100">
              <a:solidFill>
                <a:srgbClr val="80008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3914775" y="2193925"/>
              <a:ext cx="1868805" cy="1732280"/>
            </a:xfrm>
            <a:custGeom>
              <a:avLst/>
              <a:gdLst/>
              <a:ahLst/>
              <a:cxnLst/>
              <a:rect l="l" t="t" r="r" b="b"/>
              <a:pathLst>
                <a:path w="1868804" h="1732279">
                  <a:moveTo>
                    <a:pt x="0" y="1731962"/>
                  </a:moveTo>
                  <a:lnTo>
                    <a:pt x="934250" y="0"/>
                  </a:lnTo>
                  <a:lnTo>
                    <a:pt x="1868487" y="1731962"/>
                  </a:lnTo>
                  <a:lnTo>
                    <a:pt x="0" y="1731962"/>
                  </a:lnTo>
                  <a:close/>
                </a:path>
              </a:pathLst>
            </a:custGeom>
            <a:ln w="38100">
              <a:solidFill>
                <a:srgbClr val="CC009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4510087" y="1828794"/>
              <a:ext cx="678180" cy="728980"/>
            </a:xfrm>
            <a:custGeom>
              <a:avLst/>
              <a:gdLst/>
              <a:ahLst/>
              <a:cxnLst/>
              <a:rect l="l" t="t" r="r" b="b"/>
              <a:pathLst>
                <a:path w="678179" h="728980">
                  <a:moveTo>
                    <a:pt x="338924" y="0"/>
                  </a:moveTo>
                  <a:lnTo>
                    <a:pt x="292922" y="3328"/>
                  </a:lnTo>
                  <a:lnTo>
                    <a:pt x="248812" y="13018"/>
                  </a:lnTo>
                  <a:lnTo>
                    <a:pt x="206989" y="28636"/>
                  </a:lnTo>
                  <a:lnTo>
                    <a:pt x="167854" y="49748"/>
                  </a:lnTo>
                  <a:lnTo>
                    <a:pt x="131811" y="75919"/>
                  </a:lnTo>
                  <a:lnTo>
                    <a:pt x="99264" y="106716"/>
                  </a:lnTo>
                  <a:lnTo>
                    <a:pt x="70616" y="141705"/>
                  </a:lnTo>
                  <a:lnTo>
                    <a:pt x="46271" y="180451"/>
                  </a:lnTo>
                  <a:lnTo>
                    <a:pt x="26633" y="222522"/>
                  </a:lnTo>
                  <a:lnTo>
                    <a:pt x="12106" y="267482"/>
                  </a:lnTo>
                  <a:lnTo>
                    <a:pt x="3093" y="314899"/>
                  </a:lnTo>
                  <a:lnTo>
                    <a:pt x="0" y="364337"/>
                  </a:lnTo>
                  <a:lnTo>
                    <a:pt x="3093" y="413776"/>
                  </a:lnTo>
                  <a:lnTo>
                    <a:pt x="12106" y="461193"/>
                  </a:lnTo>
                  <a:lnTo>
                    <a:pt x="26634" y="506154"/>
                  </a:lnTo>
                  <a:lnTo>
                    <a:pt x="46272" y="548226"/>
                  </a:lnTo>
                  <a:lnTo>
                    <a:pt x="70618" y="586973"/>
                  </a:lnTo>
                  <a:lnTo>
                    <a:pt x="99267" y="621963"/>
                  </a:lnTo>
                  <a:lnTo>
                    <a:pt x="131817" y="652761"/>
                  </a:lnTo>
                  <a:lnTo>
                    <a:pt x="167862" y="678932"/>
                  </a:lnTo>
                  <a:lnTo>
                    <a:pt x="206999" y="700043"/>
                  </a:lnTo>
                  <a:lnTo>
                    <a:pt x="248824" y="715660"/>
                  </a:lnTo>
                  <a:lnTo>
                    <a:pt x="292934" y="725349"/>
                  </a:lnTo>
                  <a:lnTo>
                    <a:pt x="338924" y="728675"/>
                  </a:lnTo>
                  <a:lnTo>
                    <a:pt x="384918" y="725349"/>
                  </a:lnTo>
                  <a:lnTo>
                    <a:pt x="429030" y="715660"/>
                  </a:lnTo>
                  <a:lnTo>
                    <a:pt x="470858" y="700043"/>
                  </a:lnTo>
                  <a:lnTo>
                    <a:pt x="509996" y="678932"/>
                  </a:lnTo>
                  <a:lnTo>
                    <a:pt x="546042" y="652761"/>
                  </a:lnTo>
                  <a:lnTo>
                    <a:pt x="578592" y="621963"/>
                  </a:lnTo>
                  <a:lnTo>
                    <a:pt x="607243" y="586973"/>
                  </a:lnTo>
                  <a:lnTo>
                    <a:pt x="631589" y="548226"/>
                  </a:lnTo>
                  <a:lnTo>
                    <a:pt x="651228" y="506154"/>
                  </a:lnTo>
                  <a:lnTo>
                    <a:pt x="665755" y="461193"/>
                  </a:lnTo>
                  <a:lnTo>
                    <a:pt x="674768" y="413776"/>
                  </a:lnTo>
                  <a:lnTo>
                    <a:pt x="677862" y="364337"/>
                  </a:lnTo>
                  <a:lnTo>
                    <a:pt x="674768" y="314898"/>
                  </a:lnTo>
                  <a:lnTo>
                    <a:pt x="665755" y="267481"/>
                  </a:lnTo>
                  <a:lnTo>
                    <a:pt x="651227" y="222520"/>
                  </a:lnTo>
                  <a:lnTo>
                    <a:pt x="631588" y="180449"/>
                  </a:lnTo>
                  <a:lnTo>
                    <a:pt x="607240" y="141701"/>
                  </a:lnTo>
                  <a:lnTo>
                    <a:pt x="578589" y="106711"/>
                  </a:lnTo>
                  <a:lnTo>
                    <a:pt x="546038" y="75914"/>
                  </a:lnTo>
                  <a:lnTo>
                    <a:pt x="509990" y="49742"/>
                  </a:lnTo>
                  <a:lnTo>
                    <a:pt x="470849" y="28631"/>
                  </a:lnTo>
                  <a:lnTo>
                    <a:pt x="429017" y="13014"/>
                  </a:lnTo>
                  <a:lnTo>
                    <a:pt x="384891" y="3325"/>
                  </a:lnTo>
                  <a:lnTo>
                    <a:pt x="33892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4510087" y="1828794"/>
              <a:ext cx="678180" cy="728980"/>
            </a:xfrm>
            <a:custGeom>
              <a:avLst/>
              <a:gdLst/>
              <a:ahLst/>
              <a:cxnLst/>
              <a:rect l="l" t="t" r="r" b="b"/>
              <a:pathLst>
                <a:path w="678179" h="728980">
                  <a:moveTo>
                    <a:pt x="0" y="364337"/>
                  </a:moveTo>
                  <a:lnTo>
                    <a:pt x="3093" y="314898"/>
                  </a:lnTo>
                  <a:lnTo>
                    <a:pt x="12106" y="267481"/>
                  </a:lnTo>
                  <a:lnTo>
                    <a:pt x="26634" y="222520"/>
                  </a:lnTo>
                  <a:lnTo>
                    <a:pt x="46272" y="180449"/>
                  </a:lnTo>
                  <a:lnTo>
                    <a:pt x="70618" y="141701"/>
                  </a:lnTo>
                  <a:lnTo>
                    <a:pt x="99267" y="106711"/>
                  </a:lnTo>
                  <a:lnTo>
                    <a:pt x="131817" y="75914"/>
                  </a:lnTo>
                  <a:lnTo>
                    <a:pt x="167862" y="49742"/>
                  </a:lnTo>
                  <a:lnTo>
                    <a:pt x="206999" y="28631"/>
                  </a:lnTo>
                  <a:lnTo>
                    <a:pt x="248824" y="13014"/>
                  </a:lnTo>
                  <a:lnTo>
                    <a:pt x="292934" y="3325"/>
                  </a:lnTo>
                  <a:lnTo>
                    <a:pt x="338924" y="0"/>
                  </a:lnTo>
                  <a:lnTo>
                    <a:pt x="384928" y="3328"/>
                  </a:lnTo>
                  <a:lnTo>
                    <a:pt x="429038" y="13018"/>
                  </a:lnTo>
                  <a:lnTo>
                    <a:pt x="470863" y="28636"/>
                  </a:lnTo>
                  <a:lnTo>
                    <a:pt x="510000" y="49748"/>
                  </a:lnTo>
                  <a:lnTo>
                    <a:pt x="546045" y="75919"/>
                  </a:lnTo>
                  <a:lnTo>
                    <a:pt x="578594" y="106716"/>
                  </a:lnTo>
                  <a:lnTo>
                    <a:pt x="607243" y="141705"/>
                  </a:lnTo>
                  <a:lnTo>
                    <a:pt x="631589" y="180451"/>
                  </a:lnTo>
                  <a:lnTo>
                    <a:pt x="651228" y="222522"/>
                  </a:lnTo>
                  <a:lnTo>
                    <a:pt x="665755" y="267482"/>
                  </a:lnTo>
                  <a:lnTo>
                    <a:pt x="674768" y="314899"/>
                  </a:lnTo>
                  <a:lnTo>
                    <a:pt x="677862" y="364337"/>
                  </a:lnTo>
                  <a:lnTo>
                    <a:pt x="674768" y="413776"/>
                  </a:lnTo>
                  <a:lnTo>
                    <a:pt x="665755" y="461193"/>
                  </a:lnTo>
                  <a:lnTo>
                    <a:pt x="651228" y="506154"/>
                  </a:lnTo>
                  <a:lnTo>
                    <a:pt x="631589" y="548226"/>
                  </a:lnTo>
                  <a:lnTo>
                    <a:pt x="607243" y="586973"/>
                  </a:lnTo>
                  <a:lnTo>
                    <a:pt x="578592" y="621963"/>
                  </a:lnTo>
                  <a:lnTo>
                    <a:pt x="546042" y="652761"/>
                  </a:lnTo>
                  <a:lnTo>
                    <a:pt x="509996" y="678932"/>
                  </a:lnTo>
                  <a:lnTo>
                    <a:pt x="470858" y="700043"/>
                  </a:lnTo>
                  <a:lnTo>
                    <a:pt x="429030" y="715660"/>
                  </a:lnTo>
                  <a:lnTo>
                    <a:pt x="384918" y="725349"/>
                  </a:lnTo>
                  <a:lnTo>
                    <a:pt x="338924" y="728675"/>
                  </a:lnTo>
                  <a:lnTo>
                    <a:pt x="292934" y="725349"/>
                  </a:lnTo>
                  <a:lnTo>
                    <a:pt x="248824" y="715660"/>
                  </a:lnTo>
                  <a:lnTo>
                    <a:pt x="206999" y="700043"/>
                  </a:lnTo>
                  <a:lnTo>
                    <a:pt x="167862" y="678932"/>
                  </a:lnTo>
                  <a:lnTo>
                    <a:pt x="131817" y="652761"/>
                  </a:lnTo>
                  <a:lnTo>
                    <a:pt x="99267" y="621963"/>
                  </a:lnTo>
                  <a:lnTo>
                    <a:pt x="70618" y="586973"/>
                  </a:lnTo>
                  <a:lnTo>
                    <a:pt x="46272" y="548226"/>
                  </a:lnTo>
                  <a:lnTo>
                    <a:pt x="26634" y="506154"/>
                  </a:lnTo>
                  <a:lnTo>
                    <a:pt x="12106" y="461193"/>
                  </a:lnTo>
                  <a:lnTo>
                    <a:pt x="3093" y="413776"/>
                  </a:lnTo>
                  <a:lnTo>
                    <a:pt x="0" y="364337"/>
                  </a:lnTo>
                  <a:close/>
                </a:path>
              </a:pathLst>
            </a:custGeom>
            <a:ln w="25400">
              <a:solidFill>
                <a:srgbClr val="FF89C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6284309" y="1986883"/>
            <a:ext cx="17780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400" b="1" dirty="0">
                <a:solidFill>
                  <a:srgbClr val="800080"/>
                </a:solidFill>
                <a:latin typeface="Times New Roman"/>
                <a:cs typeface="Times New Roman"/>
              </a:rPr>
              <a:t>1</a:t>
            </a:r>
            <a:endParaRPr sz="2400">
              <a:latin typeface="Times New Roman"/>
              <a:cs typeface="Times New Roman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5087937" y="3549644"/>
            <a:ext cx="703580" cy="754380"/>
            <a:chOff x="3563937" y="3549644"/>
            <a:chExt cx="703580" cy="754380"/>
          </a:xfrm>
        </p:grpSpPr>
        <p:sp>
          <p:nvSpPr>
            <p:cNvPr id="12" name="object 12"/>
            <p:cNvSpPr/>
            <p:nvPr/>
          </p:nvSpPr>
          <p:spPr>
            <a:xfrm>
              <a:off x="3576637" y="3562344"/>
              <a:ext cx="678180" cy="728980"/>
            </a:xfrm>
            <a:custGeom>
              <a:avLst/>
              <a:gdLst/>
              <a:ahLst/>
              <a:cxnLst/>
              <a:rect l="l" t="t" r="r" b="b"/>
              <a:pathLst>
                <a:path w="678179" h="728979">
                  <a:moveTo>
                    <a:pt x="338924" y="0"/>
                  </a:moveTo>
                  <a:lnTo>
                    <a:pt x="292934" y="3325"/>
                  </a:lnTo>
                  <a:lnTo>
                    <a:pt x="248824" y="13014"/>
                  </a:lnTo>
                  <a:lnTo>
                    <a:pt x="206999" y="28631"/>
                  </a:lnTo>
                  <a:lnTo>
                    <a:pt x="167862" y="49742"/>
                  </a:lnTo>
                  <a:lnTo>
                    <a:pt x="131817" y="75914"/>
                  </a:lnTo>
                  <a:lnTo>
                    <a:pt x="99267" y="106711"/>
                  </a:lnTo>
                  <a:lnTo>
                    <a:pt x="70618" y="141701"/>
                  </a:lnTo>
                  <a:lnTo>
                    <a:pt x="46272" y="180449"/>
                  </a:lnTo>
                  <a:lnTo>
                    <a:pt x="26634" y="222520"/>
                  </a:lnTo>
                  <a:lnTo>
                    <a:pt x="12106" y="267481"/>
                  </a:lnTo>
                  <a:lnTo>
                    <a:pt x="3093" y="314898"/>
                  </a:lnTo>
                  <a:lnTo>
                    <a:pt x="0" y="364337"/>
                  </a:lnTo>
                  <a:lnTo>
                    <a:pt x="3093" y="413776"/>
                  </a:lnTo>
                  <a:lnTo>
                    <a:pt x="12106" y="461193"/>
                  </a:lnTo>
                  <a:lnTo>
                    <a:pt x="26634" y="506154"/>
                  </a:lnTo>
                  <a:lnTo>
                    <a:pt x="46272" y="548226"/>
                  </a:lnTo>
                  <a:lnTo>
                    <a:pt x="70618" y="586973"/>
                  </a:lnTo>
                  <a:lnTo>
                    <a:pt x="99267" y="621963"/>
                  </a:lnTo>
                  <a:lnTo>
                    <a:pt x="131817" y="652761"/>
                  </a:lnTo>
                  <a:lnTo>
                    <a:pt x="167862" y="678932"/>
                  </a:lnTo>
                  <a:lnTo>
                    <a:pt x="206999" y="700043"/>
                  </a:lnTo>
                  <a:lnTo>
                    <a:pt x="248824" y="715660"/>
                  </a:lnTo>
                  <a:lnTo>
                    <a:pt x="292934" y="725349"/>
                  </a:lnTo>
                  <a:lnTo>
                    <a:pt x="338924" y="728675"/>
                  </a:lnTo>
                  <a:lnTo>
                    <a:pt x="384918" y="725349"/>
                  </a:lnTo>
                  <a:lnTo>
                    <a:pt x="429030" y="715660"/>
                  </a:lnTo>
                  <a:lnTo>
                    <a:pt x="470858" y="700043"/>
                  </a:lnTo>
                  <a:lnTo>
                    <a:pt x="509996" y="678932"/>
                  </a:lnTo>
                  <a:lnTo>
                    <a:pt x="546042" y="652761"/>
                  </a:lnTo>
                  <a:lnTo>
                    <a:pt x="578592" y="621963"/>
                  </a:lnTo>
                  <a:lnTo>
                    <a:pt x="607243" y="586973"/>
                  </a:lnTo>
                  <a:lnTo>
                    <a:pt x="631589" y="548226"/>
                  </a:lnTo>
                  <a:lnTo>
                    <a:pt x="651228" y="506154"/>
                  </a:lnTo>
                  <a:lnTo>
                    <a:pt x="665755" y="461193"/>
                  </a:lnTo>
                  <a:lnTo>
                    <a:pt x="674768" y="413776"/>
                  </a:lnTo>
                  <a:lnTo>
                    <a:pt x="677862" y="364337"/>
                  </a:lnTo>
                  <a:lnTo>
                    <a:pt x="674768" y="314898"/>
                  </a:lnTo>
                  <a:lnTo>
                    <a:pt x="665755" y="267481"/>
                  </a:lnTo>
                  <a:lnTo>
                    <a:pt x="651228" y="222520"/>
                  </a:lnTo>
                  <a:lnTo>
                    <a:pt x="631589" y="180449"/>
                  </a:lnTo>
                  <a:lnTo>
                    <a:pt x="607243" y="141701"/>
                  </a:lnTo>
                  <a:lnTo>
                    <a:pt x="578594" y="106711"/>
                  </a:lnTo>
                  <a:lnTo>
                    <a:pt x="546045" y="75914"/>
                  </a:lnTo>
                  <a:lnTo>
                    <a:pt x="510000" y="49742"/>
                  </a:lnTo>
                  <a:lnTo>
                    <a:pt x="470863" y="28631"/>
                  </a:lnTo>
                  <a:lnTo>
                    <a:pt x="429038" y="13014"/>
                  </a:lnTo>
                  <a:lnTo>
                    <a:pt x="384928" y="3325"/>
                  </a:lnTo>
                  <a:lnTo>
                    <a:pt x="33892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3576637" y="3562344"/>
              <a:ext cx="678180" cy="728980"/>
            </a:xfrm>
            <a:custGeom>
              <a:avLst/>
              <a:gdLst/>
              <a:ahLst/>
              <a:cxnLst/>
              <a:rect l="l" t="t" r="r" b="b"/>
              <a:pathLst>
                <a:path w="678179" h="728979">
                  <a:moveTo>
                    <a:pt x="0" y="364337"/>
                  </a:moveTo>
                  <a:lnTo>
                    <a:pt x="3093" y="314898"/>
                  </a:lnTo>
                  <a:lnTo>
                    <a:pt x="12106" y="267481"/>
                  </a:lnTo>
                  <a:lnTo>
                    <a:pt x="26634" y="222520"/>
                  </a:lnTo>
                  <a:lnTo>
                    <a:pt x="46272" y="180449"/>
                  </a:lnTo>
                  <a:lnTo>
                    <a:pt x="70618" y="141701"/>
                  </a:lnTo>
                  <a:lnTo>
                    <a:pt x="99267" y="106711"/>
                  </a:lnTo>
                  <a:lnTo>
                    <a:pt x="131817" y="75914"/>
                  </a:lnTo>
                  <a:lnTo>
                    <a:pt x="167862" y="49742"/>
                  </a:lnTo>
                  <a:lnTo>
                    <a:pt x="206999" y="28631"/>
                  </a:lnTo>
                  <a:lnTo>
                    <a:pt x="248824" y="13014"/>
                  </a:lnTo>
                  <a:lnTo>
                    <a:pt x="292934" y="3325"/>
                  </a:lnTo>
                  <a:lnTo>
                    <a:pt x="338924" y="0"/>
                  </a:lnTo>
                  <a:lnTo>
                    <a:pt x="384928" y="3325"/>
                  </a:lnTo>
                  <a:lnTo>
                    <a:pt x="429038" y="13014"/>
                  </a:lnTo>
                  <a:lnTo>
                    <a:pt x="470863" y="28631"/>
                  </a:lnTo>
                  <a:lnTo>
                    <a:pt x="510000" y="49742"/>
                  </a:lnTo>
                  <a:lnTo>
                    <a:pt x="546045" y="75914"/>
                  </a:lnTo>
                  <a:lnTo>
                    <a:pt x="578594" y="106711"/>
                  </a:lnTo>
                  <a:lnTo>
                    <a:pt x="607243" y="141701"/>
                  </a:lnTo>
                  <a:lnTo>
                    <a:pt x="631589" y="180449"/>
                  </a:lnTo>
                  <a:lnTo>
                    <a:pt x="651228" y="222520"/>
                  </a:lnTo>
                  <a:lnTo>
                    <a:pt x="665755" y="267481"/>
                  </a:lnTo>
                  <a:lnTo>
                    <a:pt x="674768" y="314898"/>
                  </a:lnTo>
                  <a:lnTo>
                    <a:pt x="677862" y="364337"/>
                  </a:lnTo>
                  <a:lnTo>
                    <a:pt x="674768" y="413776"/>
                  </a:lnTo>
                  <a:lnTo>
                    <a:pt x="665755" y="461193"/>
                  </a:lnTo>
                  <a:lnTo>
                    <a:pt x="651228" y="506154"/>
                  </a:lnTo>
                  <a:lnTo>
                    <a:pt x="631589" y="548226"/>
                  </a:lnTo>
                  <a:lnTo>
                    <a:pt x="607243" y="586973"/>
                  </a:lnTo>
                  <a:lnTo>
                    <a:pt x="578592" y="621963"/>
                  </a:lnTo>
                  <a:lnTo>
                    <a:pt x="546042" y="652761"/>
                  </a:lnTo>
                  <a:lnTo>
                    <a:pt x="509996" y="678932"/>
                  </a:lnTo>
                  <a:lnTo>
                    <a:pt x="470858" y="700043"/>
                  </a:lnTo>
                  <a:lnTo>
                    <a:pt x="429030" y="715660"/>
                  </a:lnTo>
                  <a:lnTo>
                    <a:pt x="384918" y="725349"/>
                  </a:lnTo>
                  <a:lnTo>
                    <a:pt x="338924" y="728675"/>
                  </a:lnTo>
                  <a:lnTo>
                    <a:pt x="292934" y="725349"/>
                  </a:lnTo>
                  <a:lnTo>
                    <a:pt x="248824" y="715660"/>
                  </a:lnTo>
                  <a:lnTo>
                    <a:pt x="206999" y="700043"/>
                  </a:lnTo>
                  <a:lnTo>
                    <a:pt x="167862" y="678932"/>
                  </a:lnTo>
                  <a:lnTo>
                    <a:pt x="131817" y="652761"/>
                  </a:lnTo>
                  <a:lnTo>
                    <a:pt x="99267" y="621963"/>
                  </a:lnTo>
                  <a:lnTo>
                    <a:pt x="70618" y="586973"/>
                  </a:lnTo>
                  <a:lnTo>
                    <a:pt x="46272" y="548226"/>
                  </a:lnTo>
                  <a:lnTo>
                    <a:pt x="26634" y="506154"/>
                  </a:lnTo>
                  <a:lnTo>
                    <a:pt x="12106" y="461193"/>
                  </a:lnTo>
                  <a:lnTo>
                    <a:pt x="3093" y="413776"/>
                  </a:lnTo>
                  <a:lnTo>
                    <a:pt x="0" y="364337"/>
                  </a:lnTo>
                  <a:close/>
                </a:path>
              </a:pathLst>
            </a:custGeom>
            <a:ln w="25400">
              <a:solidFill>
                <a:srgbClr val="CC009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 txBox="1"/>
          <p:nvPr/>
        </p:nvSpPr>
        <p:spPr>
          <a:xfrm>
            <a:off x="5350859" y="3720433"/>
            <a:ext cx="17780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400" b="1" dirty="0">
                <a:solidFill>
                  <a:srgbClr val="800080"/>
                </a:solidFill>
                <a:latin typeface="Times New Roman"/>
                <a:cs typeface="Times New Roman"/>
              </a:rPr>
              <a:t>3</a:t>
            </a:r>
            <a:endParaRPr sz="2400">
              <a:latin typeface="Times New Roman"/>
              <a:cs typeface="Times New Roman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7005637" y="3549644"/>
            <a:ext cx="703580" cy="754380"/>
            <a:chOff x="5481637" y="3549644"/>
            <a:chExt cx="703580" cy="754380"/>
          </a:xfrm>
        </p:grpSpPr>
        <p:sp>
          <p:nvSpPr>
            <p:cNvPr id="16" name="object 16"/>
            <p:cNvSpPr/>
            <p:nvPr/>
          </p:nvSpPr>
          <p:spPr>
            <a:xfrm>
              <a:off x="5494337" y="3562344"/>
              <a:ext cx="678180" cy="728980"/>
            </a:xfrm>
            <a:custGeom>
              <a:avLst/>
              <a:gdLst/>
              <a:ahLst/>
              <a:cxnLst/>
              <a:rect l="l" t="t" r="r" b="b"/>
              <a:pathLst>
                <a:path w="678179" h="728979">
                  <a:moveTo>
                    <a:pt x="338924" y="0"/>
                  </a:moveTo>
                  <a:lnTo>
                    <a:pt x="292934" y="3325"/>
                  </a:lnTo>
                  <a:lnTo>
                    <a:pt x="248824" y="13014"/>
                  </a:lnTo>
                  <a:lnTo>
                    <a:pt x="206999" y="28631"/>
                  </a:lnTo>
                  <a:lnTo>
                    <a:pt x="167862" y="49742"/>
                  </a:lnTo>
                  <a:lnTo>
                    <a:pt x="131817" y="75914"/>
                  </a:lnTo>
                  <a:lnTo>
                    <a:pt x="99267" y="106711"/>
                  </a:lnTo>
                  <a:lnTo>
                    <a:pt x="70618" y="141701"/>
                  </a:lnTo>
                  <a:lnTo>
                    <a:pt x="46272" y="180449"/>
                  </a:lnTo>
                  <a:lnTo>
                    <a:pt x="26634" y="222520"/>
                  </a:lnTo>
                  <a:lnTo>
                    <a:pt x="12106" y="267481"/>
                  </a:lnTo>
                  <a:lnTo>
                    <a:pt x="3093" y="314898"/>
                  </a:lnTo>
                  <a:lnTo>
                    <a:pt x="0" y="364337"/>
                  </a:lnTo>
                  <a:lnTo>
                    <a:pt x="3093" y="413776"/>
                  </a:lnTo>
                  <a:lnTo>
                    <a:pt x="12106" y="461193"/>
                  </a:lnTo>
                  <a:lnTo>
                    <a:pt x="26634" y="506154"/>
                  </a:lnTo>
                  <a:lnTo>
                    <a:pt x="46272" y="548226"/>
                  </a:lnTo>
                  <a:lnTo>
                    <a:pt x="70618" y="586973"/>
                  </a:lnTo>
                  <a:lnTo>
                    <a:pt x="99267" y="621963"/>
                  </a:lnTo>
                  <a:lnTo>
                    <a:pt x="131817" y="652761"/>
                  </a:lnTo>
                  <a:lnTo>
                    <a:pt x="167862" y="678932"/>
                  </a:lnTo>
                  <a:lnTo>
                    <a:pt x="206999" y="700043"/>
                  </a:lnTo>
                  <a:lnTo>
                    <a:pt x="248824" y="715660"/>
                  </a:lnTo>
                  <a:lnTo>
                    <a:pt x="292934" y="725349"/>
                  </a:lnTo>
                  <a:lnTo>
                    <a:pt x="338924" y="728675"/>
                  </a:lnTo>
                  <a:lnTo>
                    <a:pt x="384918" y="725349"/>
                  </a:lnTo>
                  <a:lnTo>
                    <a:pt x="429030" y="715660"/>
                  </a:lnTo>
                  <a:lnTo>
                    <a:pt x="470858" y="700043"/>
                  </a:lnTo>
                  <a:lnTo>
                    <a:pt x="509996" y="678932"/>
                  </a:lnTo>
                  <a:lnTo>
                    <a:pt x="546042" y="652761"/>
                  </a:lnTo>
                  <a:lnTo>
                    <a:pt x="578592" y="621963"/>
                  </a:lnTo>
                  <a:lnTo>
                    <a:pt x="607243" y="586973"/>
                  </a:lnTo>
                  <a:lnTo>
                    <a:pt x="631589" y="548226"/>
                  </a:lnTo>
                  <a:lnTo>
                    <a:pt x="651228" y="506154"/>
                  </a:lnTo>
                  <a:lnTo>
                    <a:pt x="665755" y="461193"/>
                  </a:lnTo>
                  <a:lnTo>
                    <a:pt x="674768" y="413776"/>
                  </a:lnTo>
                  <a:lnTo>
                    <a:pt x="677862" y="364337"/>
                  </a:lnTo>
                  <a:lnTo>
                    <a:pt x="674768" y="314898"/>
                  </a:lnTo>
                  <a:lnTo>
                    <a:pt x="665755" y="267481"/>
                  </a:lnTo>
                  <a:lnTo>
                    <a:pt x="651228" y="222520"/>
                  </a:lnTo>
                  <a:lnTo>
                    <a:pt x="631589" y="180449"/>
                  </a:lnTo>
                  <a:lnTo>
                    <a:pt x="607243" y="141701"/>
                  </a:lnTo>
                  <a:lnTo>
                    <a:pt x="578594" y="106711"/>
                  </a:lnTo>
                  <a:lnTo>
                    <a:pt x="546045" y="75914"/>
                  </a:lnTo>
                  <a:lnTo>
                    <a:pt x="510000" y="49742"/>
                  </a:lnTo>
                  <a:lnTo>
                    <a:pt x="470863" y="28631"/>
                  </a:lnTo>
                  <a:lnTo>
                    <a:pt x="429038" y="13014"/>
                  </a:lnTo>
                  <a:lnTo>
                    <a:pt x="384928" y="3325"/>
                  </a:lnTo>
                  <a:lnTo>
                    <a:pt x="33892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5494337" y="3562344"/>
              <a:ext cx="678180" cy="728980"/>
            </a:xfrm>
            <a:custGeom>
              <a:avLst/>
              <a:gdLst/>
              <a:ahLst/>
              <a:cxnLst/>
              <a:rect l="l" t="t" r="r" b="b"/>
              <a:pathLst>
                <a:path w="678179" h="728979">
                  <a:moveTo>
                    <a:pt x="0" y="364337"/>
                  </a:moveTo>
                  <a:lnTo>
                    <a:pt x="3093" y="314898"/>
                  </a:lnTo>
                  <a:lnTo>
                    <a:pt x="12106" y="267481"/>
                  </a:lnTo>
                  <a:lnTo>
                    <a:pt x="26634" y="222520"/>
                  </a:lnTo>
                  <a:lnTo>
                    <a:pt x="46272" y="180449"/>
                  </a:lnTo>
                  <a:lnTo>
                    <a:pt x="70618" y="141701"/>
                  </a:lnTo>
                  <a:lnTo>
                    <a:pt x="99267" y="106711"/>
                  </a:lnTo>
                  <a:lnTo>
                    <a:pt x="131817" y="75914"/>
                  </a:lnTo>
                  <a:lnTo>
                    <a:pt x="167862" y="49742"/>
                  </a:lnTo>
                  <a:lnTo>
                    <a:pt x="206999" y="28631"/>
                  </a:lnTo>
                  <a:lnTo>
                    <a:pt x="248824" y="13014"/>
                  </a:lnTo>
                  <a:lnTo>
                    <a:pt x="292934" y="3325"/>
                  </a:lnTo>
                  <a:lnTo>
                    <a:pt x="338924" y="0"/>
                  </a:lnTo>
                  <a:lnTo>
                    <a:pt x="384928" y="3325"/>
                  </a:lnTo>
                  <a:lnTo>
                    <a:pt x="429038" y="13014"/>
                  </a:lnTo>
                  <a:lnTo>
                    <a:pt x="470863" y="28631"/>
                  </a:lnTo>
                  <a:lnTo>
                    <a:pt x="510000" y="49742"/>
                  </a:lnTo>
                  <a:lnTo>
                    <a:pt x="546045" y="75914"/>
                  </a:lnTo>
                  <a:lnTo>
                    <a:pt x="578594" y="106711"/>
                  </a:lnTo>
                  <a:lnTo>
                    <a:pt x="607243" y="141701"/>
                  </a:lnTo>
                  <a:lnTo>
                    <a:pt x="631589" y="180449"/>
                  </a:lnTo>
                  <a:lnTo>
                    <a:pt x="651228" y="222520"/>
                  </a:lnTo>
                  <a:lnTo>
                    <a:pt x="665755" y="267481"/>
                  </a:lnTo>
                  <a:lnTo>
                    <a:pt x="674768" y="314898"/>
                  </a:lnTo>
                  <a:lnTo>
                    <a:pt x="677862" y="364337"/>
                  </a:lnTo>
                  <a:lnTo>
                    <a:pt x="674768" y="413776"/>
                  </a:lnTo>
                  <a:lnTo>
                    <a:pt x="665755" y="461193"/>
                  </a:lnTo>
                  <a:lnTo>
                    <a:pt x="651228" y="506154"/>
                  </a:lnTo>
                  <a:lnTo>
                    <a:pt x="631589" y="548226"/>
                  </a:lnTo>
                  <a:lnTo>
                    <a:pt x="607243" y="586973"/>
                  </a:lnTo>
                  <a:lnTo>
                    <a:pt x="578592" y="621963"/>
                  </a:lnTo>
                  <a:lnTo>
                    <a:pt x="546042" y="652761"/>
                  </a:lnTo>
                  <a:lnTo>
                    <a:pt x="509996" y="678932"/>
                  </a:lnTo>
                  <a:lnTo>
                    <a:pt x="470858" y="700043"/>
                  </a:lnTo>
                  <a:lnTo>
                    <a:pt x="429030" y="715660"/>
                  </a:lnTo>
                  <a:lnTo>
                    <a:pt x="384918" y="725349"/>
                  </a:lnTo>
                  <a:lnTo>
                    <a:pt x="338924" y="728675"/>
                  </a:lnTo>
                  <a:lnTo>
                    <a:pt x="292934" y="725349"/>
                  </a:lnTo>
                  <a:lnTo>
                    <a:pt x="248824" y="715660"/>
                  </a:lnTo>
                  <a:lnTo>
                    <a:pt x="206999" y="700043"/>
                  </a:lnTo>
                  <a:lnTo>
                    <a:pt x="167862" y="678932"/>
                  </a:lnTo>
                  <a:lnTo>
                    <a:pt x="131817" y="652761"/>
                  </a:lnTo>
                  <a:lnTo>
                    <a:pt x="99267" y="621963"/>
                  </a:lnTo>
                  <a:lnTo>
                    <a:pt x="70618" y="586973"/>
                  </a:lnTo>
                  <a:lnTo>
                    <a:pt x="46272" y="548226"/>
                  </a:lnTo>
                  <a:lnTo>
                    <a:pt x="26634" y="506154"/>
                  </a:lnTo>
                  <a:lnTo>
                    <a:pt x="12106" y="461193"/>
                  </a:lnTo>
                  <a:lnTo>
                    <a:pt x="3093" y="413776"/>
                  </a:lnTo>
                  <a:lnTo>
                    <a:pt x="0" y="364337"/>
                  </a:lnTo>
                  <a:close/>
                </a:path>
              </a:pathLst>
            </a:custGeom>
            <a:ln w="25400">
              <a:solidFill>
                <a:srgbClr val="EA00E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8" name="object 18"/>
          <p:cNvSpPr txBox="1"/>
          <p:nvPr/>
        </p:nvSpPr>
        <p:spPr>
          <a:xfrm>
            <a:off x="7268559" y="3720433"/>
            <a:ext cx="17780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400" b="1" dirty="0">
                <a:solidFill>
                  <a:srgbClr val="800080"/>
                </a:solidFill>
                <a:latin typeface="Times New Roman"/>
                <a:cs typeface="Times New Roman"/>
              </a:rPr>
              <a:t>2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5319667" y="936694"/>
            <a:ext cx="2174240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09550" marR="5080" indent="-197485">
              <a:spcBef>
                <a:spcPts val="100"/>
              </a:spcBef>
            </a:pPr>
            <a:r>
              <a:rPr sz="2400" dirty="0">
                <a:latin typeface="Times New Roman"/>
                <a:cs typeface="Times New Roman"/>
              </a:rPr>
              <a:t>Bệnh</a:t>
            </a:r>
            <a:r>
              <a:rPr sz="2400" spc="-1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nhân</a:t>
            </a:r>
            <a:r>
              <a:rPr sz="2400" spc="-10" dirty="0">
                <a:latin typeface="Times New Roman"/>
                <a:cs typeface="Times New Roman"/>
              </a:rPr>
              <a:t> không </a:t>
            </a:r>
            <a:r>
              <a:rPr sz="2400" dirty="0">
                <a:latin typeface="Times New Roman"/>
                <a:cs typeface="Times New Roman"/>
              </a:rPr>
              <a:t>có</a:t>
            </a:r>
            <a:r>
              <a:rPr sz="2400" spc="-3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triệu</a:t>
            </a:r>
            <a:r>
              <a:rPr sz="2400" spc="-20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Times New Roman"/>
                <a:cs typeface="Times New Roman"/>
              </a:rPr>
              <a:t>chứng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7813542" y="3382409"/>
            <a:ext cx="2583815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88315" marR="5080" indent="-476250">
              <a:spcBef>
                <a:spcPts val="100"/>
              </a:spcBef>
            </a:pPr>
            <a:r>
              <a:rPr sz="2400" dirty="0">
                <a:latin typeface="Times New Roman"/>
                <a:cs typeface="Times New Roman"/>
              </a:rPr>
              <a:t>Thiếu</a:t>
            </a:r>
            <a:r>
              <a:rPr sz="2400" spc="-2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máu</a:t>
            </a:r>
            <a:r>
              <a:rPr sz="2400" spc="-1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gắng</a:t>
            </a:r>
            <a:r>
              <a:rPr sz="2400" spc="-15" dirty="0">
                <a:latin typeface="Times New Roman"/>
                <a:cs typeface="Times New Roman"/>
              </a:rPr>
              <a:t> </a:t>
            </a:r>
            <a:r>
              <a:rPr sz="2400" spc="-20" dirty="0">
                <a:latin typeface="Times New Roman"/>
                <a:cs typeface="Times New Roman"/>
              </a:rPr>
              <a:t>sức: </a:t>
            </a:r>
            <a:r>
              <a:rPr sz="2400" dirty="0">
                <a:latin typeface="Times New Roman"/>
                <a:cs typeface="Times New Roman"/>
              </a:rPr>
              <a:t>Đau</a:t>
            </a:r>
            <a:r>
              <a:rPr sz="2400" spc="-1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cách</a:t>
            </a:r>
            <a:r>
              <a:rPr sz="2400" spc="-20" dirty="0">
                <a:latin typeface="Times New Roman"/>
                <a:cs typeface="Times New Roman"/>
              </a:rPr>
              <a:t> </a:t>
            </a:r>
            <a:r>
              <a:rPr sz="2400" spc="-25" dirty="0">
                <a:latin typeface="Times New Roman"/>
                <a:cs typeface="Times New Roman"/>
              </a:rPr>
              <a:t>hồi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1816601" y="2963310"/>
            <a:ext cx="3148330" cy="11823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065" marR="5080" indent="-1270" algn="ctr">
              <a:lnSpc>
                <a:spcPct val="99800"/>
              </a:lnSpc>
              <a:spcBef>
                <a:spcPts val="105"/>
              </a:spcBef>
            </a:pPr>
            <a:r>
              <a:rPr sz="2400" dirty="0">
                <a:latin typeface="Times New Roman"/>
                <a:cs typeface="Times New Roman"/>
              </a:rPr>
              <a:t>Thiếu</a:t>
            </a:r>
            <a:r>
              <a:rPr sz="2400" spc="-4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máu</a:t>
            </a:r>
            <a:r>
              <a:rPr sz="2400" spc="-1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mãn</a:t>
            </a:r>
            <a:r>
              <a:rPr sz="2400" spc="-20" dirty="0">
                <a:latin typeface="Times New Roman"/>
                <a:cs typeface="Times New Roman"/>
              </a:rPr>
              <a:t> tính </a:t>
            </a:r>
            <a:r>
              <a:rPr sz="2400" dirty="0">
                <a:latin typeface="Times New Roman"/>
                <a:cs typeface="Times New Roman"/>
              </a:rPr>
              <a:t>thường</a:t>
            </a:r>
            <a:r>
              <a:rPr sz="2400" spc="-1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xuyên</a:t>
            </a:r>
            <a:r>
              <a:rPr sz="2400" spc="-1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(khi</a:t>
            </a:r>
            <a:r>
              <a:rPr sz="2400" spc="-10" dirty="0">
                <a:latin typeface="Times New Roman"/>
                <a:cs typeface="Times New Roman"/>
              </a:rPr>
              <a:t> </a:t>
            </a:r>
            <a:r>
              <a:rPr sz="2400" spc="-20" dirty="0">
                <a:latin typeface="Times New Roman"/>
                <a:cs typeface="Times New Roman"/>
              </a:rPr>
              <a:t>ngủ): </a:t>
            </a:r>
            <a:r>
              <a:rPr sz="2400" dirty="0">
                <a:latin typeface="Times New Roman"/>
                <a:cs typeface="Times New Roman"/>
              </a:rPr>
              <a:t>Đau</a:t>
            </a:r>
            <a:r>
              <a:rPr sz="2400" spc="-10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±</a:t>
            </a:r>
            <a:r>
              <a:rPr sz="2800" spc="-5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thiểu</a:t>
            </a:r>
            <a:r>
              <a:rPr sz="2800" spc="-25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dưỡng</a:t>
            </a:r>
            <a:r>
              <a:rPr sz="2800" spc="-25" dirty="0">
                <a:latin typeface="Times New Roman"/>
                <a:cs typeface="Times New Roman"/>
              </a:rPr>
              <a:t> mô</a:t>
            </a:r>
            <a:endParaRPr sz="2800">
              <a:latin typeface="Times New Roman"/>
              <a:cs typeface="Times New Roman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6333534" y="4376388"/>
            <a:ext cx="4170045" cy="1671320"/>
          </a:xfrm>
          <a:prstGeom prst="rect">
            <a:avLst/>
          </a:prstGeom>
        </p:spPr>
        <p:txBody>
          <a:bodyPr vert="horz" wrap="square" lIns="0" tIns="195580" rIns="0" bIns="0" rtlCol="0">
            <a:spAutoFit/>
          </a:bodyPr>
          <a:lstStyle/>
          <a:p>
            <a:pPr marL="189230" indent="-177165">
              <a:spcBef>
                <a:spcPts val="1540"/>
              </a:spcBef>
              <a:buFont typeface="Times New Roman"/>
              <a:buChar char="-"/>
              <a:tabLst>
                <a:tab pos="189865" algn="l"/>
              </a:tabLst>
            </a:pPr>
            <a:r>
              <a:rPr sz="2400" b="1" dirty="0">
                <a:solidFill>
                  <a:srgbClr val="CC0099"/>
                </a:solidFill>
                <a:latin typeface="Times New Roman"/>
                <a:cs typeface="Times New Roman"/>
              </a:rPr>
              <a:t>Chỉ</a:t>
            </a:r>
            <a:r>
              <a:rPr sz="2400" b="1" spc="-60" dirty="0">
                <a:solidFill>
                  <a:srgbClr val="CC0099"/>
                </a:solidFill>
                <a:latin typeface="Times New Roman"/>
                <a:cs typeface="Times New Roman"/>
              </a:rPr>
              <a:t> </a:t>
            </a:r>
            <a:r>
              <a:rPr sz="2400" b="1" dirty="0">
                <a:solidFill>
                  <a:srgbClr val="CC0099"/>
                </a:solidFill>
                <a:latin typeface="Times New Roman"/>
                <a:cs typeface="Times New Roman"/>
              </a:rPr>
              <a:t>số</a:t>
            </a:r>
            <a:r>
              <a:rPr sz="2400" b="1" spc="-40" dirty="0">
                <a:solidFill>
                  <a:srgbClr val="CC0099"/>
                </a:solidFill>
                <a:latin typeface="Times New Roman"/>
                <a:cs typeface="Times New Roman"/>
              </a:rPr>
              <a:t> </a:t>
            </a:r>
            <a:r>
              <a:rPr sz="2400" b="1" spc="-25" dirty="0">
                <a:solidFill>
                  <a:srgbClr val="CC0099"/>
                </a:solidFill>
                <a:latin typeface="Times New Roman"/>
                <a:cs typeface="Times New Roman"/>
              </a:rPr>
              <a:t>HA</a:t>
            </a:r>
            <a:r>
              <a:rPr sz="2400" b="1" spc="-150" dirty="0">
                <a:solidFill>
                  <a:srgbClr val="CC0099"/>
                </a:solidFill>
                <a:latin typeface="Times New Roman"/>
                <a:cs typeface="Times New Roman"/>
              </a:rPr>
              <a:t> </a:t>
            </a:r>
            <a:r>
              <a:rPr sz="2400" b="1" dirty="0">
                <a:solidFill>
                  <a:srgbClr val="CC0099"/>
                </a:solidFill>
                <a:latin typeface="Times New Roman"/>
                <a:cs typeface="Times New Roman"/>
              </a:rPr>
              <a:t>tâm</a:t>
            </a:r>
            <a:r>
              <a:rPr sz="2400" b="1" spc="-40" dirty="0">
                <a:solidFill>
                  <a:srgbClr val="CC0099"/>
                </a:solidFill>
                <a:latin typeface="Times New Roman"/>
                <a:cs typeface="Times New Roman"/>
              </a:rPr>
              <a:t> </a:t>
            </a:r>
            <a:r>
              <a:rPr sz="2400" b="1" dirty="0">
                <a:solidFill>
                  <a:srgbClr val="CC0099"/>
                </a:solidFill>
                <a:latin typeface="Times New Roman"/>
                <a:cs typeface="Times New Roman"/>
              </a:rPr>
              <a:t>thu</a:t>
            </a:r>
            <a:r>
              <a:rPr sz="2400" b="1" spc="-35" dirty="0">
                <a:solidFill>
                  <a:srgbClr val="CC0099"/>
                </a:solidFill>
                <a:latin typeface="Times New Roman"/>
                <a:cs typeface="Times New Roman"/>
              </a:rPr>
              <a:t> </a:t>
            </a:r>
            <a:r>
              <a:rPr sz="2400" b="1" dirty="0">
                <a:solidFill>
                  <a:srgbClr val="CC0099"/>
                </a:solidFill>
                <a:latin typeface="Times New Roman"/>
                <a:cs typeface="Times New Roman"/>
              </a:rPr>
              <a:t>(ABI)</a:t>
            </a:r>
            <a:r>
              <a:rPr sz="2400" b="1" spc="-35" dirty="0">
                <a:solidFill>
                  <a:srgbClr val="CC0099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CC0099"/>
                </a:solidFill>
                <a:latin typeface="Times New Roman"/>
                <a:cs typeface="Times New Roman"/>
              </a:rPr>
              <a:t>&lt;</a:t>
            </a:r>
            <a:r>
              <a:rPr sz="2400" spc="-45" dirty="0">
                <a:solidFill>
                  <a:srgbClr val="CC0099"/>
                </a:solidFill>
                <a:latin typeface="Times New Roman"/>
                <a:cs typeface="Times New Roman"/>
              </a:rPr>
              <a:t> </a:t>
            </a:r>
            <a:r>
              <a:rPr sz="2400" spc="-25" dirty="0">
                <a:solidFill>
                  <a:srgbClr val="CC0099"/>
                </a:solidFill>
                <a:latin typeface="Times New Roman"/>
                <a:cs typeface="Times New Roman"/>
              </a:rPr>
              <a:t>0.9</a:t>
            </a:r>
            <a:endParaRPr sz="2400">
              <a:latin typeface="Times New Roman"/>
              <a:cs typeface="Times New Roman"/>
            </a:endParaRPr>
          </a:p>
          <a:p>
            <a:pPr marL="189230" indent="-177165">
              <a:spcBef>
                <a:spcPts val="1440"/>
              </a:spcBef>
              <a:buFont typeface="Times New Roman"/>
              <a:buChar char="-"/>
              <a:tabLst>
                <a:tab pos="189865" algn="l"/>
              </a:tabLst>
            </a:pPr>
            <a:r>
              <a:rPr sz="2400" b="1" dirty="0">
                <a:solidFill>
                  <a:srgbClr val="CC0099"/>
                </a:solidFill>
                <a:latin typeface="Times New Roman"/>
                <a:cs typeface="Times New Roman"/>
              </a:rPr>
              <a:t>Siêu</a:t>
            </a:r>
            <a:r>
              <a:rPr sz="2400" b="1" spc="-60" dirty="0">
                <a:solidFill>
                  <a:srgbClr val="CC0099"/>
                </a:solidFill>
                <a:latin typeface="Times New Roman"/>
                <a:cs typeface="Times New Roman"/>
              </a:rPr>
              <a:t> </a:t>
            </a:r>
            <a:r>
              <a:rPr sz="2400" b="1" dirty="0">
                <a:solidFill>
                  <a:srgbClr val="CC0099"/>
                </a:solidFill>
                <a:latin typeface="Times New Roman"/>
                <a:cs typeface="Times New Roman"/>
              </a:rPr>
              <a:t>âm</a:t>
            </a:r>
            <a:r>
              <a:rPr sz="2400" b="1" spc="-60" dirty="0">
                <a:solidFill>
                  <a:srgbClr val="CC0099"/>
                </a:solidFill>
                <a:latin typeface="Times New Roman"/>
                <a:cs typeface="Times New Roman"/>
              </a:rPr>
              <a:t> </a:t>
            </a:r>
            <a:r>
              <a:rPr sz="2400" b="1" dirty="0">
                <a:solidFill>
                  <a:srgbClr val="CC0099"/>
                </a:solidFill>
                <a:latin typeface="Times New Roman"/>
                <a:cs typeface="Times New Roman"/>
              </a:rPr>
              <a:t>mạch</a:t>
            </a:r>
            <a:r>
              <a:rPr sz="2400" b="1" spc="-60" dirty="0">
                <a:solidFill>
                  <a:srgbClr val="CC0099"/>
                </a:solidFill>
                <a:latin typeface="Times New Roman"/>
                <a:cs typeface="Times New Roman"/>
              </a:rPr>
              <a:t> </a:t>
            </a:r>
            <a:r>
              <a:rPr sz="2400" b="1" dirty="0">
                <a:solidFill>
                  <a:srgbClr val="CC0099"/>
                </a:solidFill>
                <a:latin typeface="Times New Roman"/>
                <a:cs typeface="Times New Roman"/>
              </a:rPr>
              <a:t>máu</a:t>
            </a:r>
            <a:r>
              <a:rPr sz="2400" b="1" spc="-45" dirty="0">
                <a:solidFill>
                  <a:srgbClr val="CC0099"/>
                </a:solidFill>
                <a:latin typeface="Times New Roman"/>
                <a:cs typeface="Times New Roman"/>
              </a:rPr>
              <a:t> </a:t>
            </a:r>
            <a:r>
              <a:rPr sz="2400" spc="-20" dirty="0">
                <a:solidFill>
                  <a:srgbClr val="CC0099"/>
                </a:solidFill>
                <a:latin typeface="Times New Roman"/>
                <a:cs typeface="Times New Roman"/>
              </a:rPr>
              <a:t>ĐMCD</a:t>
            </a:r>
            <a:endParaRPr sz="2400">
              <a:latin typeface="Times New Roman"/>
              <a:cs typeface="Times New Roman"/>
            </a:endParaRPr>
          </a:p>
          <a:p>
            <a:pPr marL="316865">
              <a:spcBef>
                <a:spcPts val="1440"/>
              </a:spcBef>
            </a:pPr>
            <a:r>
              <a:rPr sz="2400" dirty="0">
                <a:solidFill>
                  <a:srgbClr val="CC0099"/>
                </a:solidFill>
                <a:latin typeface="Times New Roman"/>
                <a:cs typeface="Times New Roman"/>
              </a:rPr>
              <a:t>*</a:t>
            </a:r>
            <a:r>
              <a:rPr sz="2400" spc="-15" dirty="0">
                <a:solidFill>
                  <a:srgbClr val="CC0099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CC0099"/>
                </a:solidFill>
                <a:latin typeface="Times New Roman"/>
                <a:cs typeface="Times New Roman"/>
              </a:rPr>
              <a:t>Đánh giá</a:t>
            </a:r>
            <a:r>
              <a:rPr sz="2400" spc="-15" dirty="0">
                <a:solidFill>
                  <a:srgbClr val="CC0099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CC0099"/>
                </a:solidFill>
                <a:latin typeface="Times New Roman"/>
                <a:cs typeface="Times New Roman"/>
              </a:rPr>
              <a:t>huyết</a:t>
            </a:r>
            <a:r>
              <a:rPr sz="2400" spc="-10" dirty="0">
                <a:solidFill>
                  <a:srgbClr val="CC0099"/>
                </a:solidFill>
                <a:latin typeface="Times New Roman"/>
                <a:cs typeface="Times New Roman"/>
              </a:rPr>
              <a:t> </a:t>
            </a:r>
            <a:r>
              <a:rPr sz="2400" spc="-20" dirty="0">
                <a:solidFill>
                  <a:srgbClr val="CC0099"/>
                </a:solidFill>
                <a:latin typeface="Times New Roman"/>
                <a:cs typeface="Times New Roman"/>
              </a:rPr>
              <a:t>động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6637723" y="6205188"/>
            <a:ext cx="90043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400" dirty="0">
                <a:solidFill>
                  <a:srgbClr val="CC0099"/>
                </a:solidFill>
                <a:latin typeface="Times New Roman"/>
                <a:cs typeface="Times New Roman"/>
              </a:rPr>
              <a:t>*</a:t>
            </a:r>
            <a:r>
              <a:rPr sz="2400" spc="-50" dirty="0">
                <a:solidFill>
                  <a:srgbClr val="CC0099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CC0099"/>
                </a:solidFill>
                <a:latin typeface="Times New Roman"/>
                <a:cs typeface="Times New Roman"/>
              </a:rPr>
              <a:t>Vị</a:t>
            </a:r>
            <a:r>
              <a:rPr sz="2400" spc="-5" dirty="0">
                <a:solidFill>
                  <a:srgbClr val="CC0099"/>
                </a:solidFill>
                <a:latin typeface="Times New Roman"/>
                <a:cs typeface="Times New Roman"/>
              </a:rPr>
              <a:t> </a:t>
            </a:r>
            <a:r>
              <a:rPr sz="2400" spc="-25" dirty="0">
                <a:solidFill>
                  <a:srgbClr val="CC0099"/>
                </a:solidFill>
                <a:latin typeface="Times New Roman"/>
                <a:cs typeface="Times New Roman"/>
              </a:rPr>
              <a:t>trí</a:t>
            </a:r>
            <a:endParaRPr sz="2400">
              <a:latin typeface="Times New Roman"/>
              <a:cs typeface="Times New Roman"/>
            </a:endParaRPr>
          </a:p>
        </p:txBody>
      </p:sp>
      <p:grpSp>
        <p:nvGrpSpPr>
          <p:cNvPr id="24" name="object 24"/>
          <p:cNvGrpSpPr/>
          <p:nvPr/>
        </p:nvGrpSpPr>
        <p:grpSpPr>
          <a:xfrm>
            <a:off x="9079707" y="4191000"/>
            <a:ext cx="128905" cy="367030"/>
            <a:chOff x="7555706" y="4191000"/>
            <a:chExt cx="128905" cy="367030"/>
          </a:xfrm>
        </p:grpSpPr>
        <p:sp>
          <p:nvSpPr>
            <p:cNvPr id="25" name="object 25"/>
            <p:cNvSpPr/>
            <p:nvPr/>
          </p:nvSpPr>
          <p:spPr>
            <a:xfrm>
              <a:off x="7620000" y="4191000"/>
              <a:ext cx="0" cy="353060"/>
            </a:xfrm>
            <a:custGeom>
              <a:avLst/>
              <a:gdLst/>
              <a:ahLst/>
              <a:cxnLst/>
              <a:rect l="l" t="t" r="r" b="b"/>
              <a:pathLst>
                <a:path h="353060">
                  <a:moveTo>
                    <a:pt x="0" y="0"/>
                  </a:moveTo>
                  <a:lnTo>
                    <a:pt x="0" y="352704"/>
                  </a:lnTo>
                </a:path>
              </a:pathLst>
            </a:custGeom>
            <a:ln w="28575">
              <a:solidFill>
                <a:srgbClr val="80008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7569993" y="4457985"/>
              <a:ext cx="100330" cy="85725"/>
            </a:xfrm>
            <a:custGeom>
              <a:avLst/>
              <a:gdLst/>
              <a:ahLst/>
              <a:cxnLst/>
              <a:rect l="l" t="t" r="r" b="b"/>
              <a:pathLst>
                <a:path w="100329" h="85725">
                  <a:moveTo>
                    <a:pt x="100012" y="0"/>
                  </a:moveTo>
                  <a:lnTo>
                    <a:pt x="49999" y="85724"/>
                  </a:lnTo>
                  <a:lnTo>
                    <a:pt x="0" y="0"/>
                  </a:lnTo>
                </a:path>
              </a:pathLst>
            </a:custGeom>
            <a:ln w="28575">
              <a:solidFill>
                <a:srgbClr val="80008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7" name="object 27"/>
          <p:cNvSpPr txBox="1"/>
          <p:nvPr/>
        </p:nvSpPr>
        <p:spPr>
          <a:xfrm>
            <a:off x="1678940" y="4559268"/>
            <a:ext cx="403542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400" dirty="0">
                <a:solidFill>
                  <a:srgbClr val="CC0099"/>
                </a:solidFill>
                <a:latin typeface="Times New Roman"/>
                <a:cs typeface="Times New Roman"/>
              </a:rPr>
              <a:t>-</a:t>
            </a:r>
            <a:r>
              <a:rPr sz="2400" spc="-50" dirty="0">
                <a:solidFill>
                  <a:srgbClr val="CC0099"/>
                </a:solidFill>
                <a:latin typeface="Times New Roman"/>
                <a:cs typeface="Times New Roman"/>
              </a:rPr>
              <a:t> </a:t>
            </a:r>
            <a:r>
              <a:rPr sz="2400" b="1" dirty="0">
                <a:solidFill>
                  <a:srgbClr val="CC0099"/>
                </a:solidFill>
                <a:latin typeface="Times New Roman"/>
                <a:cs typeface="Times New Roman"/>
              </a:rPr>
              <a:t>Chỉ</a:t>
            </a:r>
            <a:r>
              <a:rPr sz="2400" b="1" spc="-35" dirty="0">
                <a:solidFill>
                  <a:srgbClr val="CC0099"/>
                </a:solidFill>
                <a:latin typeface="Times New Roman"/>
                <a:cs typeface="Times New Roman"/>
              </a:rPr>
              <a:t> </a:t>
            </a:r>
            <a:r>
              <a:rPr sz="2400" b="1" dirty="0">
                <a:solidFill>
                  <a:srgbClr val="CC0099"/>
                </a:solidFill>
                <a:latin typeface="Times New Roman"/>
                <a:cs typeface="Times New Roman"/>
              </a:rPr>
              <a:t>số</a:t>
            </a:r>
            <a:r>
              <a:rPr sz="2400" b="1" spc="-40" dirty="0">
                <a:solidFill>
                  <a:srgbClr val="CC0099"/>
                </a:solidFill>
                <a:latin typeface="Times New Roman"/>
                <a:cs typeface="Times New Roman"/>
              </a:rPr>
              <a:t> </a:t>
            </a:r>
            <a:r>
              <a:rPr sz="2400" b="1" dirty="0">
                <a:solidFill>
                  <a:srgbClr val="CC0099"/>
                </a:solidFill>
                <a:latin typeface="Times New Roman"/>
                <a:cs typeface="Times New Roman"/>
              </a:rPr>
              <a:t>huyết</a:t>
            </a:r>
            <a:r>
              <a:rPr sz="2400" b="1" spc="-40" dirty="0">
                <a:solidFill>
                  <a:srgbClr val="CC0099"/>
                </a:solidFill>
                <a:latin typeface="Times New Roman"/>
                <a:cs typeface="Times New Roman"/>
              </a:rPr>
              <a:t> </a:t>
            </a:r>
            <a:r>
              <a:rPr sz="2400" b="1" dirty="0">
                <a:solidFill>
                  <a:srgbClr val="CC0099"/>
                </a:solidFill>
                <a:latin typeface="Times New Roman"/>
                <a:cs typeface="Times New Roman"/>
              </a:rPr>
              <a:t>áp</a:t>
            </a:r>
            <a:r>
              <a:rPr sz="2400" b="1" spc="-40" dirty="0">
                <a:solidFill>
                  <a:srgbClr val="CC0099"/>
                </a:solidFill>
                <a:latin typeface="Times New Roman"/>
                <a:cs typeface="Times New Roman"/>
              </a:rPr>
              <a:t> </a:t>
            </a:r>
            <a:r>
              <a:rPr sz="2400" b="1" dirty="0">
                <a:solidFill>
                  <a:srgbClr val="CC0099"/>
                </a:solidFill>
                <a:latin typeface="Times New Roman"/>
                <a:cs typeface="Times New Roman"/>
              </a:rPr>
              <a:t>tâm</a:t>
            </a:r>
            <a:r>
              <a:rPr sz="2400" b="1" spc="-40" dirty="0">
                <a:solidFill>
                  <a:srgbClr val="CC0099"/>
                </a:solidFill>
                <a:latin typeface="Times New Roman"/>
                <a:cs typeface="Times New Roman"/>
              </a:rPr>
              <a:t> </a:t>
            </a:r>
            <a:r>
              <a:rPr sz="2400" b="1" dirty="0">
                <a:solidFill>
                  <a:srgbClr val="CC0099"/>
                </a:solidFill>
                <a:latin typeface="Times New Roman"/>
                <a:cs typeface="Times New Roman"/>
              </a:rPr>
              <a:t>thu</a:t>
            </a:r>
            <a:r>
              <a:rPr sz="2400" b="1" spc="-30" dirty="0">
                <a:solidFill>
                  <a:srgbClr val="CC0099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CC0099"/>
                </a:solidFill>
                <a:latin typeface="Times New Roman"/>
                <a:cs typeface="Times New Roman"/>
              </a:rPr>
              <a:t>&lt;</a:t>
            </a:r>
            <a:r>
              <a:rPr sz="2400" spc="-45" dirty="0">
                <a:solidFill>
                  <a:srgbClr val="CC0099"/>
                </a:solidFill>
                <a:latin typeface="Times New Roman"/>
                <a:cs typeface="Times New Roman"/>
              </a:rPr>
              <a:t> </a:t>
            </a:r>
            <a:r>
              <a:rPr sz="2400" spc="-25" dirty="0">
                <a:solidFill>
                  <a:srgbClr val="CC0099"/>
                </a:solidFill>
                <a:latin typeface="Times New Roman"/>
                <a:cs typeface="Times New Roman"/>
              </a:rPr>
              <a:t>0,9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1678939" y="5181060"/>
            <a:ext cx="375285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400" dirty="0">
                <a:solidFill>
                  <a:srgbClr val="CC0099"/>
                </a:solidFill>
                <a:latin typeface="Times New Roman"/>
                <a:cs typeface="Times New Roman"/>
              </a:rPr>
              <a:t>-</a:t>
            </a:r>
            <a:r>
              <a:rPr sz="2400" spc="-30" dirty="0">
                <a:solidFill>
                  <a:srgbClr val="CC0099"/>
                </a:solidFill>
                <a:latin typeface="Times New Roman"/>
                <a:cs typeface="Times New Roman"/>
              </a:rPr>
              <a:t> </a:t>
            </a:r>
            <a:r>
              <a:rPr sz="2400" b="1" dirty="0">
                <a:solidFill>
                  <a:srgbClr val="CC0099"/>
                </a:solidFill>
                <a:latin typeface="Times New Roman"/>
                <a:cs typeface="Times New Roman"/>
              </a:rPr>
              <a:t>Siêu</a:t>
            </a:r>
            <a:r>
              <a:rPr sz="2400" b="1" spc="-10" dirty="0">
                <a:solidFill>
                  <a:srgbClr val="CC0099"/>
                </a:solidFill>
                <a:latin typeface="Times New Roman"/>
                <a:cs typeface="Times New Roman"/>
              </a:rPr>
              <a:t> </a:t>
            </a:r>
            <a:r>
              <a:rPr sz="2400" b="1" dirty="0">
                <a:solidFill>
                  <a:srgbClr val="CC0099"/>
                </a:solidFill>
                <a:latin typeface="Times New Roman"/>
                <a:cs typeface="Times New Roman"/>
              </a:rPr>
              <a:t>âm</a:t>
            </a:r>
            <a:r>
              <a:rPr sz="2400" b="1" spc="-5" dirty="0">
                <a:solidFill>
                  <a:srgbClr val="CC0099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CC0099"/>
                </a:solidFill>
                <a:latin typeface="Times New Roman"/>
                <a:cs typeface="Times New Roman"/>
              </a:rPr>
              <a:t>động</a:t>
            </a:r>
            <a:r>
              <a:rPr sz="2400" spc="-10" dirty="0">
                <a:solidFill>
                  <a:srgbClr val="CC0099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CC0099"/>
                </a:solidFill>
                <a:latin typeface="Times New Roman"/>
                <a:cs typeface="Times New Roman"/>
              </a:rPr>
              <a:t>mạch</a:t>
            </a:r>
            <a:r>
              <a:rPr sz="2400" spc="-20" dirty="0">
                <a:solidFill>
                  <a:srgbClr val="CC0099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CC0099"/>
                </a:solidFill>
                <a:latin typeface="Times New Roman"/>
                <a:cs typeface="Times New Roman"/>
              </a:rPr>
              <a:t>chi</a:t>
            </a:r>
            <a:r>
              <a:rPr sz="2400" spc="-25" dirty="0">
                <a:solidFill>
                  <a:srgbClr val="CC0099"/>
                </a:solidFill>
                <a:latin typeface="Times New Roman"/>
                <a:cs typeface="Times New Roman"/>
              </a:rPr>
              <a:t> </a:t>
            </a:r>
            <a:r>
              <a:rPr sz="2400" spc="-20" dirty="0">
                <a:solidFill>
                  <a:srgbClr val="CC0099"/>
                </a:solidFill>
                <a:latin typeface="Times New Roman"/>
                <a:cs typeface="Times New Roman"/>
              </a:rPr>
              <a:t>dưới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1679245" y="5802852"/>
            <a:ext cx="3281679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400" dirty="0">
                <a:solidFill>
                  <a:srgbClr val="CC0099"/>
                </a:solidFill>
                <a:latin typeface="Times New Roman"/>
                <a:cs typeface="Times New Roman"/>
              </a:rPr>
              <a:t>-</a:t>
            </a:r>
            <a:r>
              <a:rPr sz="2400" spc="-45" dirty="0">
                <a:solidFill>
                  <a:srgbClr val="CC0099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CC0099"/>
                </a:solidFill>
                <a:latin typeface="Times New Roman"/>
                <a:cs typeface="Times New Roman"/>
              </a:rPr>
              <a:t>Đo</a:t>
            </a:r>
            <a:r>
              <a:rPr sz="2400" spc="-30" dirty="0">
                <a:solidFill>
                  <a:srgbClr val="CC0099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CC0099"/>
                </a:solidFill>
                <a:latin typeface="Times New Roman"/>
                <a:cs typeface="Times New Roman"/>
              </a:rPr>
              <a:t>chỉ</a:t>
            </a:r>
            <a:r>
              <a:rPr sz="2400" spc="-50" dirty="0">
                <a:solidFill>
                  <a:srgbClr val="CC0099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CC0099"/>
                </a:solidFill>
                <a:latin typeface="Times New Roman"/>
                <a:cs typeface="Times New Roman"/>
              </a:rPr>
              <a:t>số</a:t>
            </a:r>
            <a:r>
              <a:rPr sz="2400" spc="-25" dirty="0">
                <a:solidFill>
                  <a:srgbClr val="CC0099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CC0099"/>
                </a:solidFill>
                <a:latin typeface="Times New Roman"/>
                <a:cs typeface="Times New Roman"/>
              </a:rPr>
              <a:t>oxy</a:t>
            </a:r>
            <a:r>
              <a:rPr sz="2400" spc="-35" dirty="0">
                <a:solidFill>
                  <a:srgbClr val="CC0099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CC0099"/>
                </a:solidFill>
                <a:latin typeface="Times New Roman"/>
                <a:cs typeface="Times New Roman"/>
              </a:rPr>
              <a:t>mô</a:t>
            </a:r>
            <a:r>
              <a:rPr sz="2400" spc="-85" dirty="0">
                <a:solidFill>
                  <a:srgbClr val="CC0099"/>
                </a:solidFill>
                <a:latin typeface="Times New Roman"/>
                <a:cs typeface="Times New Roman"/>
              </a:rPr>
              <a:t> </a:t>
            </a:r>
            <a:r>
              <a:rPr sz="2400" spc="-20" dirty="0">
                <a:solidFill>
                  <a:srgbClr val="CC0099"/>
                </a:solidFill>
                <a:latin typeface="Times New Roman"/>
                <a:cs typeface="Times New Roman"/>
              </a:rPr>
              <a:t>TcPO2</a:t>
            </a:r>
            <a:endParaRPr sz="2400">
              <a:latin typeface="Times New Roman"/>
              <a:cs typeface="Times New Roman"/>
            </a:endParaRPr>
          </a:p>
        </p:txBody>
      </p:sp>
      <p:grpSp>
        <p:nvGrpSpPr>
          <p:cNvPr id="30" name="object 30"/>
          <p:cNvGrpSpPr/>
          <p:nvPr/>
        </p:nvGrpSpPr>
        <p:grpSpPr>
          <a:xfrm>
            <a:off x="3517107" y="4191000"/>
            <a:ext cx="128905" cy="367030"/>
            <a:chOff x="1993106" y="4191000"/>
            <a:chExt cx="128905" cy="367030"/>
          </a:xfrm>
        </p:grpSpPr>
        <p:sp>
          <p:nvSpPr>
            <p:cNvPr id="31" name="object 31"/>
            <p:cNvSpPr/>
            <p:nvPr/>
          </p:nvSpPr>
          <p:spPr>
            <a:xfrm>
              <a:off x="2057400" y="4191000"/>
              <a:ext cx="0" cy="353060"/>
            </a:xfrm>
            <a:custGeom>
              <a:avLst/>
              <a:gdLst/>
              <a:ahLst/>
              <a:cxnLst/>
              <a:rect l="l" t="t" r="r" b="b"/>
              <a:pathLst>
                <a:path h="353060">
                  <a:moveTo>
                    <a:pt x="0" y="0"/>
                  </a:moveTo>
                  <a:lnTo>
                    <a:pt x="0" y="352704"/>
                  </a:lnTo>
                </a:path>
              </a:pathLst>
            </a:custGeom>
            <a:ln w="28575">
              <a:solidFill>
                <a:srgbClr val="80008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2007393" y="4457985"/>
              <a:ext cx="100330" cy="85725"/>
            </a:xfrm>
            <a:custGeom>
              <a:avLst/>
              <a:gdLst/>
              <a:ahLst/>
              <a:cxnLst/>
              <a:rect l="l" t="t" r="r" b="b"/>
              <a:pathLst>
                <a:path w="100330" h="85725">
                  <a:moveTo>
                    <a:pt x="100012" y="0"/>
                  </a:moveTo>
                  <a:lnTo>
                    <a:pt x="49999" y="85724"/>
                  </a:lnTo>
                  <a:lnTo>
                    <a:pt x="0" y="0"/>
                  </a:lnTo>
                </a:path>
              </a:pathLst>
            </a:custGeom>
            <a:ln w="28575">
              <a:solidFill>
                <a:srgbClr val="80008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3" name="object 33"/>
          <p:cNvGrpSpPr/>
          <p:nvPr/>
        </p:nvGrpSpPr>
        <p:grpSpPr>
          <a:xfrm>
            <a:off x="7958138" y="339723"/>
            <a:ext cx="2540000" cy="992505"/>
            <a:chOff x="6434138" y="339722"/>
            <a:chExt cx="2540000" cy="992505"/>
          </a:xfrm>
        </p:grpSpPr>
        <p:sp>
          <p:nvSpPr>
            <p:cNvPr id="34" name="object 34"/>
            <p:cNvSpPr/>
            <p:nvPr/>
          </p:nvSpPr>
          <p:spPr>
            <a:xfrm>
              <a:off x="6446838" y="352422"/>
              <a:ext cx="2514600" cy="967105"/>
            </a:xfrm>
            <a:custGeom>
              <a:avLst/>
              <a:gdLst/>
              <a:ahLst/>
              <a:cxnLst/>
              <a:rect l="l" t="t" r="r" b="b"/>
              <a:pathLst>
                <a:path w="2514600" h="967105">
                  <a:moveTo>
                    <a:pt x="2353462" y="0"/>
                  </a:moveTo>
                  <a:lnTo>
                    <a:pt x="161137" y="0"/>
                  </a:lnTo>
                  <a:lnTo>
                    <a:pt x="118298" y="5756"/>
                  </a:lnTo>
                  <a:lnTo>
                    <a:pt x="79804" y="22001"/>
                  </a:lnTo>
                  <a:lnTo>
                    <a:pt x="47193" y="47197"/>
                  </a:lnTo>
                  <a:lnTo>
                    <a:pt x="21998" y="79810"/>
                  </a:lnTo>
                  <a:lnTo>
                    <a:pt x="5755" y="118302"/>
                  </a:lnTo>
                  <a:lnTo>
                    <a:pt x="0" y="161137"/>
                  </a:lnTo>
                  <a:lnTo>
                    <a:pt x="0" y="805649"/>
                  </a:lnTo>
                  <a:lnTo>
                    <a:pt x="5755" y="848489"/>
                  </a:lnTo>
                  <a:lnTo>
                    <a:pt x="21998" y="886982"/>
                  </a:lnTo>
                  <a:lnTo>
                    <a:pt x="47193" y="919594"/>
                  </a:lnTo>
                  <a:lnTo>
                    <a:pt x="79804" y="944789"/>
                  </a:lnTo>
                  <a:lnTo>
                    <a:pt x="118298" y="961032"/>
                  </a:lnTo>
                  <a:lnTo>
                    <a:pt x="161137" y="966787"/>
                  </a:lnTo>
                  <a:lnTo>
                    <a:pt x="2353462" y="966787"/>
                  </a:lnTo>
                  <a:lnTo>
                    <a:pt x="2396297" y="961032"/>
                  </a:lnTo>
                  <a:lnTo>
                    <a:pt x="2434789" y="944789"/>
                  </a:lnTo>
                  <a:lnTo>
                    <a:pt x="2467402" y="919594"/>
                  </a:lnTo>
                  <a:lnTo>
                    <a:pt x="2492598" y="886982"/>
                  </a:lnTo>
                  <a:lnTo>
                    <a:pt x="2508843" y="848489"/>
                  </a:lnTo>
                  <a:lnTo>
                    <a:pt x="2514600" y="805649"/>
                  </a:lnTo>
                  <a:lnTo>
                    <a:pt x="2514600" y="161137"/>
                  </a:lnTo>
                  <a:lnTo>
                    <a:pt x="2508843" y="118302"/>
                  </a:lnTo>
                  <a:lnTo>
                    <a:pt x="2492598" y="79810"/>
                  </a:lnTo>
                  <a:lnTo>
                    <a:pt x="2467402" y="47197"/>
                  </a:lnTo>
                  <a:lnTo>
                    <a:pt x="2434789" y="22001"/>
                  </a:lnTo>
                  <a:lnTo>
                    <a:pt x="2396297" y="5756"/>
                  </a:lnTo>
                  <a:lnTo>
                    <a:pt x="2353462" y="0"/>
                  </a:lnTo>
                  <a:close/>
                </a:path>
              </a:pathLst>
            </a:custGeom>
            <a:solidFill>
              <a:srgbClr val="CC00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6446838" y="352422"/>
              <a:ext cx="2514600" cy="967105"/>
            </a:xfrm>
            <a:custGeom>
              <a:avLst/>
              <a:gdLst/>
              <a:ahLst/>
              <a:cxnLst/>
              <a:rect l="l" t="t" r="r" b="b"/>
              <a:pathLst>
                <a:path w="2514600" h="967105">
                  <a:moveTo>
                    <a:pt x="0" y="161137"/>
                  </a:moveTo>
                  <a:lnTo>
                    <a:pt x="5755" y="118302"/>
                  </a:lnTo>
                  <a:lnTo>
                    <a:pt x="21998" y="79810"/>
                  </a:lnTo>
                  <a:lnTo>
                    <a:pt x="47193" y="47197"/>
                  </a:lnTo>
                  <a:lnTo>
                    <a:pt x="79804" y="22001"/>
                  </a:lnTo>
                  <a:lnTo>
                    <a:pt x="118298" y="5756"/>
                  </a:lnTo>
                  <a:lnTo>
                    <a:pt x="161137" y="0"/>
                  </a:lnTo>
                  <a:lnTo>
                    <a:pt x="2353462" y="0"/>
                  </a:lnTo>
                  <a:lnTo>
                    <a:pt x="2396297" y="5756"/>
                  </a:lnTo>
                  <a:lnTo>
                    <a:pt x="2434789" y="22001"/>
                  </a:lnTo>
                  <a:lnTo>
                    <a:pt x="2467402" y="47197"/>
                  </a:lnTo>
                  <a:lnTo>
                    <a:pt x="2492598" y="79810"/>
                  </a:lnTo>
                  <a:lnTo>
                    <a:pt x="2508843" y="118302"/>
                  </a:lnTo>
                  <a:lnTo>
                    <a:pt x="2514600" y="161137"/>
                  </a:lnTo>
                  <a:lnTo>
                    <a:pt x="2514600" y="805649"/>
                  </a:lnTo>
                  <a:lnTo>
                    <a:pt x="2508843" y="848489"/>
                  </a:lnTo>
                  <a:lnTo>
                    <a:pt x="2492598" y="886982"/>
                  </a:lnTo>
                  <a:lnTo>
                    <a:pt x="2467402" y="919594"/>
                  </a:lnTo>
                  <a:lnTo>
                    <a:pt x="2434789" y="944789"/>
                  </a:lnTo>
                  <a:lnTo>
                    <a:pt x="2396297" y="961032"/>
                  </a:lnTo>
                  <a:lnTo>
                    <a:pt x="2353462" y="966787"/>
                  </a:lnTo>
                  <a:lnTo>
                    <a:pt x="161137" y="966787"/>
                  </a:lnTo>
                  <a:lnTo>
                    <a:pt x="118298" y="961032"/>
                  </a:lnTo>
                  <a:lnTo>
                    <a:pt x="79804" y="944789"/>
                  </a:lnTo>
                  <a:lnTo>
                    <a:pt x="47193" y="919594"/>
                  </a:lnTo>
                  <a:lnTo>
                    <a:pt x="21998" y="886982"/>
                  </a:lnTo>
                  <a:lnTo>
                    <a:pt x="5755" y="848489"/>
                  </a:lnTo>
                  <a:lnTo>
                    <a:pt x="0" y="805649"/>
                  </a:lnTo>
                  <a:lnTo>
                    <a:pt x="0" y="161137"/>
                  </a:lnTo>
                  <a:close/>
                </a:path>
              </a:pathLst>
            </a:custGeom>
            <a:ln w="25400">
              <a:solidFill>
                <a:srgbClr val="CC009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6" name="object 36"/>
          <p:cNvSpPr txBox="1"/>
          <p:nvPr/>
        </p:nvSpPr>
        <p:spPr>
          <a:xfrm>
            <a:off x="8160162" y="384207"/>
            <a:ext cx="2136140" cy="8794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50570" marR="5080" indent="-738505">
              <a:spcBef>
                <a:spcPts val="100"/>
              </a:spcBef>
            </a:pPr>
            <a:r>
              <a:rPr sz="2800" dirty="0">
                <a:solidFill>
                  <a:srgbClr val="FFFFFF"/>
                </a:solidFill>
                <a:latin typeface="Times New Roman"/>
                <a:cs typeface="Times New Roman"/>
              </a:rPr>
              <a:t>Chẩn</a:t>
            </a:r>
            <a:r>
              <a:rPr sz="2800" spc="-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FFFFFF"/>
                </a:solidFill>
                <a:latin typeface="Times New Roman"/>
                <a:cs typeface="Times New Roman"/>
              </a:rPr>
              <a:t>đoán</a:t>
            </a:r>
            <a:r>
              <a:rPr sz="2800" spc="-2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-25" dirty="0">
                <a:solidFill>
                  <a:srgbClr val="FFFFFF"/>
                </a:solidFill>
                <a:latin typeface="Times New Roman"/>
                <a:cs typeface="Times New Roman"/>
              </a:rPr>
              <a:t>xác </a:t>
            </a:r>
            <a:r>
              <a:rPr sz="2800" spc="-20" dirty="0">
                <a:solidFill>
                  <a:srgbClr val="FFFFFF"/>
                </a:solidFill>
                <a:latin typeface="Times New Roman"/>
                <a:cs typeface="Times New Roman"/>
              </a:rPr>
              <a:t>định</a:t>
            </a:r>
            <a:endParaRPr sz="2800">
              <a:latin typeface="Times New Roman"/>
              <a:cs typeface="Times New Roman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10028935" y="6429438"/>
            <a:ext cx="101600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dirty="0">
                <a:solidFill>
                  <a:srgbClr val="8A8A8A"/>
                </a:solidFill>
                <a:latin typeface="Times New Roman"/>
                <a:cs typeface="Times New Roman"/>
              </a:rPr>
              <a:t>5</a:t>
            </a:r>
            <a:endParaRPr sz="12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482723" y="603758"/>
            <a:ext cx="7224395" cy="1122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spcBef>
                <a:spcPts val="100"/>
              </a:spcBef>
              <a:tabLst>
                <a:tab pos="3070860" algn="l"/>
                <a:tab pos="4696460" algn="l"/>
              </a:tabLst>
            </a:pPr>
            <a:r>
              <a:rPr sz="3600" dirty="0"/>
              <a:t>Đặt</a:t>
            </a:r>
            <a:r>
              <a:rPr sz="3600" spc="-20" dirty="0"/>
              <a:t> </a:t>
            </a:r>
            <a:r>
              <a:rPr sz="3600" dirty="0"/>
              <a:t>stent</a:t>
            </a:r>
            <a:r>
              <a:rPr sz="3600" spc="-5" dirty="0"/>
              <a:t> </a:t>
            </a:r>
            <a:r>
              <a:rPr sz="3600" spc="-10" dirty="0"/>
              <a:t>graft</a:t>
            </a:r>
            <a:r>
              <a:rPr sz="3600" dirty="0"/>
              <a:t>	</a:t>
            </a:r>
            <a:r>
              <a:rPr sz="3600" spc="-10" dirty="0"/>
              <a:t>Jostent</a:t>
            </a:r>
            <a:r>
              <a:rPr sz="3600" dirty="0"/>
              <a:t>	6-12X17</a:t>
            </a:r>
            <a:r>
              <a:rPr sz="3600" spc="-10" dirty="0"/>
              <a:t> </a:t>
            </a:r>
            <a:r>
              <a:rPr sz="3600" spc="-25" dirty="0"/>
              <a:t>mm</a:t>
            </a:r>
            <a:endParaRPr sz="3600"/>
          </a:p>
          <a:p>
            <a:pPr marL="1905" algn="ctr"/>
            <a:r>
              <a:rPr sz="3600" dirty="0"/>
              <a:t>gắng</a:t>
            </a:r>
            <a:r>
              <a:rPr sz="3600" spc="-20" dirty="0"/>
              <a:t> </a:t>
            </a:r>
            <a:r>
              <a:rPr sz="3600" dirty="0"/>
              <a:t>trên ballon</a:t>
            </a:r>
            <a:r>
              <a:rPr sz="3600" spc="-10" dirty="0"/>
              <a:t> </a:t>
            </a:r>
            <a:r>
              <a:rPr sz="3600" spc="-20" dirty="0"/>
              <a:t>7X20</a:t>
            </a:r>
            <a:endParaRPr sz="3600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421189" y="2438401"/>
            <a:ext cx="3044659" cy="3124199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543800" y="2438401"/>
            <a:ext cx="2732426" cy="3124199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017713" y="2438400"/>
            <a:ext cx="2316771" cy="3124428"/>
          </a:xfrm>
          <a:prstGeom prst="rect">
            <a:avLst/>
          </a:prstGeom>
        </p:spPr>
      </p:pic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489835">
              <a:lnSpc>
                <a:spcPts val="1410"/>
              </a:lnSpc>
            </a:pPr>
            <a:fld id="{81D60167-4931-47E6-BA6A-407CBD079E47}" type="slidenum">
              <a:rPr spc="-25" dirty="0"/>
              <a:pPr marL="2489835">
                <a:lnSpc>
                  <a:spcPts val="1410"/>
                </a:lnSpc>
              </a:pPr>
              <a:t>50</a:t>
            </a:fld>
            <a:endParaRPr spc="-25" dirty="0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900239" y="2565401"/>
            <a:ext cx="1754603" cy="2438399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729038" y="2565401"/>
            <a:ext cx="1437737" cy="2463799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253037" y="2565401"/>
            <a:ext cx="1695192" cy="2438399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005637" y="2565401"/>
            <a:ext cx="1702492" cy="2435847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8758237" y="2565401"/>
            <a:ext cx="1605000" cy="2437079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2161032" y="426670"/>
            <a:ext cx="7985125" cy="1306195"/>
          </a:xfrm>
          <a:prstGeom prst="rect">
            <a:avLst/>
          </a:prstGeom>
        </p:spPr>
        <p:txBody>
          <a:bodyPr vert="horz" wrap="square" lIns="0" tIns="226060" rIns="0" bIns="0" rtlCol="0">
            <a:spAutoFit/>
          </a:bodyPr>
          <a:lstStyle/>
          <a:p>
            <a:pPr algn="ctr">
              <a:spcBef>
                <a:spcPts val="1780"/>
              </a:spcBef>
            </a:pPr>
            <a:r>
              <a:rPr sz="2800" dirty="0">
                <a:latin typeface="Times New Roman"/>
                <a:cs typeface="Times New Roman"/>
              </a:rPr>
              <a:t>Biến</a:t>
            </a:r>
            <a:r>
              <a:rPr sz="2800" spc="-40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chứng:</a:t>
            </a:r>
            <a:r>
              <a:rPr sz="2800" spc="-35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Co</a:t>
            </a:r>
            <a:r>
              <a:rPr sz="2800" spc="-20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thắt</a:t>
            </a:r>
            <a:r>
              <a:rPr sz="2800" spc="-20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động</a:t>
            </a:r>
            <a:r>
              <a:rPr sz="2800" spc="-25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mạch</a:t>
            </a:r>
            <a:r>
              <a:rPr sz="2800" spc="-20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chậu</a:t>
            </a:r>
            <a:r>
              <a:rPr sz="2800" spc="-25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ngoài</a:t>
            </a:r>
            <a:r>
              <a:rPr sz="2800" spc="-30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thường</a:t>
            </a:r>
            <a:r>
              <a:rPr sz="2800" spc="-30" dirty="0">
                <a:latin typeface="Times New Roman"/>
                <a:cs typeface="Times New Roman"/>
              </a:rPr>
              <a:t> </a:t>
            </a:r>
            <a:r>
              <a:rPr sz="2800" spc="-20" dirty="0">
                <a:latin typeface="Times New Roman"/>
                <a:cs typeface="Times New Roman"/>
              </a:rPr>
              <a:t>gặp:</a:t>
            </a:r>
            <a:endParaRPr sz="2800">
              <a:latin typeface="Times New Roman"/>
              <a:cs typeface="Times New Roman"/>
            </a:endParaRPr>
          </a:p>
          <a:p>
            <a:pPr marL="635" algn="ctr">
              <a:spcBef>
                <a:spcPts val="1680"/>
              </a:spcBef>
            </a:pPr>
            <a:r>
              <a:rPr sz="2800" b="1" u="heavy" dirty="0">
                <a:solidFill>
                  <a:srgbClr val="800080"/>
                </a:solidFill>
                <a:uFill>
                  <a:solidFill>
                    <a:srgbClr val="800080"/>
                  </a:solidFill>
                </a:uFill>
                <a:latin typeface="Times New Roman"/>
                <a:cs typeface="Times New Roman"/>
              </a:rPr>
              <a:t>phụ</a:t>
            </a:r>
            <a:r>
              <a:rPr sz="2800" b="1" u="heavy" spc="-5" dirty="0">
                <a:solidFill>
                  <a:srgbClr val="800080"/>
                </a:solidFill>
                <a:uFill>
                  <a:solidFill>
                    <a:srgbClr val="80008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2800" b="1" u="heavy" dirty="0">
                <a:solidFill>
                  <a:srgbClr val="800080"/>
                </a:solidFill>
                <a:uFill>
                  <a:solidFill>
                    <a:srgbClr val="800080"/>
                  </a:solidFill>
                </a:uFill>
                <a:latin typeface="Times New Roman"/>
                <a:cs typeface="Times New Roman"/>
              </a:rPr>
              <a:t>nữ,</a:t>
            </a:r>
            <a:r>
              <a:rPr sz="2800" b="1" u="heavy" spc="-5" dirty="0">
                <a:solidFill>
                  <a:srgbClr val="800080"/>
                </a:solidFill>
                <a:uFill>
                  <a:solidFill>
                    <a:srgbClr val="80008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2800" b="1" u="heavy" dirty="0">
                <a:solidFill>
                  <a:srgbClr val="800080"/>
                </a:solidFill>
                <a:uFill>
                  <a:solidFill>
                    <a:srgbClr val="800080"/>
                  </a:solidFill>
                </a:uFill>
                <a:latin typeface="Times New Roman"/>
                <a:cs typeface="Times New Roman"/>
              </a:rPr>
              <a:t>trẻ</a:t>
            </a:r>
            <a:r>
              <a:rPr sz="2800" b="1" u="heavy" spc="-15" dirty="0">
                <a:solidFill>
                  <a:srgbClr val="800080"/>
                </a:solidFill>
                <a:uFill>
                  <a:solidFill>
                    <a:srgbClr val="80008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2800" b="1" u="heavy" dirty="0">
                <a:solidFill>
                  <a:srgbClr val="800080"/>
                </a:solidFill>
                <a:uFill>
                  <a:solidFill>
                    <a:srgbClr val="800080"/>
                  </a:solidFill>
                </a:uFill>
                <a:latin typeface="Times New Roman"/>
                <a:cs typeface="Times New Roman"/>
              </a:rPr>
              <a:t>và</a:t>
            </a:r>
            <a:r>
              <a:rPr sz="2800" b="1" u="heavy" spc="-10" dirty="0">
                <a:solidFill>
                  <a:srgbClr val="800080"/>
                </a:solidFill>
                <a:uFill>
                  <a:solidFill>
                    <a:srgbClr val="80008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2800" b="1" u="heavy" dirty="0">
                <a:solidFill>
                  <a:srgbClr val="800080"/>
                </a:solidFill>
                <a:uFill>
                  <a:solidFill>
                    <a:srgbClr val="800080"/>
                  </a:solidFill>
                </a:uFill>
                <a:latin typeface="Times New Roman"/>
                <a:cs typeface="Times New Roman"/>
              </a:rPr>
              <a:t>hút thuốc</a:t>
            </a:r>
            <a:r>
              <a:rPr sz="2800" b="1" u="heavy" spc="-5" dirty="0">
                <a:solidFill>
                  <a:srgbClr val="800080"/>
                </a:solidFill>
                <a:uFill>
                  <a:solidFill>
                    <a:srgbClr val="80008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2800" b="1" u="heavy" spc="-25" dirty="0">
                <a:solidFill>
                  <a:srgbClr val="800080"/>
                </a:solidFill>
                <a:uFill>
                  <a:solidFill>
                    <a:srgbClr val="800080"/>
                  </a:solidFill>
                </a:uFill>
                <a:latin typeface="Times New Roman"/>
                <a:cs typeface="Times New Roman"/>
              </a:rPr>
              <a:t>lá</a:t>
            </a:r>
            <a:endParaRPr sz="280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489835">
              <a:lnSpc>
                <a:spcPts val="1410"/>
              </a:lnSpc>
            </a:pPr>
            <a:fld id="{81D60167-4931-47E6-BA6A-407CBD079E47}" type="slidenum">
              <a:rPr spc="-25" dirty="0"/>
              <a:pPr marL="2489835">
                <a:lnSpc>
                  <a:spcPts val="1410"/>
                </a:lnSpc>
              </a:pPr>
              <a:t>51</a:t>
            </a:fld>
            <a:endParaRPr spc="-25" dirty="0"/>
          </a:p>
        </p:txBody>
      </p:sp>
      <p:sp>
        <p:nvSpPr>
          <p:cNvPr id="8" name="object 8"/>
          <p:cNvSpPr txBox="1"/>
          <p:nvPr/>
        </p:nvSpPr>
        <p:spPr>
          <a:xfrm>
            <a:off x="3287839" y="5265929"/>
            <a:ext cx="5534660" cy="4527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800" dirty="0">
                <a:latin typeface="Times New Roman"/>
                <a:cs typeface="Times New Roman"/>
              </a:rPr>
              <a:t>Xử</a:t>
            </a:r>
            <a:r>
              <a:rPr sz="2800" spc="-20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trí:</a:t>
            </a:r>
            <a:r>
              <a:rPr sz="2800" spc="-20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Rút</a:t>
            </a:r>
            <a:r>
              <a:rPr sz="2800" spc="-20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sheath</a:t>
            </a:r>
            <a:r>
              <a:rPr sz="2800" spc="-25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và</a:t>
            </a:r>
            <a:r>
              <a:rPr sz="2800" spc="-20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dùng</a:t>
            </a:r>
            <a:r>
              <a:rPr sz="2800" spc="-20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corvasal</a:t>
            </a:r>
            <a:r>
              <a:rPr sz="2800" spc="-30" dirty="0">
                <a:latin typeface="Times New Roman"/>
                <a:cs typeface="Times New Roman"/>
              </a:rPr>
              <a:t> </a:t>
            </a:r>
            <a:r>
              <a:rPr sz="2800" spc="-25" dirty="0">
                <a:latin typeface="Times New Roman"/>
                <a:cs typeface="Times New Roman"/>
              </a:rPr>
              <a:t>IA</a:t>
            </a:r>
            <a:endParaRPr sz="28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822196" y="472694"/>
            <a:ext cx="5559425" cy="12452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727835" marR="5080" indent="-1715770">
              <a:spcBef>
                <a:spcPts val="100"/>
              </a:spcBef>
            </a:pPr>
            <a:r>
              <a:rPr dirty="0"/>
              <a:t>Thuyên</a:t>
            </a:r>
            <a:r>
              <a:rPr spc="-30" dirty="0"/>
              <a:t> </a:t>
            </a:r>
            <a:r>
              <a:rPr dirty="0"/>
              <a:t>tắc</a:t>
            </a:r>
            <a:r>
              <a:rPr spc="-5" dirty="0"/>
              <a:t> </a:t>
            </a:r>
            <a:r>
              <a:rPr dirty="0"/>
              <a:t>do</a:t>
            </a:r>
            <a:r>
              <a:rPr spc="-10" dirty="0"/>
              <a:t> </a:t>
            </a:r>
            <a:r>
              <a:rPr dirty="0"/>
              <a:t>huyết</a:t>
            </a:r>
            <a:r>
              <a:rPr spc="-5" dirty="0"/>
              <a:t> </a:t>
            </a:r>
            <a:r>
              <a:rPr spc="-20" dirty="0"/>
              <a:t>khối </a:t>
            </a:r>
            <a:r>
              <a:rPr dirty="0"/>
              <a:t>di</a:t>
            </a:r>
            <a:r>
              <a:rPr spc="-15" dirty="0"/>
              <a:t> </a:t>
            </a:r>
            <a:r>
              <a:rPr spc="-10" dirty="0"/>
              <a:t>chuyển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807528" y="2817445"/>
            <a:ext cx="3571875" cy="19462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50000"/>
              </a:lnSpc>
              <a:spcBef>
                <a:spcPts val="100"/>
              </a:spcBef>
              <a:tabLst>
                <a:tab pos="2557780" algn="l"/>
              </a:tabLst>
            </a:pPr>
            <a:r>
              <a:rPr sz="2800" dirty="0">
                <a:latin typeface="Times New Roman"/>
                <a:cs typeface="Times New Roman"/>
              </a:rPr>
              <a:t>Chích</a:t>
            </a:r>
            <a:r>
              <a:rPr sz="2800" spc="-45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xuôi</a:t>
            </a:r>
            <a:r>
              <a:rPr sz="2800" spc="-25" dirty="0">
                <a:latin typeface="Times New Roman"/>
                <a:cs typeface="Times New Roman"/>
              </a:rPr>
              <a:t> </a:t>
            </a:r>
            <a:r>
              <a:rPr sz="2800" spc="-20" dirty="0">
                <a:latin typeface="Times New Roman"/>
                <a:cs typeface="Times New Roman"/>
              </a:rPr>
              <a:t>dòng</a:t>
            </a:r>
            <a:r>
              <a:rPr sz="2800" dirty="0">
                <a:latin typeface="Times New Roman"/>
                <a:cs typeface="Times New Roman"/>
              </a:rPr>
              <a:t>	(6-</a:t>
            </a:r>
            <a:r>
              <a:rPr sz="2800" spc="-20" dirty="0">
                <a:latin typeface="Times New Roman"/>
                <a:cs typeface="Times New Roman"/>
              </a:rPr>
              <a:t>8F). </a:t>
            </a:r>
            <a:r>
              <a:rPr sz="2800" dirty="0">
                <a:latin typeface="Times New Roman"/>
                <a:cs typeface="Times New Roman"/>
              </a:rPr>
              <a:t>Hút</a:t>
            </a:r>
            <a:r>
              <a:rPr sz="2800" spc="-15" dirty="0">
                <a:latin typeface="Times New Roman"/>
                <a:cs typeface="Times New Roman"/>
              </a:rPr>
              <a:t> </a:t>
            </a:r>
            <a:r>
              <a:rPr sz="2800" spc="-25" dirty="0">
                <a:latin typeface="Times New Roman"/>
                <a:cs typeface="Times New Roman"/>
              </a:rPr>
              <a:t>ra.</a:t>
            </a:r>
            <a:endParaRPr sz="2800">
              <a:latin typeface="Times New Roman"/>
              <a:cs typeface="Times New Roman"/>
            </a:endParaRPr>
          </a:p>
          <a:p>
            <a:pPr marL="12700">
              <a:spcBef>
                <a:spcPts val="1680"/>
              </a:spcBef>
            </a:pPr>
            <a:r>
              <a:rPr sz="2800" dirty="0">
                <a:latin typeface="Times New Roman"/>
                <a:cs typeface="Times New Roman"/>
              </a:rPr>
              <a:t>Điều</a:t>
            </a:r>
            <a:r>
              <a:rPr sz="2800" spc="-20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trị</a:t>
            </a:r>
            <a:r>
              <a:rPr sz="2800" spc="-15" dirty="0">
                <a:latin typeface="Times New Roman"/>
                <a:cs typeface="Times New Roman"/>
              </a:rPr>
              <a:t> </a:t>
            </a:r>
            <a:r>
              <a:rPr sz="2800" spc="-10" dirty="0">
                <a:latin typeface="Times New Roman"/>
                <a:cs typeface="Times New Roman"/>
              </a:rPr>
              <a:t>heparin+++.</a:t>
            </a:r>
            <a:endParaRPr sz="2800">
              <a:latin typeface="Times New Roman"/>
              <a:cs typeface="Times New Roman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857875" y="2097088"/>
            <a:ext cx="2244724" cy="3581399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534401" y="1701800"/>
            <a:ext cx="1931987" cy="4373562"/>
          </a:xfrm>
          <a:prstGeom prst="rect">
            <a:avLst/>
          </a:prstGeom>
        </p:spPr>
      </p:pic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489835">
              <a:lnSpc>
                <a:spcPts val="1410"/>
              </a:lnSpc>
            </a:pPr>
            <a:fld id="{81D60167-4931-47E6-BA6A-407CBD079E47}" type="slidenum">
              <a:rPr spc="-25" dirty="0"/>
              <a:pPr marL="2489835">
                <a:lnSpc>
                  <a:spcPts val="1410"/>
                </a:lnSpc>
              </a:pPr>
              <a:t>52</a:t>
            </a:fld>
            <a:endParaRPr spc="-25" dirty="0"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440643" y="198375"/>
            <a:ext cx="10358712" cy="981038"/>
          </a:xfrm>
          <a:prstGeom prst="rect">
            <a:avLst/>
          </a:prstGeom>
        </p:spPr>
        <p:txBody>
          <a:bodyPr vert="horz" wrap="square" lIns="0" tIns="361950" rIns="0" bIns="0" rtlCol="0">
            <a:spAutoFit/>
          </a:bodyPr>
          <a:lstStyle/>
          <a:p>
            <a:pPr marL="1108710">
              <a:spcBef>
                <a:spcPts val="100"/>
              </a:spcBef>
            </a:pPr>
            <a:r>
              <a:rPr dirty="0"/>
              <a:t>HẸP</a:t>
            </a:r>
            <a:r>
              <a:rPr spc="-325" dirty="0"/>
              <a:t> </a:t>
            </a:r>
            <a:r>
              <a:rPr dirty="0"/>
              <a:t>TRONG</a:t>
            </a:r>
            <a:r>
              <a:rPr spc="-25" dirty="0"/>
              <a:t> </a:t>
            </a:r>
            <a:r>
              <a:rPr spc="-10" dirty="0"/>
              <a:t>STENT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2034540" y="2026411"/>
            <a:ext cx="3460750" cy="3477875"/>
          </a:xfrm>
          <a:prstGeom prst="rect">
            <a:avLst/>
          </a:prstGeom>
        </p:spPr>
        <p:txBody>
          <a:bodyPr vert="horz" wrap="square" lIns="0" tIns="111760" rIns="0" bIns="0" rtlCol="0">
            <a:spAutoFit/>
          </a:bodyPr>
          <a:lstStyle/>
          <a:p>
            <a:pPr marL="354965" indent="-342265">
              <a:spcBef>
                <a:spcPts val="880"/>
              </a:spcBef>
              <a:buChar char="•"/>
              <a:tabLst>
                <a:tab pos="354965" algn="l"/>
                <a:tab pos="355600" algn="l"/>
              </a:tabLst>
            </a:pPr>
            <a:r>
              <a:rPr sz="3200" dirty="0">
                <a:latin typeface="Times New Roman"/>
                <a:cs typeface="Times New Roman"/>
              </a:rPr>
              <a:t>Nong</a:t>
            </a:r>
            <a:r>
              <a:rPr sz="3200" spc="-75" dirty="0">
                <a:latin typeface="Times New Roman"/>
                <a:cs typeface="Times New Roman"/>
              </a:rPr>
              <a:t> </a:t>
            </a:r>
            <a:r>
              <a:rPr sz="3200" dirty="0">
                <a:latin typeface="Times New Roman"/>
                <a:cs typeface="Times New Roman"/>
              </a:rPr>
              <a:t>bằng</a:t>
            </a:r>
            <a:r>
              <a:rPr sz="3200" spc="-65" dirty="0">
                <a:latin typeface="Times New Roman"/>
                <a:cs typeface="Times New Roman"/>
              </a:rPr>
              <a:t> </a:t>
            </a:r>
            <a:r>
              <a:rPr sz="3200" spc="-20" dirty="0">
                <a:latin typeface="Times New Roman"/>
                <a:cs typeface="Times New Roman"/>
              </a:rPr>
              <a:t>bóng</a:t>
            </a:r>
            <a:endParaRPr sz="3200">
              <a:latin typeface="Times New Roman"/>
              <a:cs typeface="Times New Roman"/>
            </a:endParaRPr>
          </a:p>
          <a:p>
            <a:pPr marR="337820" algn="ctr">
              <a:spcBef>
                <a:spcPts val="780"/>
              </a:spcBef>
            </a:pPr>
            <a:r>
              <a:rPr sz="3200" spc="-5" dirty="0">
                <a:latin typeface="Symbol"/>
                <a:cs typeface="Symbol"/>
              </a:rPr>
              <a:t></a:t>
            </a:r>
            <a:endParaRPr sz="3200">
              <a:latin typeface="Symbol"/>
              <a:cs typeface="Symbol"/>
            </a:endParaRPr>
          </a:p>
          <a:p>
            <a:pPr marL="354965" indent="-342265">
              <a:spcBef>
                <a:spcPts val="755"/>
              </a:spcBef>
              <a:buChar char="•"/>
              <a:tabLst>
                <a:tab pos="354965" algn="l"/>
                <a:tab pos="355600" algn="l"/>
              </a:tabLst>
            </a:pPr>
            <a:r>
              <a:rPr sz="3200" dirty="0">
                <a:latin typeface="Times New Roman"/>
                <a:cs typeface="Times New Roman"/>
              </a:rPr>
              <a:t>Cutting</a:t>
            </a:r>
            <a:r>
              <a:rPr sz="3200" spc="-130" dirty="0">
                <a:latin typeface="Times New Roman"/>
                <a:cs typeface="Times New Roman"/>
              </a:rPr>
              <a:t> </a:t>
            </a:r>
            <a:r>
              <a:rPr sz="3200" spc="-10" dirty="0">
                <a:latin typeface="Times New Roman"/>
                <a:cs typeface="Times New Roman"/>
              </a:rPr>
              <a:t>balloon</a:t>
            </a:r>
            <a:endParaRPr sz="3200">
              <a:latin typeface="Times New Roman"/>
              <a:cs typeface="Times New Roman"/>
            </a:endParaRPr>
          </a:p>
          <a:p>
            <a:pPr marR="337820" algn="ctr">
              <a:spcBef>
                <a:spcPts val="780"/>
              </a:spcBef>
            </a:pPr>
            <a:r>
              <a:rPr sz="3200" spc="-5" dirty="0">
                <a:latin typeface="Symbol"/>
                <a:cs typeface="Symbol"/>
              </a:rPr>
              <a:t></a:t>
            </a:r>
            <a:endParaRPr sz="3200">
              <a:latin typeface="Symbol"/>
              <a:cs typeface="Symbol"/>
            </a:endParaRPr>
          </a:p>
          <a:p>
            <a:pPr marL="354965" indent="-342265">
              <a:spcBef>
                <a:spcPts val="755"/>
              </a:spcBef>
              <a:buChar char="•"/>
              <a:tabLst>
                <a:tab pos="354965" algn="l"/>
                <a:tab pos="355600" algn="l"/>
              </a:tabLst>
            </a:pPr>
            <a:r>
              <a:rPr sz="3200" dirty="0">
                <a:latin typeface="Times New Roman"/>
                <a:cs typeface="Times New Roman"/>
              </a:rPr>
              <a:t>Stenting?,</a:t>
            </a:r>
            <a:r>
              <a:rPr sz="3200" spc="-160" dirty="0">
                <a:latin typeface="Times New Roman"/>
                <a:cs typeface="Times New Roman"/>
              </a:rPr>
              <a:t> </a:t>
            </a:r>
            <a:r>
              <a:rPr sz="3200" spc="-10" dirty="0">
                <a:latin typeface="Times New Roman"/>
                <a:cs typeface="Times New Roman"/>
              </a:rPr>
              <a:t>stent</a:t>
            </a:r>
            <a:endParaRPr sz="3200">
              <a:latin typeface="Times New Roman"/>
              <a:cs typeface="Times New Roman"/>
            </a:endParaRPr>
          </a:p>
          <a:p>
            <a:pPr marL="354965">
              <a:spcBef>
                <a:spcPts val="5"/>
              </a:spcBef>
            </a:pPr>
            <a:r>
              <a:rPr sz="3200" dirty="0">
                <a:latin typeface="Times New Roman"/>
                <a:cs typeface="Times New Roman"/>
              </a:rPr>
              <a:t>couvert</a:t>
            </a:r>
            <a:r>
              <a:rPr sz="3200" spc="-90" dirty="0">
                <a:latin typeface="Times New Roman"/>
                <a:cs typeface="Times New Roman"/>
              </a:rPr>
              <a:t> </a:t>
            </a:r>
            <a:r>
              <a:rPr sz="3200" dirty="0">
                <a:latin typeface="Times New Roman"/>
                <a:cs typeface="Times New Roman"/>
              </a:rPr>
              <a:t>hoặc</a:t>
            </a:r>
            <a:r>
              <a:rPr sz="3200" spc="-80" dirty="0">
                <a:latin typeface="Times New Roman"/>
                <a:cs typeface="Times New Roman"/>
              </a:rPr>
              <a:t> </a:t>
            </a:r>
            <a:r>
              <a:rPr sz="3200" spc="-10" dirty="0">
                <a:latin typeface="Times New Roman"/>
                <a:cs typeface="Times New Roman"/>
              </a:rPr>
              <a:t>actif?</a:t>
            </a:r>
            <a:endParaRPr sz="3200">
              <a:latin typeface="Times New Roman"/>
              <a:cs typeface="Times New Roman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076951" y="2184400"/>
            <a:ext cx="1860613" cy="3560250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534401" y="952501"/>
            <a:ext cx="1755899" cy="2336799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305800" y="3429000"/>
            <a:ext cx="2210356" cy="3190874"/>
          </a:xfrm>
          <a:prstGeom prst="rect">
            <a:avLst/>
          </a:prstGeom>
        </p:spPr>
      </p:pic>
      <p:sp>
        <p:nvSpPr>
          <p:cNvPr id="7" name="object 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489835">
              <a:lnSpc>
                <a:spcPts val="1410"/>
              </a:lnSpc>
            </a:pPr>
            <a:fld id="{81D60167-4931-47E6-BA6A-407CBD079E47}" type="slidenum">
              <a:rPr spc="-25" dirty="0"/>
              <a:pPr marL="2489835">
                <a:lnSpc>
                  <a:spcPts val="1410"/>
                </a:lnSpc>
              </a:pPr>
              <a:t>53</a:t>
            </a:fld>
            <a:endParaRPr spc="-25" dirty="0"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848514" y="160275"/>
            <a:ext cx="6647180" cy="6356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dirty="0"/>
              <a:t>Kết</a:t>
            </a:r>
            <a:r>
              <a:rPr spc="-25" dirty="0"/>
              <a:t> </a:t>
            </a:r>
            <a:r>
              <a:rPr dirty="0"/>
              <a:t>quả</a:t>
            </a:r>
            <a:r>
              <a:rPr spc="-10" dirty="0"/>
              <a:t> </a:t>
            </a:r>
            <a:r>
              <a:rPr dirty="0"/>
              <a:t>nong</a:t>
            </a:r>
            <a:r>
              <a:rPr spc="-15" dirty="0"/>
              <a:t> </a:t>
            </a:r>
            <a:r>
              <a:rPr dirty="0"/>
              <a:t>động</a:t>
            </a:r>
            <a:r>
              <a:rPr spc="-15" dirty="0"/>
              <a:t> </a:t>
            </a:r>
            <a:r>
              <a:rPr dirty="0"/>
              <a:t>mạch</a:t>
            </a:r>
            <a:r>
              <a:rPr spc="-10" dirty="0"/>
              <a:t> </a:t>
            </a:r>
            <a:r>
              <a:rPr spc="-20" dirty="0"/>
              <a:t>chậu</a:t>
            </a:r>
          </a:p>
        </p:txBody>
      </p:sp>
      <p:graphicFrame>
        <p:nvGraphicFramePr>
          <p:cNvPr id="3" name="object 3"/>
          <p:cNvGraphicFramePr>
            <a:graphicFrameLocks noGrp="1"/>
          </p:cNvGraphicFramePr>
          <p:nvPr/>
        </p:nvGraphicFramePr>
        <p:xfrm>
          <a:off x="2133601" y="1128712"/>
          <a:ext cx="8077199" cy="334517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6141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626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827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351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8244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836294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1200" b="1" spc="-10" dirty="0">
                          <a:latin typeface="Times New Roman"/>
                          <a:cs typeface="Times New Roman"/>
                        </a:rPr>
                        <a:t>Stenosis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40005" marB="0">
                    <a:lnR w="1270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1200" b="1" spc="-10" dirty="0">
                          <a:latin typeface="Times New Roman"/>
                          <a:cs typeface="Times New Roman"/>
                        </a:rPr>
                        <a:t>Patients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40005" marB="0">
                    <a:lnL w="12700">
                      <a:solidFill>
                        <a:srgbClr val="000000"/>
                      </a:solidFill>
                      <a:prstDash val="solid"/>
                    </a:lnL>
                    <a:lnT w="28575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45465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1200" b="1" spc="-10" dirty="0">
                          <a:latin typeface="Times New Roman"/>
                          <a:cs typeface="Times New Roman"/>
                        </a:rPr>
                        <a:t>Follow-</a:t>
                      </a:r>
                      <a:r>
                        <a:rPr sz="1200" b="1" spc="-25" dirty="0">
                          <a:latin typeface="Times New Roman"/>
                          <a:cs typeface="Times New Roman"/>
                        </a:rPr>
                        <a:t>up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40005" marB="0">
                    <a:lnT w="28575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76884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1200" b="1" dirty="0">
                          <a:latin typeface="Times New Roman"/>
                          <a:cs typeface="Times New Roman"/>
                        </a:rPr>
                        <a:t>Primary </a:t>
                      </a:r>
                      <a:r>
                        <a:rPr sz="1200" b="1" spc="-10" dirty="0">
                          <a:latin typeface="Times New Roman"/>
                          <a:cs typeface="Times New Roman"/>
                        </a:rPr>
                        <a:t>patency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40005" marB="0">
                    <a:lnT w="28575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59079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1200" b="1" dirty="0">
                          <a:latin typeface="Times New Roman"/>
                          <a:cs typeface="Times New Roman"/>
                        </a:rPr>
                        <a:t>Secondary</a:t>
                      </a:r>
                      <a:r>
                        <a:rPr sz="1200" b="1" spc="-6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10" dirty="0">
                          <a:latin typeface="Times New Roman"/>
                          <a:cs typeface="Times New Roman"/>
                        </a:rPr>
                        <a:t>patency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40005" marB="0">
                    <a:lnT w="28575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59435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1200" spc="-25" dirty="0">
                          <a:latin typeface="Times New Roman"/>
                          <a:cs typeface="Times New Roman"/>
                        </a:rPr>
                        <a:t>Vorwerk</a:t>
                      </a:r>
                      <a:r>
                        <a:rPr sz="1200" spc="-3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spc="-20" dirty="0">
                          <a:latin typeface="Times New Roman"/>
                          <a:cs typeface="Times New Roman"/>
                        </a:rPr>
                        <a:t>1996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40005" marB="0"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1200" spc="-25" dirty="0">
                          <a:latin typeface="Times New Roman"/>
                          <a:cs typeface="Times New Roman"/>
                        </a:rPr>
                        <a:t>109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40005" marB="0">
                    <a:lnL w="12700">
                      <a:solidFill>
                        <a:srgbClr val="000000"/>
                      </a:solidFill>
                      <a:prstDash val="solid"/>
                    </a:lnL>
                    <a:lnT w="12700">
                      <a:solidFill>
                        <a:srgbClr val="000000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545465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1200" dirty="0">
                          <a:latin typeface="Times New Roman"/>
                          <a:cs typeface="Times New Roman"/>
                        </a:rPr>
                        <a:t>4</a:t>
                      </a:r>
                      <a:r>
                        <a:rPr sz="1200" spc="-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spc="-25" dirty="0">
                          <a:latin typeface="Times New Roman"/>
                          <a:cs typeface="Times New Roman"/>
                        </a:rPr>
                        <a:t>yrs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40005" marB="0">
                    <a:lnT w="12700">
                      <a:solidFill>
                        <a:srgbClr val="000000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476884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1200" spc="-25" dirty="0">
                          <a:latin typeface="Times New Roman"/>
                          <a:cs typeface="Times New Roman"/>
                        </a:rPr>
                        <a:t>82%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40005" marB="0">
                    <a:lnT w="12700">
                      <a:solidFill>
                        <a:srgbClr val="000000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259079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1200" spc="-25" dirty="0">
                          <a:latin typeface="Times New Roman"/>
                          <a:cs typeface="Times New Roman"/>
                        </a:rPr>
                        <a:t>91%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40005" marB="0">
                    <a:lnT w="12700">
                      <a:solidFill>
                        <a:srgbClr val="000000"/>
                      </a:solidFill>
                      <a:prstDash val="soli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3629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 marL="91440">
                        <a:lnSpc>
                          <a:spcPct val="100000"/>
                        </a:lnSpc>
                        <a:spcBef>
                          <a:spcPts val="1005"/>
                        </a:spcBef>
                      </a:pPr>
                      <a:r>
                        <a:rPr sz="1200" dirty="0">
                          <a:latin typeface="Times New Roman"/>
                          <a:cs typeface="Times New Roman"/>
                        </a:rPr>
                        <a:t>Palmaz</a:t>
                      </a:r>
                      <a:r>
                        <a:rPr sz="1200" spc="-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spc="-20" dirty="0">
                          <a:latin typeface="Times New Roman"/>
                          <a:cs typeface="Times New Roman"/>
                        </a:rPr>
                        <a:t>1992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12700">
                      <a:solidFill>
                        <a:srgbClr val="000000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 marL="91440">
                        <a:lnSpc>
                          <a:spcPct val="100000"/>
                        </a:lnSpc>
                        <a:spcBef>
                          <a:spcPts val="1005"/>
                        </a:spcBef>
                      </a:pPr>
                      <a:r>
                        <a:rPr sz="1200" spc="-25" dirty="0">
                          <a:latin typeface="Times New Roman"/>
                          <a:cs typeface="Times New Roman"/>
                        </a:rPr>
                        <a:t>486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 marL="545465">
                        <a:lnSpc>
                          <a:spcPct val="100000"/>
                        </a:lnSpc>
                        <a:spcBef>
                          <a:spcPts val="1005"/>
                        </a:spcBef>
                      </a:pPr>
                      <a:r>
                        <a:rPr sz="1200" dirty="0">
                          <a:latin typeface="Times New Roman"/>
                          <a:cs typeface="Times New Roman"/>
                        </a:rPr>
                        <a:t>2</a:t>
                      </a:r>
                      <a:r>
                        <a:rPr sz="1200" spc="-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spc="-25" dirty="0">
                          <a:latin typeface="Times New Roman"/>
                          <a:cs typeface="Times New Roman"/>
                        </a:rPr>
                        <a:t>yrs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 marL="477520">
                        <a:lnSpc>
                          <a:spcPct val="100000"/>
                        </a:lnSpc>
                        <a:spcBef>
                          <a:spcPts val="1005"/>
                        </a:spcBef>
                      </a:pPr>
                      <a:r>
                        <a:rPr sz="1200" spc="-25" dirty="0">
                          <a:latin typeface="Times New Roman"/>
                          <a:cs typeface="Times New Roman"/>
                        </a:rPr>
                        <a:t>84%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1315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 marL="91440">
                        <a:lnSpc>
                          <a:spcPct val="100000"/>
                        </a:lnSpc>
                        <a:spcBef>
                          <a:spcPts val="1005"/>
                        </a:spcBef>
                      </a:pPr>
                      <a:r>
                        <a:rPr sz="1200" dirty="0">
                          <a:latin typeface="Times New Roman"/>
                          <a:cs typeface="Times New Roman"/>
                        </a:rPr>
                        <a:t>Henry</a:t>
                      </a:r>
                      <a:r>
                        <a:rPr sz="1200" spc="-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spc="-20" dirty="0">
                          <a:latin typeface="Times New Roman"/>
                          <a:cs typeface="Times New Roman"/>
                        </a:rPr>
                        <a:t>1998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12700">
                      <a:solidFill>
                        <a:srgbClr val="000000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 marL="91440">
                        <a:lnSpc>
                          <a:spcPct val="100000"/>
                        </a:lnSpc>
                        <a:spcBef>
                          <a:spcPts val="1005"/>
                        </a:spcBef>
                      </a:pPr>
                      <a:r>
                        <a:rPr sz="1200" spc="-25" dirty="0">
                          <a:latin typeface="Times New Roman"/>
                          <a:cs typeface="Times New Roman"/>
                        </a:rPr>
                        <a:t>184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 marL="545465">
                        <a:lnSpc>
                          <a:spcPct val="100000"/>
                        </a:lnSpc>
                        <a:spcBef>
                          <a:spcPts val="1005"/>
                        </a:spcBef>
                      </a:pPr>
                      <a:r>
                        <a:rPr sz="1200" dirty="0">
                          <a:latin typeface="Times New Roman"/>
                          <a:cs typeface="Times New Roman"/>
                        </a:rPr>
                        <a:t>4</a:t>
                      </a:r>
                      <a:r>
                        <a:rPr sz="1200" spc="-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spc="-25" dirty="0">
                          <a:latin typeface="Times New Roman"/>
                          <a:cs typeface="Times New Roman"/>
                        </a:rPr>
                        <a:t>yrs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 marL="477520">
                        <a:lnSpc>
                          <a:spcPct val="100000"/>
                        </a:lnSpc>
                        <a:spcBef>
                          <a:spcPts val="1005"/>
                        </a:spcBef>
                      </a:pPr>
                      <a:r>
                        <a:rPr sz="1200" spc="-25" dirty="0">
                          <a:latin typeface="Times New Roman"/>
                          <a:cs typeface="Times New Roman"/>
                        </a:rPr>
                        <a:t>86%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 marL="259715">
                        <a:lnSpc>
                          <a:spcPct val="100000"/>
                        </a:lnSpc>
                        <a:spcBef>
                          <a:spcPts val="1005"/>
                        </a:spcBef>
                      </a:pPr>
                      <a:r>
                        <a:rPr sz="1200" spc="-25" dirty="0">
                          <a:latin typeface="Times New Roman"/>
                          <a:cs typeface="Times New Roman"/>
                        </a:rPr>
                        <a:t>94%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4" name="object 4"/>
          <p:cNvSpPr txBox="1"/>
          <p:nvPr/>
        </p:nvSpPr>
        <p:spPr>
          <a:xfrm>
            <a:off x="1678939" y="4520438"/>
            <a:ext cx="5323840" cy="2159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2000" dirty="0">
                <a:latin typeface="Times New Roman"/>
                <a:cs typeface="Times New Roman"/>
              </a:rPr>
              <a:t>Iliac</a:t>
            </a:r>
            <a:r>
              <a:rPr sz="2000" spc="-8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artery</a:t>
            </a:r>
            <a:r>
              <a:rPr sz="2000" spc="-7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occlusions</a:t>
            </a:r>
            <a:r>
              <a:rPr sz="2000" spc="-65" dirty="0">
                <a:latin typeface="Times New Roman"/>
                <a:cs typeface="Times New Roman"/>
              </a:rPr>
              <a:t> </a:t>
            </a:r>
            <a:r>
              <a:rPr sz="2000" spc="-25" dirty="0">
                <a:latin typeface="Times New Roman"/>
                <a:cs typeface="Times New Roman"/>
              </a:rPr>
              <a:t>(Type</a:t>
            </a:r>
            <a:r>
              <a:rPr sz="2000" spc="-7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C</a:t>
            </a:r>
            <a:r>
              <a:rPr sz="2000" spc="-5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and</a:t>
            </a:r>
            <a:r>
              <a:rPr sz="2000" spc="-55" dirty="0">
                <a:latin typeface="Times New Roman"/>
                <a:cs typeface="Times New Roman"/>
              </a:rPr>
              <a:t> </a:t>
            </a:r>
            <a:r>
              <a:rPr sz="2000" spc="-25" dirty="0">
                <a:latin typeface="Times New Roman"/>
                <a:cs typeface="Times New Roman"/>
              </a:rPr>
              <a:t>D)TASK</a:t>
            </a:r>
            <a:r>
              <a:rPr sz="2000" spc="-30" dirty="0">
                <a:latin typeface="Times New Roman"/>
                <a:cs typeface="Times New Roman"/>
              </a:rPr>
              <a:t> </a:t>
            </a:r>
            <a:r>
              <a:rPr sz="2000" spc="-10" dirty="0">
                <a:latin typeface="Times New Roman"/>
                <a:cs typeface="Times New Roman"/>
              </a:rPr>
              <a:t>lesions</a:t>
            </a:r>
            <a:endParaRPr sz="2000">
              <a:latin typeface="Times New Roman"/>
              <a:cs typeface="Times New Roman"/>
            </a:endParaRPr>
          </a:p>
          <a:p>
            <a:pPr marL="927100"/>
            <a:r>
              <a:rPr sz="2000" i="1" dirty="0">
                <a:latin typeface="Times New Roman"/>
                <a:cs typeface="Times New Roman"/>
              </a:rPr>
              <a:t>(Leville</a:t>
            </a:r>
            <a:r>
              <a:rPr sz="2000" i="1" spc="-85" dirty="0">
                <a:latin typeface="Times New Roman"/>
                <a:cs typeface="Times New Roman"/>
              </a:rPr>
              <a:t> </a:t>
            </a:r>
            <a:r>
              <a:rPr sz="2000" i="1" dirty="0">
                <a:latin typeface="Times New Roman"/>
                <a:cs typeface="Times New Roman"/>
              </a:rPr>
              <a:t>JVS</a:t>
            </a:r>
            <a:r>
              <a:rPr sz="2000" i="1" spc="-50" dirty="0">
                <a:latin typeface="Times New Roman"/>
                <a:cs typeface="Times New Roman"/>
              </a:rPr>
              <a:t> </a:t>
            </a:r>
            <a:r>
              <a:rPr sz="2000" i="1" spc="-20" dirty="0">
                <a:latin typeface="Times New Roman"/>
                <a:cs typeface="Times New Roman"/>
              </a:rPr>
              <a:t>2006)</a:t>
            </a:r>
            <a:endParaRPr sz="2000">
              <a:latin typeface="Times New Roman"/>
              <a:cs typeface="Times New Roman"/>
            </a:endParaRPr>
          </a:p>
          <a:p>
            <a:pPr marL="927100"/>
            <a:r>
              <a:rPr sz="2000" spc="-20" dirty="0">
                <a:latin typeface="Times New Roman"/>
                <a:cs typeface="Times New Roman"/>
              </a:rPr>
              <a:t>Technical</a:t>
            </a:r>
            <a:r>
              <a:rPr sz="2000" spc="-7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success:</a:t>
            </a:r>
            <a:r>
              <a:rPr sz="2000" spc="-65" dirty="0">
                <a:latin typeface="Times New Roman"/>
                <a:cs typeface="Times New Roman"/>
              </a:rPr>
              <a:t> </a:t>
            </a:r>
            <a:r>
              <a:rPr sz="2000" spc="-25" dirty="0">
                <a:latin typeface="Times New Roman"/>
                <a:cs typeface="Times New Roman"/>
              </a:rPr>
              <a:t>91%</a:t>
            </a:r>
            <a:endParaRPr sz="2000">
              <a:latin typeface="Times New Roman"/>
              <a:cs typeface="Times New Roman"/>
            </a:endParaRPr>
          </a:p>
          <a:p>
            <a:pPr marL="927100"/>
            <a:r>
              <a:rPr sz="2000" dirty="0">
                <a:latin typeface="Times New Roman"/>
                <a:cs typeface="Times New Roman"/>
              </a:rPr>
              <a:t>3</a:t>
            </a:r>
            <a:r>
              <a:rPr sz="2000" spc="-5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yrs</a:t>
            </a:r>
            <a:r>
              <a:rPr sz="2000" spc="-5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primary</a:t>
            </a:r>
            <a:r>
              <a:rPr sz="2000" spc="-6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patency:</a:t>
            </a:r>
            <a:r>
              <a:rPr sz="2000" spc="-70" dirty="0">
                <a:latin typeface="Times New Roman"/>
                <a:cs typeface="Times New Roman"/>
              </a:rPr>
              <a:t> </a:t>
            </a:r>
            <a:r>
              <a:rPr sz="2000" spc="-25" dirty="0">
                <a:latin typeface="Times New Roman"/>
                <a:cs typeface="Times New Roman"/>
              </a:rPr>
              <a:t>76%</a:t>
            </a:r>
            <a:endParaRPr sz="2000">
              <a:latin typeface="Times New Roman"/>
              <a:cs typeface="Times New Roman"/>
            </a:endParaRPr>
          </a:p>
          <a:p>
            <a:pPr marL="927100" marR="1866264"/>
            <a:r>
              <a:rPr sz="2000" dirty="0">
                <a:latin typeface="Times New Roman"/>
                <a:cs typeface="Times New Roman"/>
              </a:rPr>
              <a:t>Secondary</a:t>
            </a:r>
            <a:r>
              <a:rPr sz="2000" spc="-9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patency:</a:t>
            </a:r>
            <a:r>
              <a:rPr sz="2000" spc="-105" dirty="0">
                <a:latin typeface="Times New Roman"/>
                <a:cs typeface="Times New Roman"/>
              </a:rPr>
              <a:t> </a:t>
            </a:r>
            <a:r>
              <a:rPr sz="2000" spc="-25" dirty="0">
                <a:latin typeface="Times New Roman"/>
                <a:cs typeface="Times New Roman"/>
              </a:rPr>
              <a:t>90% </a:t>
            </a:r>
            <a:r>
              <a:rPr sz="2000" dirty="0">
                <a:latin typeface="Times New Roman"/>
                <a:cs typeface="Times New Roman"/>
              </a:rPr>
              <a:t>Limb</a:t>
            </a:r>
            <a:r>
              <a:rPr sz="2000" spc="-6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salvage</a:t>
            </a:r>
            <a:r>
              <a:rPr sz="2000" spc="-7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rate:</a:t>
            </a:r>
            <a:r>
              <a:rPr sz="2000" spc="-70" dirty="0">
                <a:latin typeface="Times New Roman"/>
                <a:cs typeface="Times New Roman"/>
              </a:rPr>
              <a:t> </a:t>
            </a:r>
            <a:r>
              <a:rPr sz="2000" spc="-25" dirty="0">
                <a:latin typeface="Times New Roman"/>
                <a:cs typeface="Times New Roman"/>
              </a:rPr>
              <a:t>97%</a:t>
            </a:r>
            <a:endParaRPr sz="2000">
              <a:latin typeface="Times New Roman"/>
              <a:cs typeface="Times New Roman"/>
            </a:endParaRPr>
          </a:p>
          <a:p>
            <a:pPr marL="927100"/>
            <a:r>
              <a:rPr sz="2000" dirty="0">
                <a:latin typeface="Times New Roman"/>
                <a:cs typeface="Times New Roman"/>
              </a:rPr>
              <a:t>Open</a:t>
            </a:r>
            <a:r>
              <a:rPr sz="2000" spc="-4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femoral</a:t>
            </a:r>
            <a:r>
              <a:rPr sz="2000" spc="-55" dirty="0">
                <a:latin typeface="Times New Roman"/>
                <a:cs typeface="Times New Roman"/>
              </a:rPr>
              <a:t> </a:t>
            </a:r>
            <a:r>
              <a:rPr sz="2000" spc="-10" dirty="0">
                <a:latin typeface="Times New Roman"/>
                <a:cs typeface="Times New Roman"/>
              </a:rPr>
              <a:t>reconstruction:</a:t>
            </a:r>
            <a:r>
              <a:rPr sz="2000" spc="-65" dirty="0">
                <a:latin typeface="Times New Roman"/>
                <a:cs typeface="Times New Roman"/>
              </a:rPr>
              <a:t> </a:t>
            </a:r>
            <a:r>
              <a:rPr sz="2000" spc="-25" dirty="0">
                <a:latin typeface="Times New Roman"/>
                <a:cs typeface="Times New Roman"/>
              </a:rPr>
              <a:t>24%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211377" y="4487989"/>
            <a:ext cx="324231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400" b="1" i="1" dirty="0">
                <a:solidFill>
                  <a:srgbClr val="800080"/>
                </a:solidFill>
                <a:latin typeface="Times New Roman"/>
                <a:cs typeface="Times New Roman"/>
              </a:rPr>
              <a:t>Kết</a:t>
            </a:r>
            <a:r>
              <a:rPr sz="2400" b="1" i="1" spc="-25" dirty="0">
                <a:solidFill>
                  <a:srgbClr val="800080"/>
                </a:solidFill>
                <a:latin typeface="Times New Roman"/>
                <a:cs typeface="Times New Roman"/>
              </a:rPr>
              <a:t> </a:t>
            </a:r>
            <a:r>
              <a:rPr sz="2400" b="1" i="1" dirty="0">
                <a:solidFill>
                  <a:srgbClr val="800080"/>
                </a:solidFill>
                <a:latin typeface="Times New Roman"/>
                <a:cs typeface="Times New Roman"/>
              </a:rPr>
              <a:t>quả giống</a:t>
            </a:r>
            <a:r>
              <a:rPr sz="2400" b="1" i="1" spc="-5" dirty="0">
                <a:solidFill>
                  <a:srgbClr val="800080"/>
                </a:solidFill>
                <a:latin typeface="Times New Roman"/>
                <a:cs typeface="Times New Roman"/>
              </a:rPr>
              <a:t> </a:t>
            </a:r>
            <a:r>
              <a:rPr sz="2400" b="1" i="1" dirty="0">
                <a:solidFill>
                  <a:srgbClr val="800080"/>
                </a:solidFill>
                <a:latin typeface="Times New Roman"/>
                <a:cs typeface="Times New Roman"/>
              </a:rPr>
              <a:t>phẫu </a:t>
            </a:r>
            <a:r>
              <a:rPr sz="2400" b="1" i="1" spc="-20" dirty="0">
                <a:solidFill>
                  <a:srgbClr val="800080"/>
                </a:solidFill>
                <a:latin typeface="Times New Roman"/>
                <a:cs typeface="Times New Roman"/>
              </a:rPr>
              <a:t>thuật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9952735" y="6429438"/>
            <a:ext cx="177800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-25" dirty="0">
                <a:solidFill>
                  <a:srgbClr val="8A8A8A"/>
                </a:solidFill>
                <a:latin typeface="Times New Roman"/>
                <a:cs typeface="Times New Roman"/>
              </a:rPr>
              <a:t>54</a:t>
            </a:r>
            <a:endParaRPr sz="12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440643" y="198376"/>
            <a:ext cx="10358712" cy="959877"/>
          </a:xfrm>
          <a:prstGeom prst="rect">
            <a:avLst/>
          </a:prstGeom>
        </p:spPr>
        <p:txBody>
          <a:bodyPr vert="horz" wrap="square" lIns="0" tIns="340994" rIns="0" bIns="0" rtlCol="0">
            <a:spAutoFit/>
          </a:bodyPr>
          <a:lstStyle/>
          <a:p>
            <a:pPr marL="1020444">
              <a:spcBef>
                <a:spcPts val="100"/>
              </a:spcBef>
            </a:pPr>
            <a:r>
              <a:rPr dirty="0"/>
              <a:t>ĐỘNG</a:t>
            </a:r>
            <a:r>
              <a:rPr spc="-35" dirty="0"/>
              <a:t> </a:t>
            </a:r>
            <a:r>
              <a:rPr dirty="0"/>
              <a:t>MẠCH</a:t>
            </a:r>
            <a:r>
              <a:rPr spc="-15" dirty="0"/>
              <a:t> </a:t>
            </a:r>
            <a:r>
              <a:rPr dirty="0"/>
              <a:t>ĐÙI</a:t>
            </a:r>
            <a:r>
              <a:rPr spc="-10" dirty="0"/>
              <a:t> CHUNG</a:t>
            </a:r>
          </a:p>
        </p:txBody>
      </p:sp>
      <p:sp>
        <p:nvSpPr>
          <p:cNvPr id="3" name="object 3"/>
          <p:cNvSpPr/>
          <p:nvPr/>
        </p:nvSpPr>
        <p:spPr>
          <a:xfrm>
            <a:off x="2514600" y="1752600"/>
            <a:ext cx="4343400" cy="2743200"/>
          </a:xfrm>
          <a:custGeom>
            <a:avLst/>
            <a:gdLst/>
            <a:ahLst/>
            <a:cxnLst/>
            <a:rect l="l" t="t" r="r" b="b"/>
            <a:pathLst>
              <a:path w="4343400" h="2743200">
                <a:moveTo>
                  <a:pt x="0" y="0"/>
                </a:moveTo>
                <a:lnTo>
                  <a:pt x="4343400" y="0"/>
                </a:lnTo>
                <a:lnTo>
                  <a:pt x="4343400" y="2743200"/>
                </a:lnTo>
                <a:lnTo>
                  <a:pt x="0" y="2743200"/>
                </a:lnTo>
                <a:lnTo>
                  <a:pt x="0" y="0"/>
                </a:lnTo>
                <a:close/>
              </a:path>
            </a:pathLst>
          </a:custGeom>
          <a:ln w="25400">
            <a:solidFill>
              <a:srgbClr val="87439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2946051" y="2281808"/>
            <a:ext cx="3479165" cy="13061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spcBef>
                <a:spcPts val="100"/>
              </a:spcBef>
            </a:pPr>
            <a:r>
              <a:rPr sz="2800" dirty="0">
                <a:latin typeface="Times New Roman"/>
                <a:cs typeface="Times New Roman"/>
              </a:rPr>
              <a:t>Điều</a:t>
            </a:r>
            <a:r>
              <a:rPr sz="2800" spc="-30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trị</a:t>
            </a:r>
            <a:r>
              <a:rPr sz="2800" spc="-20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phẫu</a:t>
            </a:r>
            <a:r>
              <a:rPr sz="2800" spc="-20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thuật</a:t>
            </a:r>
            <a:r>
              <a:rPr sz="2800" spc="-25" dirty="0">
                <a:latin typeface="Times New Roman"/>
                <a:cs typeface="Times New Roman"/>
              </a:rPr>
              <a:t> </a:t>
            </a:r>
            <a:r>
              <a:rPr sz="2800" spc="-20" dirty="0">
                <a:latin typeface="Times New Roman"/>
                <a:cs typeface="Times New Roman"/>
              </a:rPr>
              <a:t>ngay </a:t>
            </a:r>
            <a:r>
              <a:rPr sz="2800" dirty="0">
                <a:latin typeface="Times New Roman"/>
                <a:cs typeface="Times New Roman"/>
              </a:rPr>
              <a:t>vị</a:t>
            </a:r>
            <a:r>
              <a:rPr sz="2800" spc="-25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trí</a:t>
            </a:r>
            <a:r>
              <a:rPr sz="2800" spc="-10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chia</a:t>
            </a:r>
            <a:r>
              <a:rPr sz="2800" spc="-25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đôi</a:t>
            </a:r>
            <a:r>
              <a:rPr sz="2800" spc="-10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của</a:t>
            </a:r>
            <a:r>
              <a:rPr sz="2800" spc="-20" dirty="0">
                <a:latin typeface="Times New Roman"/>
                <a:cs typeface="Times New Roman"/>
              </a:rPr>
              <a:t> động </a:t>
            </a:r>
            <a:r>
              <a:rPr sz="2800" dirty="0">
                <a:latin typeface="Times New Roman"/>
                <a:cs typeface="Times New Roman"/>
              </a:rPr>
              <a:t>mạch</a:t>
            </a:r>
            <a:r>
              <a:rPr sz="2800" spc="-45" dirty="0">
                <a:latin typeface="Times New Roman"/>
                <a:cs typeface="Times New Roman"/>
              </a:rPr>
              <a:t> </a:t>
            </a:r>
            <a:r>
              <a:rPr sz="2800" spc="-25" dirty="0">
                <a:latin typeface="Times New Roman"/>
                <a:cs typeface="Times New Roman"/>
              </a:rPr>
              <a:t>đùi</a:t>
            </a:r>
            <a:endParaRPr sz="280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489835">
              <a:lnSpc>
                <a:spcPts val="1410"/>
              </a:lnSpc>
            </a:pPr>
            <a:fld id="{81D60167-4931-47E6-BA6A-407CBD079E47}" type="slidenum">
              <a:rPr spc="-25" dirty="0"/>
              <a:pPr marL="2489835">
                <a:lnSpc>
                  <a:spcPts val="1410"/>
                </a:lnSpc>
              </a:pPr>
              <a:t>55</a:t>
            </a:fld>
            <a:endParaRPr spc="-25" dirty="0"/>
          </a:p>
        </p:txBody>
      </p:sp>
      <p:sp>
        <p:nvSpPr>
          <p:cNvPr id="5" name="object 5"/>
          <p:cNvSpPr txBox="1"/>
          <p:nvPr/>
        </p:nvSpPr>
        <p:spPr>
          <a:xfrm>
            <a:off x="5410200" y="3657600"/>
            <a:ext cx="4343400" cy="2026196"/>
          </a:xfrm>
          <a:prstGeom prst="rect">
            <a:avLst/>
          </a:prstGeom>
          <a:solidFill>
            <a:srgbClr val="A34B73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3100">
              <a:latin typeface="Times New Roman"/>
              <a:cs typeface="Times New Roman"/>
            </a:endParaRPr>
          </a:p>
          <a:p>
            <a:pPr marL="546100" marR="539115" indent="-635" algn="ctr">
              <a:spcBef>
                <a:spcPts val="2045"/>
              </a:spcBef>
            </a:pPr>
            <a:r>
              <a:rPr sz="2800" dirty="0">
                <a:solidFill>
                  <a:srgbClr val="FFFFFF"/>
                </a:solidFill>
                <a:latin typeface="Times New Roman"/>
                <a:cs typeface="Times New Roman"/>
              </a:rPr>
              <a:t>Động</a:t>
            </a:r>
            <a:r>
              <a:rPr sz="2800" spc="-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FFFFFF"/>
                </a:solidFill>
                <a:latin typeface="Times New Roman"/>
                <a:cs typeface="Times New Roman"/>
              </a:rPr>
              <a:t>mạch</a:t>
            </a:r>
            <a:r>
              <a:rPr sz="2800" spc="-2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FFFFFF"/>
                </a:solidFill>
                <a:latin typeface="Times New Roman"/>
                <a:cs typeface="Times New Roman"/>
              </a:rPr>
              <a:t>đùi</a:t>
            </a:r>
            <a:r>
              <a:rPr sz="2800" spc="-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-25" dirty="0">
                <a:solidFill>
                  <a:srgbClr val="FFFFFF"/>
                </a:solidFill>
                <a:latin typeface="Times New Roman"/>
                <a:cs typeface="Times New Roman"/>
              </a:rPr>
              <a:t>sâu </a:t>
            </a:r>
            <a:r>
              <a:rPr sz="2800" dirty="0">
                <a:solidFill>
                  <a:srgbClr val="FFFFFF"/>
                </a:solidFill>
                <a:latin typeface="Times New Roman"/>
                <a:cs typeface="Times New Roman"/>
              </a:rPr>
              <a:t>xem</a:t>
            </a:r>
            <a:r>
              <a:rPr sz="2800" spc="-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FFFFFF"/>
                </a:solidFill>
                <a:latin typeface="Times New Roman"/>
                <a:cs typeface="Times New Roman"/>
              </a:rPr>
              <a:t>như</a:t>
            </a:r>
            <a:r>
              <a:rPr sz="2800" spc="-2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FFFFFF"/>
                </a:solidFill>
                <a:latin typeface="Times New Roman"/>
                <a:cs typeface="Times New Roman"/>
              </a:rPr>
              <a:t>là</a:t>
            </a:r>
            <a:r>
              <a:rPr sz="2800" spc="-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FFFFFF"/>
                </a:solidFill>
                <a:latin typeface="Times New Roman"/>
                <a:cs typeface="Times New Roman"/>
              </a:rPr>
              <a:t>động</a:t>
            </a:r>
            <a:r>
              <a:rPr sz="2800" spc="-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-20" dirty="0">
                <a:solidFill>
                  <a:srgbClr val="FFFFFF"/>
                </a:solidFill>
                <a:latin typeface="Times New Roman"/>
                <a:cs typeface="Times New Roman"/>
              </a:rPr>
              <a:t>mạch </a:t>
            </a:r>
            <a:r>
              <a:rPr sz="2800" dirty="0">
                <a:solidFill>
                  <a:srgbClr val="FFFFFF"/>
                </a:solidFill>
                <a:latin typeface="Times New Roman"/>
                <a:cs typeface="Times New Roman"/>
              </a:rPr>
              <a:t>vùng</a:t>
            </a:r>
            <a:r>
              <a:rPr sz="2800" spc="-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FFFFFF"/>
                </a:solidFill>
                <a:latin typeface="Times New Roman"/>
                <a:cs typeface="Times New Roman"/>
              </a:rPr>
              <a:t>cẳng</a:t>
            </a:r>
            <a:r>
              <a:rPr sz="2800" spc="-20" dirty="0">
                <a:solidFill>
                  <a:srgbClr val="FFFFFF"/>
                </a:solidFill>
                <a:latin typeface="Times New Roman"/>
                <a:cs typeface="Times New Roman"/>
              </a:rPr>
              <a:t> chân</a:t>
            </a:r>
            <a:endParaRPr sz="28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355339" y="548894"/>
            <a:ext cx="5909310" cy="6356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dirty="0"/>
              <a:t>PHÂN</a:t>
            </a:r>
            <a:r>
              <a:rPr spc="-25" dirty="0"/>
              <a:t> </a:t>
            </a:r>
            <a:r>
              <a:rPr dirty="0"/>
              <a:t>LOẠI</a:t>
            </a:r>
            <a:r>
              <a:rPr spc="-80" dirty="0"/>
              <a:t> </a:t>
            </a:r>
            <a:r>
              <a:rPr dirty="0"/>
              <a:t>THEO</a:t>
            </a:r>
            <a:r>
              <a:rPr spc="-90" dirty="0"/>
              <a:t> </a:t>
            </a:r>
            <a:r>
              <a:rPr spc="-60" dirty="0"/>
              <a:t>TASC</a:t>
            </a:r>
          </a:p>
        </p:txBody>
      </p:sp>
      <p:sp>
        <p:nvSpPr>
          <p:cNvPr id="3" name="object 3"/>
          <p:cNvSpPr/>
          <p:nvPr/>
        </p:nvSpPr>
        <p:spPr>
          <a:xfrm>
            <a:off x="1828800" y="1995487"/>
            <a:ext cx="4648200" cy="1676400"/>
          </a:xfrm>
          <a:custGeom>
            <a:avLst/>
            <a:gdLst/>
            <a:ahLst/>
            <a:cxnLst/>
            <a:rect l="l" t="t" r="r" b="b"/>
            <a:pathLst>
              <a:path w="4648200" h="1676400">
                <a:moveTo>
                  <a:pt x="0" y="0"/>
                </a:moveTo>
                <a:lnTo>
                  <a:pt x="4648200" y="0"/>
                </a:lnTo>
                <a:lnTo>
                  <a:pt x="4648200" y="1676400"/>
                </a:lnTo>
                <a:lnTo>
                  <a:pt x="0" y="1676400"/>
                </a:lnTo>
                <a:lnTo>
                  <a:pt x="0" y="0"/>
                </a:lnTo>
                <a:close/>
              </a:path>
            </a:pathLst>
          </a:custGeom>
          <a:ln w="25400">
            <a:solidFill>
              <a:srgbClr val="80008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2946051" y="2230628"/>
            <a:ext cx="2414905" cy="8794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800" b="1" dirty="0">
                <a:solidFill>
                  <a:srgbClr val="772754"/>
                </a:solidFill>
                <a:latin typeface="Times New Roman"/>
                <a:cs typeface="Times New Roman"/>
              </a:rPr>
              <a:t>Tổn</a:t>
            </a:r>
            <a:r>
              <a:rPr sz="2800" b="1" spc="-15" dirty="0">
                <a:solidFill>
                  <a:srgbClr val="772754"/>
                </a:solidFill>
                <a:latin typeface="Times New Roman"/>
                <a:cs typeface="Times New Roman"/>
              </a:rPr>
              <a:t> </a:t>
            </a:r>
            <a:r>
              <a:rPr sz="2800" b="1" dirty="0">
                <a:solidFill>
                  <a:srgbClr val="772754"/>
                </a:solidFill>
                <a:latin typeface="Times New Roman"/>
                <a:cs typeface="Times New Roman"/>
              </a:rPr>
              <a:t>thương</a:t>
            </a:r>
            <a:r>
              <a:rPr sz="2800" b="1" spc="-15" dirty="0">
                <a:solidFill>
                  <a:srgbClr val="772754"/>
                </a:solidFill>
                <a:latin typeface="Times New Roman"/>
                <a:cs typeface="Times New Roman"/>
              </a:rPr>
              <a:t> </a:t>
            </a:r>
            <a:r>
              <a:rPr sz="2800" b="1" spc="-25" dirty="0">
                <a:solidFill>
                  <a:srgbClr val="772754"/>
                </a:solidFill>
                <a:latin typeface="Times New Roman"/>
                <a:cs typeface="Times New Roman"/>
              </a:rPr>
              <a:t>đùi</a:t>
            </a:r>
            <a:endParaRPr sz="2800">
              <a:latin typeface="Times New Roman"/>
              <a:cs typeface="Times New Roman"/>
            </a:endParaRPr>
          </a:p>
          <a:p>
            <a:pPr marL="86360"/>
            <a:r>
              <a:rPr sz="2800" b="1" dirty="0">
                <a:solidFill>
                  <a:srgbClr val="772754"/>
                </a:solidFill>
                <a:latin typeface="Times New Roman"/>
                <a:cs typeface="Times New Roman"/>
              </a:rPr>
              <a:t>khoeo</a:t>
            </a:r>
            <a:r>
              <a:rPr sz="2800" b="1" spc="-70" dirty="0">
                <a:solidFill>
                  <a:srgbClr val="772754"/>
                </a:solidFill>
                <a:latin typeface="Times New Roman"/>
                <a:cs typeface="Times New Roman"/>
              </a:rPr>
              <a:t> </a:t>
            </a:r>
            <a:r>
              <a:rPr sz="2800" b="1" spc="-55" dirty="0">
                <a:solidFill>
                  <a:srgbClr val="772754"/>
                </a:solidFill>
                <a:latin typeface="Times New Roman"/>
                <a:cs typeface="Times New Roman"/>
              </a:rPr>
              <a:t>TASC</a:t>
            </a:r>
            <a:r>
              <a:rPr sz="2800" b="1" spc="-150" dirty="0">
                <a:solidFill>
                  <a:srgbClr val="772754"/>
                </a:solidFill>
                <a:latin typeface="Times New Roman"/>
                <a:cs typeface="Times New Roman"/>
              </a:rPr>
              <a:t> </a:t>
            </a:r>
            <a:r>
              <a:rPr sz="2800" b="1" spc="-50" dirty="0">
                <a:solidFill>
                  <a:srgbClr val="772754"/>
                </a:solidFill>
                <a:latin typeface="Times New Roman"/>
                <a:cs typeface="Times New Roman"/>
              </a:rPr>
              <a:t>A</a:t>
            </a:r>
            <a:endParaRPr sz="28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048001" y="3352801"/>
            <a:ext cx="7191375" cy="2056973"/>
          </a:xfrm>
          <a:prstGeom prst="rect">
            <a:avLst/>
          </a:prstGeom>
          <a:solidFill>
            <a:srgbClr val="FDE2B0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3100">
              <a:latin typeface="Times New Roman"/>
              <a:cs typeface="Times New Roman"/>
            </a:endParaRPr>
          </a:p>
          <a:p>
            <a:pPr>
              <a:spcBef>
                <a:spcPts val="25"/>
              </a:spcBef>
            </a:pPr>
            <a:endParaRPr sz="3250">
              <a:latin typeface="Times New Roman"/>
              <a:cs typeface="Times New Roman"/>
            </a:endParaRPr>
          </a:p>
          <a:p>
            <a:pPr marL="1462405" indent="-457200">
              <a:buFont typeface="Wingdings"/>
              <a:buChar char=""/>
              <a:tabLst>
                <a:tab pos="1462405" algn="l"/>
                <a:tab pos="1463040" algn="l"/>
              </a:tabLst>
            </a:pPr>
            <a:r>
              <a:rPr sz="2800" dirty="0">
                <a:latin typeface="Times New Roman"/>
                <a:cs typeface="Times New Roman"/>
              </a:rPr>
              <a:t>Hẹp</a:t>
            </a:r>
            <a:r>
              <a:rPr sz="2800" spc="-15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1</a:t>
            </a:r>
            <a:r>
              <a:rPr sz="2800" spc="-10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đoạn</a:t>
            </a:r>
            <a:r>
              <a:rPr sz="2800" spc="-20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&lt;</a:t>
            </a:r>
            <a:r>
              <a:rPr sz="2800" spc="-15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10</a:t>
            </a:r>
            <a:r>
              <a:rPr sz="2800" spc="-15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cm</a:t>
            </a:r>
            <a:r>
              <a:rPr sz="2800" spc="-15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chiều</a:t>
            </a:r>
            <a:r>
              <a:rPr sz="2800" spc="-20" dirty="0">
                <a:latin typeface="Times New Roman"/>
                <a:cs typeface="Times New Roman"/>
              </a:rPr>
              <a:t> dài.</a:t>
            </a:r>
            <a:endParaRPr sz="2800">
              <a:latin typeface="Times New Roman"/>
              <a:cs typeface="Times New Roman"/>
            </a:endParaRPr>
          </a:p>
          <a:p>
            <a:pPr marL="1462405" indent="-457200">
              <a:spcBef>
                <a:spcPts val="1680"/>
              </a:spcBef>
              <a:buFont typeface="Wingdings"/>
              <a:buChar char=""/>
              <a:tabLst>
                <a:tab pos="1462405" algn="l"/>
                <a:tab pos="1463040" algn="l"/>
              </a:tabLst>
            </a:pPr>
            <a:r>
              <a:rPr sz="2800" dirty="0">
                <a:latin typeface="Times New Roman"/>
                <a:cs typeface="Times New Roman"/>
              </a:rPr>
              <a:t>Tắc</a:t>
            </a:r>
            <a:r>
              <a:rPr sz="2800" spc="-20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1</a:t>
            </a:r>
            <a:r>
              <a:rPr sz="2800" spc="-10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đoạn</a:t>
            </a:r>
            <a:r>
              <a:rPr sz="2800" spc="-20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&lt;</a:t>
            </a:r>
            <a:r>
              <a:rPr sz="2800" spc="-15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5</a:t>
            </a:r>
            <a:r>
              <a:rPr sz="2800" spc="-10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cm</a:t>
            </a:r>
            <a:r>
              <a:rPr sz="2800" spc="-20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chiều</a:t>
            </a:r>
            <a:r>
              <a:rPr sz="2800" spc="-20" dirty="0">
                <a:latin typeface="Times New Roman"/>
                <a:cs typeface="Times New Roman"/>
              </a:rPr>
              <a:t> dài.</a:t>
            </a:r>
            <a:endParaRPr sz="2800">
              <a:latin typeface="Times New Roman"/>
              <a:cs typeface="Times New Roman"/>
            </a:endParaRPr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781801" y="1676400"/>
            <a:ext cx="2947987" cy="1408112"/>
          </a:xfrm>
          <a:prstGeom prst="rect">
            <a:avLst/>
          </a:prstGeom>
        </p:spPr>
      </p:pic>
      <p:sp>
        <p:nvSpPr>
          <p:cNvPr id="7" name="object 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489835">
              <a:lnSpc>
                <a:spcPts val="1410"/>
              </a:lnSpc>
            </a:pPr>
            <a:fld id="{81D60167-4931-47E6-BA6A-407CBD079E47}" type="slidenum">
              <a:rPr spc="-25" dirty="0"/>
              <a:pPr marL="2489835">
                <a:lnSpc>
                  <a:spcPts val="1410"/>
                </a:lnSpc>
              </a:pPr>
              <a:t>56</a:t>
            </a:fld>
            <a:endParaRPr spc="-25" dirty="0"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388677" y="321882"/>
            <a:ext cx="5909310" cy="6356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dirty="0"/>
              <a:t>PHÂN</a:t>
            </a:r>
            <a:r>
              <a:rPr spc="-25" dirty="0"/>
              <a:t> </a:t>
            </a:r>
            <a:r>
              <a:rPr dirty="0"/>
              <a:t>LOẠI</a:t>
            </a:r>
            <a:r>
              <a:rPr spc="-80" dirty="0"/>
              <a:t> </a:t>
            </a:r>
            <a:r>
              <a:rPr dirty="0"/>
              <a:t>THEO</a:t>
            </a:r>
            <a:r>
              <a:rPr spc="-90" dirty="0"/>
              <a:t> </a:t>
            </a:r>
            <a:r>
              <a:rPr spc="-60" dirty="0"/>
              <a:t>TASC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3733800" y="1219201"/>
            <a:ext cx="4648200" cy="1009251"/>
          </a:xfrm>
          <a:prstGeom prst="rect">
            <a:avLst/>
          </a:prstGeom>
          <a:ln w="25400">
            <a:solidFill>
              <a:srgbClr val="800080"/>
            </a:solidFill>
          </a:ln>
        </p:spPr>
        <p:txBody>
          <a:bodyPr vert="horz" wrap="square" lIns="0" tIns="146050" rIns="0" bIns="0" rtlCol="0">
            <a:spAutoFit/>
          </a:bodyPr>
          <a:lstStyle/>
          <a:p>
            <a:pPr marL="153670" algn="ctr">
              <a:spcBef>
                <a:spcPts val="1150"/>
              </a:spcBef>
            </a:pPr>
            <a:r>
              <a:rPr sz="2800" b="1" dirty="0">
                <a:solidFill>
                  <a:srgbClr val="002060"/>
                </a:solidFill>
                <a:latin typeface="Times New Roman"/>
                <a:cs typeface="Times New Roman"/>
              </a:rPr>
              <a:t>Tổn</a:t>
            </a:r>
            <a:r>
              <a:rPr sz="2800" b="1" spc="-15" dirty="0">
                <a:solidFill>
                  <a:srgbClr val="002060"/>
                </a:solidFill>
                <a:latin typeface="Times New Roman"/>
                <a:cs typeface="Times New Roman"/>
              </a:rPr>
              <a:t> </a:t>
            </a:r>
            <a:r>
              <a:rPr sz="2800" b="1" dirty="0">
                <a:solidFill>
                  <a:srgbClr val="002060"/>
                </a:solidFill>
                <a:latin typeface="Times New Roman"/>
                <a:cs typeface="Times New Roman"/>
              </a:rPr>
              <a:t>thương</a:t>
            </a:r>
            <a:r>
              <a:rPr sz="2800" b="1" spc="-15" dirty="0">
                <a:solidFill>
                  <a:srgbClr val="002060"/>
                </a:solidFill>
                <a:latin typeface="Times New Roman"/>
                <a:cs typeface="Times New Roman"/>
              </a:rPr>
              <a:t> </a:t>
            </a:r>
            <a:r>
              <a:rPr sz="2800" b="1" spc="-25" dirty="0">
                <a:solidFill>
                  <a:srgbClr val="002060"/>
                </a:solidFill>
                <a:latin typeface="Times New Roman"/>
                <a:cs typeface="Times New Roman"/>
              </a:rPr>
              <a:t>đùi</a:t>
            </a:r>
            <a:endParaRPr sz="2800">
              <a:latin typeface="Times New Roman"/>
              <a:cs typeface="Times New Roman"/>
            </a:endParaRPr>
          </a:p>
          <a:p>
            <a:pPr marL="153035" algn="ctr"/>
            <a:r>
              <a:rPr sz="2800" b="1" dirty="0">
                <a:solidFill>
                  <a:srgbClr val="002060"/>
                </a:solidFill>
                <a:latin typeface="Times New Roman"/>
                <a:cs typeface="Times New Roman"/>
              </a:rPr>
              <a:t>khoeo</a:t>
            </a:r>
            <a:r>
              <a:rPr sz="2800" b="1" spc="-135" dirty="0">
                <a:solidFill>
                  <a:srgbClr val="002060"/>
                </a:solidFill>
                <a:latin typeface="Times New Roman"/>
                <a:cs typeface="Times New Roman"/>
              </a:rPr>
              <a:t> </a:t>
            </a:r>
            <a:r>
              <a:rPr sz="2800" b="1" spc="-20" dirty="0">
                <a:solidFill>
                  <a:srgbClr val="002060"/>
                </a:solidFill>
                <a:latin typeface="Times New Roman"/>
                <a:cs typeface="Times New Roman"/>
              </a:rPr>
              <a:t>TASC</a:t>
            </a:r>
            <a:r>
              <a:rPr sz="2800" b="1" spc="-70" dirty="0">
                <a:solidFill>
                  <a:srgbClr val="002060"/>
                </a:solidFill>
                <a:latin typeface="Times New Roman"/>
                <a:cs typeface="Times New Roman"/>
              </a:rPr>
              <a:t> </a:t>
            </a:r>
            <a:r>
              <a:rPr sz="2800" b="1" spc="-50" dirty="0">
                <a:solidFill>
                  <a:srgbClr val="002060"/>
                </a:solidFill>
                <a:latin typeface="Times New Roman"/>
                <a:cs typeface="Times New Roman"/>
              </a:rPr>
              <a:t>B</a:t>
            </a:r>
            <a:endParaRPr sz="2800">
              <a:latin typeface="Times New Roman"/>
              <a:cs typeface="Times New Roman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1739901" y="1866902"/>
            <a:ext cx="2065655" cy="4427855"/>
            <a:chOff x="215900" y="1866901"/>
            <a:chExt cx="2065655" cy="4427855"/>
          </a:xfrm>
        </p:grpSpPr>
        <p:sp>
          <p:nvSpPr>
            <p:cNvPr id="5" name="object 5"/>
            <p:cNvSpPr/>
            <p:nvPr/>
          </p:nvSpPr>
          <p:spPr>
            <a:xfrm>
              <a:off x="228600" y="3276606"/>
              <a:ext cx="2040255" cy="3005455"/>
            </a:xfrm>
            <a:custGeom>
              <a:avLst/>
              <a:gdLst/>
              <a:ahLst/>
              <a:cxnLst/>
              <a:rect l="l" t="t" r="r" b="b"/>
              <a:pathLst>
                <a:path w="2040255" h="3005454">
                  <a:moveTo>
                    <a:pt x="0" y="339991"/>
                  </a:moveTo>
                  <a:lnTo>
                    <a:pt x="3103" y="293857"/>
                  </a:lnTo>
                  <a:lnTo>
                    <a:pt x="12145" y="249609"/>
                  </a:lnTo>
                  <a:lnTo>
                    <a:pt x="26718" y="207652"/>
                  </a:lnTo>
                  <a:lnTo>
                    <a:pt x="46419" y="168392"/>
                  </a:lnTo>
                  <a:lnTo>
                    <a:pt x="70842" y="132234"/>
                  </a:lnTo>
                  <a:lnTo>
                    <a:pt x="99582" y="99582"/>
                  </a:lnTo>
                  <a:lnTo>
                    <a:pt x="132234" y="70842"/>
                  </a:lnTo>
                  <a:lnTo>
                    <a:pt x="168392" y="46419"/>
                  </a:lnTo>
                  <a:lnTo>
                    <a:pt x="207652" y="26718"/>
                  </a:lnTo>
                  <a:lnTo>
                    <a:pt x="249609" y="12145"/>
                  </a:lnTo>
                  <a:lnTo>
                    <a:pt x="293857" y="3103"/>
                  </a:lnTo>
                  <a:lnTo>
                    <a:pt x="339991" y="0"/>
                  </a:lnTo>
                  <a:lnTo>
                    <a:pt x="1699945" y="0"/>
                  </a:lnTo>
                  <a:lnTo>
                    <a:pt x="1746080" y="3103"/>
                  </a:lnTo>
                  <a:lnTo>
                    <a:pt x="1790328" y="12145"/>
                  </a:lnTo>
                  <a:lnTo>
                    <a:pt x="1832284" y="26718"/>
                  </a:lnTo>
                  <a:lnTo>
                    <a:pt x="1871544" y="46419"/>
                  </a:lnTo>
                  <a:lnTo>
                    <a:pt x="1907703" y="70842"/>
                  </a:lnTo>
                  <a:lnTo>
                    <a:pt x="1940355" y="99582"/>
                  </a:lnTo>
                  <a:lnTo>
                    <a:pt x="1969095" y="132234"/>
                  </a:lnTo>
                  <a:lnTo>
                    <a:pt x="1993518" y="168392"/>
                  </a:lnTo>
                  <a:lnTo>
                    <a:pt x="2013218" y="207652"/>
                  </a:lnTo>
                  <a:lnTo>
                    <a:pt x="2027792" y="249609"/>
                  </a:lnTo>
                  <a:lnTo>
                    <a:pt x="2036833" y="293857"/>
                  </a:lnTo>
                  <a:lnTo>
                    <a:pt x="2039937" y="339991"/>
                  </a:lnTo>
                  <a:lnTo>
                    <a:pt x="2039937" y="2665133"/>
                  </a:lnTo>
                  <a:lnTo>
                    <a:pt x="2036833" y="2711270"/>
                  </a:lnTo>
                  <a:lnTo>
                    <a:pt x="2027792" y="2755520"/>
                  </a:lnTo>
                  <a:lnTo>
                    <a:pt x="2013218" y="2797479"/>
                  </a:lnTo>
                  <a:lnTo>
                    <a:pt x="1993518" y="2836741"/>
                  </a:lnTo>
                  <a:lnTo>
                    <a:pt x="1969095" y="2872900"/>
                  </a:lnTo>
                  <a:lnTo>
                    <a:pt x="1940355" y="2905553"/>
                  </a:lnTo>
                  <a:lnTo>
                    <a:pt x="1907703" y="2934294"/>
                  </a:lnTo>
                  <a:lnTo>
                    <a:pt x="1871544" y="2958717"/>
                  </a:lnTo>
                  <a:lnTo>
                    <a:pt x="1832284" y="2978418"/>
                  </a:lnTo>
                  <a:lnTo>
                    <a:pt x="1790328" y="2992992"/>
                  </a:lnTo>
                  <a:lnTo>
                    <a:pt x="1746080" y="3002033"/>
                  </a:lnTo>
                  <a:lnTo>
                    <a:pt x="1699945" y="3005137"/>
                  </a:lnTo>
                  <a:lnTo>
                    <a:pt x="339991" y="3005137"/>
                  </a:lnTo>
                  <a:lnTo>
                    <a:pt x="293857" y="3002033"/>
                  </a:lnTo>
                  <a:lnTo>
                    <a:pt x="249609" y="2992992"/>
                  </a:lnTo>
                  <a:lnTo>
                    <a:pt x="207652" y="2978418"/>
                  </a:lnTo>
                  <a:lnTo>
                    <a:pt x="168392" y="2958717"/>
                  </a:lnTo>
                  <a:lnTo>
                    <a:pt x="132234" y="2934294"/>
                  </a:lnTo>
                  <a:lnTo>
                    <a:pt x="99582" y="2905553"/>
                  </a:lnTo>
                  <a:lnTo>
                    <a:pt x="70842" y="2872900"/>
                  </a:lnTo>
                  <a:lnTo>
                    <a:pt x="46419" y="2836741"/>
                  </a:lnTo>
                  <a:lnTo>
                    <a:pt x="26718" y="2797479"/>
                  </a:lnTo>
                  <a:lnTo>
                    <a:pt x="12145" y="2755520"/>
                  </a:lnTo>
                  <a:lnTo>
                    <a:pt x="3103" y="2711270"/>
                  </a:lnTo>
                  <a:lnTo>
                    <a:pt x="0" y="2665133"/>
                  </a:lnTo>
                  <a:lnTo>
                    <a:pt x="0" y="339991"/>
                  </a:lnTo>
                  <a:close/>
                </a:path>
              </a:pathLst>
            </a:custGeom>
            <a:ln w="25400">
              <a:solidFill>
                <a:srgbClr val="852F74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247775" y="1881188"/>
              <a:ext cx="962025" cy="0"/>
            </a:xfrm>
            <a:custGeom>
              <a:avLst/>
              <a:gdLst/>
              <a:ahLst/>
              <a:cxnLst/>
              <a:rect l="l" t="t" r="r" b="b"/>
              <a:pathLst>
                <a:path w="962025">
                  <a:moveTo>
                    <a:pt x="962025" y="0"/>
                  </a:moveTo>
                  <a:lnTo>
                    <a:pt x="0" y="0"/>
                  </a:lnTo>
                </a:path>
              </a:pathLst>
            </a:custGeom>
            <a:ln w="28575">
              <a:solidFill>
                <a:srgbClr val="852F7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247775" y="1881188"/>
              <a:ext cx="0" cy="1367155"/>
            </a:xfrm>
            <a:custGeom>
              <a:avLst/>
              <a:gdLst/>
              <a:ahLst/>
              <a:cxnLst/>
              <a:rect l="l" t="t" r="r" b="b"/>
              <a:pathLst>
                <a:path h="1367155">
                  <a:moveTo>
                    <a:pt x="0" y="0"/>
                  </a:moveTo>
                  <a:lnTo>
                    <a:pt x="0" y="1367116"/>
                  </a:lnTo>
                </a:path>
              </a:pathLst>
            </a:custGeom>
            <a:ln w="28575">
              <a:solidFill>
                <a:srgbClr val="852F7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197768" y="3162585"/>
              <a:ext cx="100330" cy="85725"/>
            </a:xfrm>
            <a:custGeom>
              <a:avLst/>
              <a:gdLst/>
              <a:ahLst/>
              <a:cxnLst/>
              <a:rect l="l" t="t" r="r" b="b"/>
              <a:pathLst>
                <a:path w="100330" h="85725">
                  <a:moveTo>
                    <a:pt x="100012" y="0"/>
                  </a:moveTo>
                  <a:lnTo>
                    <a:pt x="49999" y="85725"/>
                  </a:lnTo>
                  <a:lnTo>
                    <a:pt x="0" y="0"/>
                  </a:lnTo>
                </a:path>
              </a:pathLst>
            </a:custGeom>
            <a:ln w="28575">
              <a:solidFill>
                <a:srgbClr val="852F7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9" name="object 9"/>
          <p:cNvGrpSpPr/>
          <p:nvPr/>
        </p:nvGrpSpPr>
        <p:grpSpPr>
          <a:xfrm>
            <a:off x="3905251" y="2543176"/>
            <a:ext cx="2065655" cy="3751579"/>
            <a:chOff x="2381250" y="2543175"/>
            <a:chExt cx="2065655" cy="3751579"/>
          </a:xfrm>
        </p:grpSpPr>
        <p:sp>
          <p:nvSpPr>
            <p:cNvPr id="10" name="object 10"/>
            <p:cNvSpPr/>
            <p:nvPr/>
          </p:nvSpPr>
          <p:spPr>
            <a:xfrm>
              <a:off x="2393950" y="3276606"/>
              <a:ext cx="2040255" cy="3005455"/>
            </a:xfrm>
            <a:custGeom>
              <a:avLst/>
              <a:gdLst/>
              <a:ahLst/>
              <a:cxnLst/>
              <a:rect l="l" t="t" r="r" b="b"/>
              <a:pathLst>
                <a:path w="2040254" h="3005454">
                  <a:moveTo>
                    <a:pt x="0" y="339991"/>
                  </a:moveTo>
                  <a:lnTo>
                    <a:pt x="3103" y="293857"/>
                  </a:lnTo>
                  <a:lnTo>
                    <a:pt x="12145" y="249609"/>
                  </a:lnTo>
                  <a:lnTo>
                    <a:pt x="26718" y="207652"/>
                  </a:lnTo>
                  <a:lnTo>
                    <a:pt x="46419" y="168392"/>
                  </a:lnTo>
                  <a:lnTo>
                    <a:pt x="70842" y="132234"/>
                  </a:lnTo>
                  <a:lnTo>
                    <a:pt x="99582" y="99582"/>
                  </a:lnTo>
                  <a:lnTo>
                    <a:pt x="132234" y="70842"/>
                  </a:lnTo>
                  <a:lnTo>
                    <a:pt x="168392" y="46419"/>
                  </a:lnTo>
                  <a:lnTo>
                    <a:pt x="207652" y="26718"/>
                  </a:lnTo>
                  <a:lnTo>
                    <a:pt x="249609" y="12145"/>
                  </a:lnTo>
                  <a:lnTo>
                    <a:pt x="293857" y="3103"/>
                  </a:lnTo>
                  <a:lnTo>
                    <a:pt x="339991" y="0"/>
                  </a:lnTo>
                  <a:lnTo>
                    <a:pt x="1699945" y="0"/>
                  </a:lnTo>
                  <a:lnTo>
                    <a:pt x="1746080" y="3103"/>
                  </a:lnTo>
                  <a:lnTo>
                    <a:pt x="1790328" y="12145"/>
                  </a:lnTo>
                  <a:lnTo>
                    <a:pt x="1832284" y="26718"/>
                  </a:lnTo>
                  <a:lnTo>
                    <a:pt x="1871544" y="46419"/>
                  </a:lnTo>
                  <a:lnTo>
                    <a:pt x="1907703" y="70842"/>
                  </a:lnTo>
                  <a:lnTo>
                    <a:pt x="1940355" y="99582"/>
                  </a:lnTo>
                  <a:lnTo>
                    <a:pt x="1969095" y="132234"/>
                  </a:lnTo>
                  <a:lnTo>
                    <a:pt x="1993518" y="168392"/>
                  </a:lnTo>
                  <a:lnTo>
                    <a:pt x="2013218" y="207652"/>
                  </a:lnTo>
                  <a:lnTo>
                    <a:pt x="2027792" y="249609"/>
                  </a:lnTo>
                  <a:lnTo>
                    <a:pt x="2036833" y="293857"/>
                  </a:lnTo>
                  <a:lnTo>
                    <a:pt x="2039937" y="339991"/>
                  </a:lnTo>
                  <a:lnTo>
                    <a:pt x="2039937" y="2665133"/>
                  </a:lnTo>
                  <a:lnTo>
                    <a:pt x="2036833" y="2711270"/>
                  </a:lnTo>
                  <a:lnTo>
                    <a:pt x="2027792" y="2755520"/>
                  </a:lnTo>
                  <a:lnTo>
                    <a:pt x="2013218" y="2797479"/>
                  </a:lnTo>
                  <a:lnTo>
                    <a:pt x="1993518" y="2836741"/>
                  </a:lnTo>
                  <a:lnTo>
                    <a:pt x="1969095" y="2872900"/>
                  </a:lnTo>
                  <a:lnTo>
                    <a:pt x="1940355" y="2905553"/>
                  </a:lnTo>
                  <a:lnTo>
                    <a:pt x="1907703" y="2934294"/>
                  </a:lnTo>
                  <a:lnTo>
                    <a:pt x="1871544" y="2958717"/>
                  </a:lnTo>
                  <a:lnTo>
                    <a:pt x="1832284" y="2978418"/>
                  </a:lnTo>
                  <a:lnTo>
                    <a:pt x="1790328" y="2992992"/>
                  </a:lnTo>
                  <a:lnTo>
                    <a:pt x="1746080" y="3002033"/>
                  </a:lnTo>
                  <a:lnTo>
                    <a:pt x="1699945" y="3005137"/>
                  </a:lnTo>
                  <a:lnTo>
                    <a:pt x="339991" y="3005137"/>
                  </a:lnTo>
                  <a:lnTo>
                    <a:pt x="293857" y="3002033"/>
                  </a:lnTo>
                  <a:lnTo>
                    <a:pt x="249609" y="2992992"/>
                  </a:lnTo>
                  <a:lnTo>
                    <a:pt x="207652" y="2978418"/>
                  </a:lnTo>
                  <a:lnTo>
                    <a:pt x="168392" y="2958717"/>
                  </a:lnTo>
                  <a:lnTo>
                    <a:pt x="132234" y="2934294"/>
                  </a:lnTo>
                  <a:lnTo>
                    <a:pt x="99582" y="2905553"/>
                  </a:lnTo>
                  <a:lnTo>
                    <a:pt x="70842" y="2872900"/>
                  </a:lnTo>
                  <a:lnTo>
                    <a:pt x="46419" y="2836741"/>
                  </a:lnTo>
                  <a:lnTo>
                    <a:pt x="26718" y="2797479"/>
                  </a:lnTo>
                  <a:lnTo>
                    <a:pt x="12145" y="2755520"/>
                  </a:lnTo>
                  <a:lnTo>
                    <a:pt x="3103" y="2711270"/>
                  </a:lnTo>
                  <a:lnTo>
                    <a:pt x="0" y="2665133"/>
                  </a:lnTo>
                  <a:lnTo>
                    <a:pt x="0" y="339991"/>
                  </a:lnTo>
                  <a:close/>
                </a:path>
              </a:pathLst>
            </a:custGeom>
            <a:ln w="25400">
              <a:solidFill>
                <a:srgbClr val="852F74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3413125" y="2543175"/>
              <a:ext cx="0" cy="705485"/>
            </a:xfrm>
            <a:custGeom>
              <a:avLst/>
              <a:gdLst/>
              <a:ahLst/>
              <a:cxnLst/>
              <a:rect l="l" t="t" r="r" b="b"/>
              <a:pathLst>
                <a:path h="705485">
                  <a:moveTo>
                    <a:pt x="0" y="0"/>
                  </a:moveTo>
                  <a:lnTo>
                    <a:pt x="0" y="705142"/>
                  </a:lnTo>
                </a:path>
              </a:pathLst>
            </a:custGeom>
            <a:ln w="28575">
              <a:solidFill>
                <a:srgbClr val="852F7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3363118" y="3162585"/>
              <a:ext cx="100330" cy="85725"/>
            </a:xfrm>
            <a:custGeom>
              <a:avLst/>
              <a:gdLst/>
              <a:ahLst/>
              <a:cxnLst/>
              <a:rect l="l" t="t" r="r" b="b"/>
              <a:pathLst>
                <a:path w="100329" h="85725">
                  <a:moveTo>
                    <a:pt x="100012" y="0"/>
                  </a:moveTo>
                  <a:lnTo>
                    <a:pt x="49999" y="85725"/>
                  </a:lnTo>
                  <a:lnTo>
                    <a:pt x="0" y="0"/>
                  </a:lnTo>
                </a:path>
              </a:pathLst>
            </a:custGeom>
            <a:ln w="28575">
              <a:solidFill>
                <a:srgbClr val="852F7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3" name="object 13"/>
          <p:cNvGrpSpPr/>
          <p:nvPr/>
        </p:nvGrpSpPr>
        <p:grpSpPr>
          <a:xfrm>
            <a:off x="6115051" y="1866901"/>
            <a:ext cx="4275455" cy="4457700"/>
            <a:chOff x="4591050" y="1866901"/>
            <a:chExt cx="4275455" cy="4457700"/>
          </a:xfrm>
        </p:grpSpPr>
        <p:sp>
          <p:nvSpPr>
            <p:cNvPr id="14" name="object 14"/>
            <p:cNvSpPr/>
            <p:nvPr/>
          </p:nvSpPr>
          <p:spPr>
            <a:xfrm>
              <a:off x="4603750" y="3306768"/>
              <a:ext cx="2040255" cy="3005455"/>
            </a:xfrm>
            <a:custGeom>
              <a:avLst/>
              <a:gdLst/>
              <a:ahLst/>
              <a:cxnLst/>
              <a:rect l="l" t="t" r="r" b="b"/>
              <a:pathLst>
                <a:path w="2040254" h="3005454">
                  <a:moveTo>
                    <a:pt x="0" y="339991"/>
                  </a:moveTo>
                  <a:lnTo>
                    <a:pt x="3103" y="293857"/>
                  </a:lnTo>
                  <a:lnTo>
                    <a:pt x="12145" y="249609"/>
                  </a:lnTo>
                  <a:lnTo>
                    <a:pt x="26718" y="207652"/>
                  </a:lnTo>
                  <a:lnTo>
                    <a:pt x="46419" y="168392"/>
                  </a:lnTo>
                  <a:lnTo>
                    <a:pt x="70842" y="132234"/>
                  </a:lnTo>
                  <a:lnTo>
                    <a:pt x="99582" y="99582"/>
                  </a:lnTo>
                  <a:lnTo>
                    <a:pt x="132234" y="70842"/>
                  </a:lnTo>
                  <a:lnTo>
                    <a:pt x="168392" y="46419"/>
                  </a:lnTo>
                  <a:lnTo>
                    <a:pt x="207652" y="26718"/>
                  </a:lnTo>
                  <a:lnTo>
                    <a:pt x="249609" y="12145"/>
                  </a:lnTo>
                  <a:lnTo>
                    <a:pt x="293857" y="3103"/>
                  </a:lnTo>
                  <a:lnTo>
                    <a:pt x="339991" y="0"/>
                  </a:lnTo>
                  <a:lnTo>
                    <a:pt x="1699945" y="0"/>
                  </a:lnTo>
                  <a:lnTo>
                    <a:pt x="1746080" y="3103"/>
                  </a:lnTo>
                  <a:lnTo>
                    <a:pt x="1790328" y="12145"/>
                  </a:lnTo>
                  <a:lnTo>
                    <a:pt x="1832284" y="26718"/>
                  </a:lnTo>
                  <a:lnTo>
                    <a:pt x="1871544" y="46419"/>
                  </a:lnTo>
                  <a:lnTo>
                    <a:pt x="1907703" y="70842"/>
                  </a:lnTo>
                  <a:lnTo>
                    <a:pt x="1940355" y="99582"/>
                  </a:lnTo>
                  <a:lnTo>
                    <a:pt x="1969095" y="132234"/>
                  </a:lnTo>
                  <a:lnTo>
                    <a:pt x="1993518" y="168392"/>
                  </a:lnTo>
                  <a:lnTo>
                    <a:pt x="2013218" y="207652"/>
                  </a:lnTo>
                  <a:lnTo>
                    <a:pt x="2027792" y="249609"/>
                  </a:lnTo>
                  <a:lnTo>
                    <a:pt x="2036833" y="293857"/>
                  </a:lnTo>
                  <a:lnTo>
                    <a:pt x="2039937" y="339991"/>
                  </a:lnTo>
                  <a:lnTo>
                    <a:pt x="2039937" y="2665133"/>
                  </a:lnTo>
                  <a:lnTo>
                    <a:pt x="2036833" y="2711270"/>
                  </a:lnTo>
                  <a:lnTo>
                    <a:pt x="2027792" y="2755520"/>
                  </a:lnTo>
                  <a:lnTo>
                    <a:pt x="2013218" y="2797479"/>
                  </a:lnTo>
                  <a:lnTo>
                    <a:pt x="1993518" y="2836741"/>
                  </a:lnTo>
                  <a:lnTo>
                    <a:pt x="1969095" y="2872900"/>
                  </a:lnTo>
                  <a:lnTo>
                    <a:pt x="1940355" y="2905553"/>
                  </a:lnTo>
                  <a:lnTo>
                    <a:pt x="1907703" y="2934294"/>
                  </a:lnTo>
                  <a:lnTo>
                    <a:pt x="1871544" y="2958717"/>
                  </a:lnTo>
                  <a:lnTo>
                    <a:pt x="1832284" y="2978418"/>
                  </a:lnTo>
                  <a:lnTo>
                    <a:pt x="1790328" y="2992992"/>
                  </a:lnTo>
                  <a:lnTo>
                    <a:pt x="1746080" y="3002033"/>
                  </a:lnTo>
                  <a:lnTo>
                    <a:pt x="1699945" y="3005137"/>
                  </a:lnTo>
                  <a:lnTo>
                    <a:pt x="339991" y="3005137"/>
                  </a:lnTo>
                  <a:lnTo>
                    <a:pt x="293857" y="3002033"/>
                  </a:lnTo>
                  <a:lnTo>
                    <a:pt x="249609" y="2992992"/>
                  </a:lnTo>
                  <a:lnTo>
                    <a:pt x="207652" y="2978418"/>
                  </a:lnTo>
                  <a:lnTo>
                    <a:pt x="168392" y="2958717"/>
                  </a:lnTo>
                  <a:lnTo>
                    <a:pt x="132234" y="2934294"/>
                  </a:lnTo>
                  <a:lnTo>
                    <a:pt x="99582" y="2905553"/>
                  </a:lnTo>
                  <a:lnTo>
                    <a:pt x="70842" y="2872900"/>
                  </a:lnTo>
                  <a:lnTo>
                    <a:pt x="46419" y="2836741"/>
                  </a:lnTo>
                  <a:lnTo>
                    <a:pt x="26718" y="2797479"/>
                  </a:lnTo>
                  <a:lnTo>
                    <a:pt x="12145" y="2755520"/>
                  </a:lnTo>
                  <a:lnTo>
                    <a:pt x="3103" y="2711270"/>
                  </a:lnTo>
                  <a:lnTo>
                    <a:pt x="0" y="2665133"/>
                  </a:lnTo>
                  <a:lnTo>
                    <a:pt x="0" y="339991"/>
                  </a:lnTo>
                  <a:close/>
                </a:path>
              </a:pathLst>
            </a:custGeom>
            <a:ln w="25400">
              <a:solidFill>
                <a:srgbClr val="852F74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5638800" y="2543175"/>
              <a:ext cx="0" cy="705485"/>
            </a:xfrm>
            <a:custGeom>
              <a:avLst/>
              <a:gdLst/>
              <a:ahLst/>
              <a:cxnLst/>
              <a:rect l="l" t="t" r="r" b="b"/>
              <a:pathLst>
                <a:path h="705485">
                  <a:moveTo>
                    <a:pt x="0" y="0"/>
                  </a:moveTo>
                  <a:lnTo>
                    <a:pt x="0" y="705142"/>
                  </a:lnTo>
                </a:path>
              </a:pathLst>
            </a:custGeom>
            <a:ln w="28575">
              <a:solidFill>
                <a:srgbClr val="852F7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5588793" y="3162585"/>
              <a:ext cx="100330" cy="85725"/>
            </a:xfrm>
            <a:custGeom>
              <a:avLst/>
              <a:gdLst/>
              <a:ahLst/>
              <a:cxnLst/>
              <a:rect l="l" t="t" r="r" b="b"/>
              <a:pathLst>
                <a:path w="100329" h="85725">
                  <a:moveTo>
                    <a:pt x="100012" y="0"/>
                  </a:moveTo>
                  <a:lnTo>
                    <a:pt x="49999" y="85725"/>
                  </a:lnTo>
                  <a:lnTo>
                    <a:pt x="0" y="0"/>
                  </a:lnTo>
                </a:path>
              </a:pathLst>
            </a:custGeom>
            <a:ln w="28575">
              <a:solidFill>
                <a:srgbClr val="852F7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6813550" y="3276606"/>
              <a:ext cx="2040255" cy="3005455"/>
            </a:xfrm>
            <a:custGeom>
              <a:avLst/>
              <a:gdLst/>
              <a:ahLst/>
              <a:cxnLst/>
              <a:rect l="l" t="t" r="r" b="b"/>
              <a:pathLst>
                <a:path w="2040254" h="3005454">
                  <a:moveTo>
                    <a:pt x="0" y="339991"/>
                  </a:moveTo>
                  <a:lnTo>
                    <a:pt x="3103" y="293857"/>
                  </a:lnTo>
                  <a:lnTo>
                    <a:pt x="12145" y="249609"/>
                  </a:lnTo>
                  <a:lnTo>
                    <a:pt x="26718" y="207652"/>
                  </a:lnTo>
                  <a:lnTo>
                    <a:pt x="46419" y="168392"/>
                  </a:lnTo>
                  <a:lnTo>
                    <a:pt x="70842" y="132234"/>
                  </a:lnTo>
                  <a:lnTo>
                    <a:pt x="99582" y="99582"/>
                  </a:lnTo>
                  <a:lnTo>
                    <a:pt x="132234" y="70842"/>
                  </a:lnTo>
                  <a:lnTo>
                    <a:pt x="168392" y="46419"/>
                  </a:lnTo>
                  <a:lnTo>
                    <a:pt x="207652" y="26718"/>
                  </a:lnTo>
                  <a:lnTo>
                    <a:pt x="249609" y="12145"/>
                  </a:lnTo>
                  <a:lnTo>
                    <a:pt x="293857" y="3103"/>
                  </a:lnTo>
                  <a:lnTo>
                    <a:pt x="339991" y="0"/>
                  </a:lnTo>
                  <a:lnTo>
                    <a:pt x="1699945" y="0"/>
                  </a:lnTo>
                  <a:lnTo>
                    <a:pt x="1746080" y="3103"/>
                  </a:lnTo>
                  <a:lnTo>
                    <a:pt x="1790328" y="12145"/>
                  </a:lnTo>
                  <a:lnTo>
                    <a:pt x="1832284" y="26718"/>
                  </a:lnTo>
                  <a:lnTo>
                    <a:pt x="1871544" y="46419"/>
                  </a:lnTo>
                  <a:lnTo>
                    <a:pt x="1907703" y="70842"/>
                  </a:lnTo>
                  <a:lnTo>
                    <a:pt x="1940355" y="99582"/>
                  </a:lnTo>
                  <a:lnTo>
                    <a:pt x="1969095" y="132234"/>
                  </a:lnTo>
                  <a:lnTo>
                    <a:pt x="1993518" y="168392"/>
                  </a:lnTo>
                  <a:lnTo>
                    <a:pt x="2013218" y="207652"/>
                  </a:lnTo>
                  <a:lnTo>
                    <a:pt x="2027792" y="249609"/>
                  </a:lnTo>
                  <a:lnTo>
                    <a:pt x="2036833" y="293857"/>
                  </a:lnTo>
                  <a:lnTo>
                    <a:pt x="2039937" y="339991"/>
                  </a:lnTo>
                  <a:lnTo>
                    <a:pt x="2039937" y="2665133"/>
                  </a:lnTo>
                  <a:lnTo>
                    <a:pt x="2036833" y="2711270"/>
                  </a:lnTo>
                  <a:lnTo>
                    <a:pt x="2027792" y="2755520"/>
                  </a:lnTo>
                  <a:lnTo>
                    <a:pt x="2013218" y="2797479"/>
                  </a:lnTo>
                  <a:lnTo>
                    <a:pt x="1993518" y="2836741"/>
                  </a:lnTo>
                  <a:lnTo>
                    <a:pt x="1969095" y="2872900"/>
                  </a:lnTo>
                  <a:lnTo>
                    <a:pt x="1940355" y="2905553"/>
                  </a:lnTo>
                  <a:lnTo>
                    <a:pt x="1907703" y="2934294"/>
                  </a:lnTo>
                  <a:lnTo>
                    <a:pt x="1871544" y="2958717"/>
                  </a:lnTo>
                  <a:lnTo>
                    <a:pt x="1832284" y="2978418"/>
                  </a:lnTo>
                  <a:lnTo>
                    <a:pt x="1790328" y="2992992"/>
                  </a:lnTo>
                  <a:lnTo>
                    <a:pt x="1746080" y="3002033"/>
                  </a:lnTo>
                  <a:lnTo>
                    <a:pt x="1699945" y="3005137"/>
                  </a:lnTo>
                  <a:lnTo>
                    <a:pt x="339991" y="3005137"/>
                  </a:lnTo>
                  <a:lnTo>
                    <a:pt x="293857" y="3002033"/>
                  </a:lnTo>
                  <a:lnTo>
                    <a:pt x="249609" y="2992992"/>
                  </a:lnTo>
                  <a:lnTo>
                    <a:pt x="207652" y="2978418"/>
                  </a:lnTo>
                  <a:lnTo>
                    <a:pt x="168392" y="2958717"/>
                  </a:lnTo>
                  <a:lnTo>
                    <a:pt x="132234" y="2934294"/>
                  </a:lnTo>
                  <a:lnTo>
                    <a:pt x="99582" y="2905553"/>
                  </a:lnTo>
                  <a:lnTo>
                    <a:pt x="70842" y="2872900"/>
                  </a:lnTo>
                  <a:lnTo>
                    <a:pt x="46419" y="2836741"/>
                  </a:lnTo>
                  <a:lnTo>
                    <a:pt x="26718" y="2797479"/>
                  </a:lnTo>
                  <a:lnTo>
                    <a:pt x="12145" y="2755520"/>
                  </a:lnTo>
                  <a:lnTo>
                    <a:pt x="3103" y="2711270"/>
                  </a:lnTo>
                  <a:lnTo>
                    <a:pt x="0" y="2665133"/>
                  </a:lnTo>
                  <a:lnTo>
                    <a:pt x="0" y="339991"/>
                  </a:lnTo>
                  <a:close/>
                </a:path>
              </a:pathLst>
            </a:custGeom>
            <a:ln w="25400">
              <a:solidFill>
                <a:srgbClr val="852F74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6872287" y="1881188"/>
              <a:ext cx="960755" cy="0"/>
            </a:xfrm>
            <a:custGeom>
              <a:avLst/>
              <a:gdLst/>
              <a:ahLst/>
              <a:cxnLst/>
              <a:rect l="l" t="t" r="r" b="b"/>
              <a:pathLst>
                <a:path w="960754">
                  <a:moveTo>
                    <a:pt x="960437" y="0"/>
                  </a:moveTo>
                  <a:lnTo>
                    <a:pt x="0" y="0"/>
                  </a:lnTo>
                </a:path>
              </a:pathLst>
            </a:custGeom>
            <a:ln w="28575">
              <a:solidFill>
                <a:srgbClr val="852F7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7848600" y="1881188"/>
              <a:ext cx="0" cy="1367155"/>
            </a:xfrm>
            <a:custGeom>
              <a:avLst/>
              <a:gdLst/>
              <a:ahLst/>
              <a:cxnLst/>
              <a:rect l="l" t="t" r="r" b="b"/>
              <a:pathLst>
                <a:path h="1367155">
                  <a:moveTo>
                    <a:pt x="0" y="0"/>
                  </a:moveTo>
                  <a:lnTo>
                    <a:pt x="0" y="1367116"/>
                  </a:lnTo>
                </a:path>
              </a:pathLst>
            </a:custGeom>
            <a:ln w="28575">
              <a:solidFill>
                <a:srgbClr val="852F7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7798593" y="3162585"/>
              <a:ext cx="100330" cy="85725"/>
            </a:xfrm>
            <a:custGeom>
              <a:avLst/>
              <a:gdLst/>
              <a:ahLst/>
              <a:cxnLst/>
              <a:rect l="l" t="t" r="r" b="b"/>
              <a:pathLst>
                <a:path w="100329" h="85725">
                  <a:moveTo>
                    <a:pt x="100012" y="0"/>
                  </a:moveTo>
                  <a:lnTo>
                    <a:pt x="49999" y="85725"/>
                  </a:lnTo>
                  <a:lnTo>
                    <a:pt x="0" y="0"/>
                  </a:lnTo>
                </a:path>
              </a:pathLst>
            </a:custGeom>
            <a:ln w="28575">
              <a:solidFill>
                <a:srgbClr val="852F7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1" name="object 21"/>
          <p:cNvSpPr txBox="1"/>
          <p:nvPr/>
        </p:nvSpPr>
        <p:spPr>
          <a:xfrm>
            <a:off x="1953231" y="3654560"/>
            <a:ext cx="1598295" cy="2219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spcBef>
                <a:spcPts val="100"/>
              </a:spcBef>
            </a:pPr>
            <a:r>
              <a:rPr sz="2400" dirty="0">
                <a:latin typeface="Times New Roman"/>
                <a:cs typeface="Times New Roman"/>
              </a:rPr>
              <a:t>Hẹp</a:t>
            </a:r>
            <a:r>
              <a:rPr sz="2400" spc="-1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hay</a:t>
            </a:r>
            <a:r>
              <a:rPr sz="2400" spc="-10" dirty="0">
                <a:latin typeface="Times New Roman"/>
                <a:cs typeface="Times New Roman"/>
              </a:rPr>
              <a:t> </a:t>
            </a:r>
            <a:r>
              <a:rPr sz="2400" spc="-25" dirty="0">
                <a:latin typeface="Times New Roman"/>
                <a:cs typeface="Times New Roman"/>
              </a:rPr>
              <a:t>tắc</a:t>
            </a:r>
            <a:endParaRPr sz="2400">
              <a:latin typeface="Times New Roman"/>
              <a:cs typeface="Times New Roman"/>
            </a:endParaRPr>
          </a:p>
          <a:p>
            <a:pPr marL="12700" marR="5080" indent="-635" algn="ctr"/>
            <a:r>
              <a:rPr sz="2400" dirty="0">
                <a:latin typeface="Times New Roman"/>
                <a:cs typeface="Times New Roman"/>
              </a:rPr>
              <a:t>&lt;</a:t>
            </a:r>
            <a:r>
              <a:rPr sz="2400" spc="-1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15 </a:t>
            </a:r>
            <a:r>
              <a:rPr sz="2400" spc="-25" dirty="0">
                <a:latin typeface="Times New Roman"/>
                <a:cs typeface="Times New Roman"/>
              </a:rPr>
              <a:t>cm </a:t>
            </a:r>
            <a:r>
              <a:rPr sz="2400" dirty="0">
                <a:latin typeface="Times New Roman"/>
                <a:cs typeface="Times New Roman"/>
              </a:rPr>
              <a:t>chiều</a:t>
            </a:r>
            <a:r>
              <a:rPr sz="2400" spc="-25" dirty="0">
                <a:latin typeface="Times New Roman"/>
                <a:cs typeface="Times New Roman"/>
              </a:rPr>
              <a:t> </a:t>
            </a:r>
            <a:r>
              <a:rPr sz="2400" spc="-20" dirty="0">
                <a:latin typeface="Times New Roman"/>
                <a:cs typeface="Times New Roman"/>
              </a:rPr>
              <a:t>dài, </a:t>
            </a:r>
            <a:r>
              <a:rPr sz="2400" dirty="0">
                <a:latin typeface="Times New Roman"/>
                <a:cs typeface="Times New Roman"/>
              </a:rPr>
              <a:t>không</a:t>
            </a:r>
            <a:r>
              <a:rPr sz="2400" spc="-10" dirty="0">
                <a:latin typeface="Times New Roman"/>
                <a:cs typeface="Times New Roman"/>
              </a:rPr>
              <a:t> </a:t>
            </a:r>
            <a:r>
              <a:rPr sz="2400" spc="-25" dirty="0">
                <a:latin typeface="Times New Roman"/>
                <a:cs typeface="Times New Roman"/>
              </a:rPr>
              <a:t>kéo </a:t>
            </a:r>
            <a:r>
              <a:rPr sz="2400" dirty="0">
                <a:latin typeface="Times New Roman"/>
                <a:cs typeface="Times New Roman"/>
              </a:rPr>
              <a:t>dài</a:t>
            </a:r>
            <a:r>
              <a:rPr sz="2400" spc="-1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đến</a:t>
            </a:r>
            <a:r>
              <a:rPr sz="2400" spc="-10" dirty="0">
                <a:latin typeface="Times New Roman"/>
                <a:cs typeface="Times New Roman"/>
              </a:rPr>
              <a:t> </a:t>
            </a:r>
            <a:r>
              <a:rPr sz="2400" spc="-20" dirty="0">
                <a:latin typeface="Times New Roman"/>
                <a:cs typeface="Times New Roman"/>
              </a:rPr>
              <a:t>động </a:t>
            </a:r>
            <a:r>
              <a:rPr sz="2400" dirty="0">
                <a:latin typeface="Times New Roman"/>
                <a:cs typeface="Times New Roman"/>
              </a:rPr>
              <a:t>mạch</a:t>
            </a:r>
            <a:r>
              <a:rPr sz="2400" spc="-25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Times New Roman"/>
                <a:cs typeface="Times New Roman"/>
              </a:rPr>
              <a:t>khoeo.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4219419" y="4369926"/>
            <a:ext cx="1505585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142875">
              <a:spcBef>
                <a:spcPts val="100"/>
              </a:spcBef>
            </a:pPr>
            <a:r>
              <a:rPr sz="2400" dirty="0">
                <a:latin typeface="Times New Roman"/>
                <a:cs typeface="Times New Roman"/>
              </a:rPr>
              <a:t>Hẹp</a:t>
            </a:r>
            <a:r>
              <a:rPr sz="2400" spc="-15" dirty="0">
                <a:latin typeface="Times New Roman"/>
                <a:cs typeface="Times New Roman"/>
              </a:rPr>
              <a:t> </a:t>
            </a:r>
            <a:r>
              <a:rPr sz="2400" spc="-20" dirty="0">
                <a:latin typeface="Times New Roman"/>
                <a:cs typeface="Times New Roman"/>
              </a:rPr>
              <a:t>động </a:t>
            </a:r>
            <a:r>
              <a:rPr sz="2400" dirty="0">
                <a:latin typeface="Times New Roman"/>
                <a:cs typeface="Times New Roman"/>
              </a:rPr>
              <a:t>mạch</a:t>
            </a:r>
            <a:r>
              <a:rPr sz="2400" spc="-25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Times New Roman"/>
                <a:cs typeface="Times New Roman"/>
              </a:rPr>
              <a:t>khoeo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6413369" y="4229108"/>
            <a:ext cx="1465580" cy="1122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87630" marR="5080" indent="-75565" algn="just">
              <a:spcBef>
                <a:spcPts val="100"/>
              </a:spcBef>
            </a:pPr>
            <a:r>
              <a:rPr sz="2400" dirty="0">
                <a:latin typeface="Times New Roman"/>
                <a:cs typeface="Times New Roman"/>
              </a:rPr>
              <a:t>Tắc</a:t>
            </a:r>
            <a:r>
              <a:rPr sz="2400" spc="-2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+</a:t>
            </a:r>
            <a:r>
              <a:rPr sz="2400" spc="-5" dirty="0">
                <a:latin typeface="Times New Roman"/>
                <a:cs typeface="Times New Roman"/>
              </a:rPr>
              <a:t> </a:t>
            </a:r>
            <a:r>
              <a:rPr sz="2400" spc="-20" dirty="0">
                <a:latin typeface="Times New Roman"/>
                <a:cs typeface="Times New Roman"/>
              </a:rPr>
              <a:t>canxi </a:t>
            </a:r>
            <a:r>
              <a:rPr sz="2400" dirty="0">
                <a:latin typeface="Times New Roman"/>
                <a:cs typeface="Times New Roman"/>
              </a:rPr>
              <a:t>hóa</a:t>
            </a:r>
            <a:r>
              <a:rPr sz="2400" spc="-1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&lt;</a:t>
            </a:r>
            <a:r>
              <a:rPr sz="2400" spc="-5" dirty="0">
                <a:latin typeface="Times New Roman"/>
                <a:cs typeface="Times New Roman"/>
              </a:rPr>
              <a:t> </a:t>
            </a:r>
            <a:r>
              <a:rPr sz="2400" spc="-25" dirty="0">
                <a:latin typeface="Times New Roman"/>
                <a:cs typeface="Times New Roman"/>
              </a:rPr>
              <a:t>5cm </a:t>
            </a:r>
            <a:r>
              <a:rPr sz="2400" dirty="0">
                <a:latin typeface="Times New Roman"/>
                <a:cs typeface="Times New Roman"/>
              </a:rPr>
              <a:t>chiều</a:t>
            </a:r>
            <a:r>
              <a:rPr sz="2400" spc="-35" dirty="0">
                <a:latin typeface="Times New Roman"/>
                <a:cs typeface="Times New Roman"/>
              </a:rPr>
              <a:t> </a:t>
            </a:r>
            <a:r>
              <a:rPr sz="2400" spc="-25" dirty="0">
                <a:latin typeface="Times New Roman"/>
                <a:cs typeface="Times New Roman"/>
              </a:rPr>
              <a:t>dài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8584460" y="4102921"/>
            <a:ext cx="1514475" cy="1488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26670" algn="just">
              <a:spcBef>
                <a:spcPts val="100"/>
              </a:spcBef>
            </a:pPr>
            <a:r>
              <a:rPr sz="2400" dirty="0">
                <a:latin typeface="Times New Roman"/>
                <a:cs typeface="Times New Roman"/>
              </a:rPr>
              <a:t>Tổn</a:t>
            </a:r>
            <a:r>
              <a:rPr sz="2400" spc="-15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Times New Roman"/>
                <a:cs typeface="Times New Roman"/>
              </a:rPr>
              <a:t>thương </a:t>
            </a:r>
            <a:r>
              <a:rPr sz="2400" dirty="0">
                <a:latin typeface="Times New Roman"/>
                <a:cs typeface="Times New Roman"/>
              </a:rPr>
              <a:t>nhiều</a:t>
            </a:r>
            <a:r>
              <a:rPr sz="2400" spc="-2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vị</a:t>
            </a:r>
            <a:r>
              <a:rPr sz="2400" spc="-10" dirty="0">
                <a:latin typeface="Times New Roman"/>
                <a:cs typeface="Times New Roman"/>
              </a:rPr>
              <a:t> </a:t>
            </a:r>
            <a:r>
              <a:rPr sz="2400" spc="-25" dirty="0">
                <a:latin typeface="Times New Roman"/>
                <a:cs typeface="Times New Roman"/>
              </a:rPr>
              <a:t>trí </a:t>
            </a:r>
            <a:r>
              <a:rPr sz="2400" dirty="0">
                <a:latin typeface="Times New Roman"/>
                <a:cs typeface="Times New Roman"/>
              </a:rPr>
              <a:t>(hẹp</a:t>
            </a:r>
            <a:r>
              <a:rPr sz="2400" spc="-2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hay </a:t>
            </a:r>
            <a:r>
              <a:rPr sz="2400" spc="-25" dirty="0">
                <a:latin typeface="Times New Roman"/>
                <a:cs typeface="Times New Roman"/>
              </a:rPr>
              <a:t>tắc</a:t>
            </a:r>
            <a:endParaRPr sz="2400">
              <a:latin typeface="Times New Roman"/>
              <a:cs typeface="Times New Roman"/>
            </a:endParaRPr>
          </a:p>
          <a:p>
            <a:pPr marL="320040" algn="just"/>
            <a:r>
              <a:rPr sz="2400" dirty="0">
                <a:latin typeface="Times New Roman"/>
                <a:cs typeface="Times New Roman"/>
              </a:rPr>
              <a:t>&lt;</a:t>
            </a:r>
            <a:r>
              <a:rPr sz="2400" spc="-10" dirty="0">
                <a:latin typeface="Times New Roman"/>
                <a:cs typeface="Times New Roman"/>
              </a:rPr>
              <a:t> </a:t>
            </a:r>
            <a:r>
              <a:rPr sz="2400" spc="-20" dirty="0">
                <a:latin typeface="Times New Roman"/>
                <a:cs typeface="Times New Roman"/>
              </a:rPr>
              <a:t>5cm)</a:t>
            </a:r>
            <a:endParaRPr sz="2400">
              <a:latin typeface="Times New Roman"/>
              <a:cs typeface="Times New Roman"/>
            </a:endParaRPr>
          </a:p>
        </p:txBody>
      </p:sp>
      <p:pic>
        <p:nvPicPr>
          <p:cNvPr id="25" name="object 2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924800" y="2057400"/>
            <a:ext cx="2581274" cy="1223962"/>
          </a:xfrm>
          <a:prstGeom prst="rect">
            <a:avLst/>
          </a:prstGeom>
        </p:spPr>
      </p:pic>
      <p:sp>
        <p:nvSpPr>
          <p:cNvPr id="26" name="object 2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489835">
              <a:lnSpc>
                <a:spcPts val="1410"/>
              </a:lnSpc>
            </a:pPr>
            <a:fld id="{81D60167-4931-47E6-BA6A-407CBD079E47}" type="slidenum">
              <a:rPr spc="-25" dirty="0"/>
              <a:pPr marL="2489835">
                <a:lnSpc>
                  <a:spcPts val="1410"/>
                </a:lnSpc>
              </a:pPr>
              <a:t>57</a:t>
            </a:fld>
            <a:endParaRPr spc="-25" dirty="0"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068477" y="396494"/>
            <a:ext cx="4324985" cy="6356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dirty="0"/>
              <a:t>PHÂN</a:t>
            </a:r>
            <a:r>
              <a:rPr spc="-25" dirty="0"/>
              <a:t> </a:t>
            </a:r>
            <a:r>
              <a:rPr dirty="0"/>
              <a:t>LOẠI</a:t>
            </a:r>
            <a:r>
              <a:rPr spc="-80" dirty="0"/>
              <a:t> </a:t>
            </a:r>
            <a:r>
              <a:rPr spc="-60" dirty="0"/>
              <a:t>TASC</a:t>
            </a:r>
          </a:p>
        </p:txBody>
      </p:sp>
      <p:sp>
        <p:nvSpPr>
          <p:cNvPr id="3" name="object 3"/>
          <p:cNvSpPr/>
          <p:nvPr/>
        </p:nvSpPr>
        <p:spPr>
          <a:xfrm>
            <a:off x="1851025" y="1635125"/>
            <a:ext cx="4648200" cy="1676400"/>
          </a:xfrm>
          <a:custGeom>
            <a:avLst/>
            <a:gdLst/>
            <a:ahLst/>
            <a:cxnLst/>
            <a:rect l="l" t="t" r="r" b="b"/>
            <a:pathLst>
              <a:path w="4648200" h="1676400">
                <a:moveTo>
                  <a:pt x="0" y="0"/>
                </a:moveTo>
                <a:lnTo>
                  <a:pt x="4648200" y="0"/>
                </a:lnTo>
                <a:lnTo>
                  <a:pt x="4648200" y="1676400"/>
                </a:lnTo>
                <a:lnTo>
                  <a:pt x="0" y="1676400"/>
                </a:lnTo>
                <a:lnTo>
                  <a:pt x="0" y="0"/>
                </a:lnTo>
                <a:close/>
              </a:path>
            </a:pathLst>
          </a:custGeom>
          <a:ln w="25400">
            <a:solidFill>
              <a:srgbClr val="80008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2968276" y="1870266"/>
            <a:ext cx="2414905" cy="8794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800" b="1" dirty="0">
                <a:solidFill>
                  <a:srgbClr val="772754"/>
                </a:solidFill>
                <a:latin typeface="Times New Roman"/>
                <a:cs typeface="Times New Roman"/>
              </a:rPr>
              <a:t>Tổn</a:t>
            </a:r>
            <a:r>
              <a:rPr sz="2800" b="1" spc="-15" dirty="0">
                <a:solidFill>
                  <a:srgbClr val="772754"/>
                </a:solidFill>
                <a:latin typeface="Times New Roman"/>
                <a:cs typeface="Times New Roman"/>
              </a:rPr>
              <a:t> </a:t>
            </a:r>
            <a:r>
              <a:rPr sz="2800" b="1" dirty="0">
                <a:solidFill>
                  <a:srgbClr val="772754"/>
                </a:solidFill>
                <a:latin typeface="Times New Roman"/>
                <a:cs typeface="Times New Roman"/>
              </a:rPr>
              <a:t>thương</a:t>
            </a:r>
            <a:r>
              <a:rPr sz="2800" b="1" spc="-15" dirty="0">
                <a:solidFill>
                  <a:srgbClr val="772754"/>
                </a:solidFill>
                <a:latin typeface="Times New Roman"/>
                <a:cs typeface="Times New Roman"/>
              </a:rPr>
              <a:t> </a:t>
            </a:r>
            <a:r>
              <a:rPr sz="2800" b="1" spc="-25" dirty="0">
                <a:solidFill>
                  <a:srgbClr val="772754"/>
                </a:solidFill>
                <a:latin typeface="Times New Roman"/>
                <a:cs typeface="Times New Roman"/>
              </a:rPr>
              <a:t>đùi</a:t>
            </a:r>
            <a:endParaRPr sz="2800">
              <a:latin typeface="Times New Roman"/>
              <a:cs typeface="Times New Roman"/>
            </a:endParaRPr>
          </a:p>
          <a:p>
            <a:pPr marL="76200"/>
            <a:r>
              <a:rPr sz="2800" b="1" dirty="0">
                <a:solidFill>
                  <a:srgbClr val="772754"/>
                </a:solidFill>
                <a:latin typeface="Times New Roman"/>
                <a:cs typeface="Times New Roman"/>
              </a:rPr>
              <a:t>khoeo</a:t>
            </a:r>
            <a:r>
              <a:rPr sz="2800" b="1" spc="-135" dirty="0">
                <a:solidFill>
                  <a:srgbClr val="772754"/>
                </a:solidFill>
                <a:latin typeface="Times New Roman"/>
                <a:cs typeface="Times New Roman"/>
              </a:rPr>
              <a:t> </a:t>
            </a:r>
            <a:r>
              <a:rPr sz="2800" b="1" spc="-20" dirty="0">
                <a:solidFill>
                  <a:srgbClr val="772754"/>
                </a:solidFill>
                <a:latin typeface="Times New Roman"/>
                <a:cs typeface="Times New Roman"/>
              </a:rPr>
              <a:t>TASC</a:t>
            </a:r>
            <a:r>
              <a:rPr sz="2800" b="1" spc="-70" dirty="0">
                <a:solidFill>
                  <a:srgbClr val="772754"/>
                </a:solidFill>
                <a:latin typeface="Times New Roman"/>
                <a:cs typeface="Times New Roman"/>
              </a:rPr>
              <a:t> </a:t>
            </a:r>
            <a:r>
              <a:rPr sz="2800" b="1" spc="-50" dirty="0">
                <a:solidFill>
                  <a:srgbClr val="772754"/>
                </a:solidFill>
                <a:latin typeface="Times New Roman"/>
                <a:cs typeface="Times New Roman"/>
              </a:rPr>
              <a:t>C</a:t>
            </a:r>
            <a:endParaRPr sz="28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070226" y="2994026"/>
            <a:ext cx="7191375" cy="2484013"/>
          </a:xfrm>
          <a:prstGeom prst="rect">
            <a:avLst/>
          </a:prstGeom>
          <a:solidFill>
            <a:srgbClr val="FDE2B0"/>
          </a:solidFill>
        </p:spPr>
        <p:txBody>
          <a:bodyPr vert="horz" wrap="square" lIns="0" tIns="275590" rIns="0" bIns="0" rtlCol="0">
            <a:spAutoFit/>
          </a:bodyPr>
          <a:lstStyle/>
          <a:p>
            <a:pPr marL="600710" marR="251460" indent="-342900">
              <a:lnSpc>
                <a:spcPct val="150000"/>
              </a:lnSpc>
              <a:spcBef>
                <a:spcPts val="2170"/>
              </a:spcBef>
              <a:buFont typeface="Wingdings"/>
              <a:buChar char=""/>
              <a:tabLst>
                <a:tab pos="601345" algn="l"/>
              </a:tabLst>
            </a:pPr>
            <a:r>
              <a:rPr sz="2400" dirty="0">
                <a:latin typeface="Times New Roman"/>
                <a:cs typeface="Times New Roman"/>
              </a:rPr>
              <a:t>Hẹp</a:t>
            </a:r>
            <a:r>
              <a:rPr sz="2400" spc="14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hay</a:t>
            </a:r>
            <a:r>
              <a:rPr sz="2400" spc="15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tắc</a:t>
            </a:r>
            <a:r>
              <a:rPr sz="2400" spc="15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nhiều</a:t>
            </a:r>
            <a:r>
              <a:rPr sz="2400" spc="15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vị</a:t>
            </a:r>
            <a:r>
              <a:rPr sz="2400" spc="15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trí</a:t>
            </a:r>
            <a:r>
              <a:rPr sz="2400" spc="14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&gt;</a:t>
            </a:r>
            <a:r>
              <a:rPr sz="2400" spc="15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15</a:t>
            </a:r>
            <a:r>
              <a:rPr sz="2400" spc="15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cm</a:t>
            </a:r>
            <a:r>
              <a:rPr sz="2400" spc="15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chiều</a:t>
            </a:r>
            <a:r>
              <a:rPr sz="2400" spc="15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dài,</a:t>
            </a:r>
            <a:r>
              <a:rPr sz="2400" spc="15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có</a:t>
            </a:r>
            <a:r>
              <a:rPr sz="2400" spc="155" dirty="0">
                <a:latin typeface="Times New Roman"/>
                <a:cs typeface="Times New Roman"/>
              </a:rPr>
              <a:t> </a:t>
            </a:r>
            <a:r>
              <a:rPr sz="2400" spc="-25" dirty="0">
                <a:latin typeface="Times New Roman"/>
                <a:cs typeface="Times New Roman"/>
              </a:rPr>
              <a:t>hay </a:t>
            </a:r>
            <a:r>
              <a:rPr sz="2400" dirty="0">
                <a:latin typeface="Times New Roman"/>
                <a:cs typeface="Times New Roman"/>
              </a:rPr>
              <a:t>không</a:t>
            </a:r>
            <a:r>
              <a:rPr sz="2400" spc="-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có</a:t>
            </a:r>
            <a:r>
              <a:rPr sz="2400" spc="-1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canxi</a:t>
            </a:r>
            <a:r>
              <a:rPr sz="2400" spc="-15" dirty="0">
                <a:latin typeface="Times New Roman"/>
                <a:cs typeface="Times New Roman"/>
              </a:rPr>
              <a:t> </a:t>
            </a:r>
            <a:r>
              <a:rPr sz="2400" spc="-20" dirty="0">
                <a:latin typeface="Times New Roman"/>
                <a:cs typeface="Times New Roman"/>
              </a:rPr>
              <a:t>hóa.</a:t>
            </a:r>
            <a:endParaRPr sz="2400">
              <a:latin typeface="Times New Roman"/>
              <a:cs typeface="Times New Roman"/>
            </a:endParaRPr>
          </a:p>
          <a:p>
            <a:pPr marL="600710" indent="-343535">
              <a:spcBef>
                <a:spcPts val="1440"/>
              </a:spcBef>
              <a:buFont typeface="Wingdings"/>
              <a:buChar char=""/>
              <a:tabLst>
                <a:tab pos="601345" algn="l"/>
              </a:tabLst>
            </a:pPr>
            <a:r>
              <a:rPr sz="2400" dirty="0">
                <a:latin typeface="Times New Roman"/>
                <a:cs typeface="Times New Roman"/>
              </a:rPr>
              <a:t>Tắc</a:t>
            </a:r>
            <a:r>
              <a:rPr sz="2400" spc="29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hay</a:t>
            </a:r>
            <a:r>
              <a:rPr sz="2400" spc="29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hẹp</a:t>
            </a:r>
            <a:r>
              <a:rPr sz="2400" spc="29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tái</a:t>
            </a:r>
            <a:r>
              <a:rPr sz="2400" spc="28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phát</a:t>
            </a:r>
            <a:r>
              <a:rPr sz="2400" spc="28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cần</a:t>
            </a:r>
            <a:r>
              <a:rPr sz="2400" spc="28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thiết</a:t>
            </a:r>
            <a:r>
              <a:rPr sz="2400" spc="28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điều</a:t>
            </a:r>
            <a:r>
              <a:rPr sz="2400" spc="29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trị</a:t>
            </a:r>
            <a:r>
              <a:rPr sz="2400" spc="29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sau</a:t>
            </a:r>
            <a:r>
              <a:rPr sz="2400" spc="29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hai</a:t>
            </a:r>
            <a:r>
              <a:rPr sz="2400" spc="285" dirty="0">
                <a:latin typeface="Times New Roman"/>
                <a:cs typeface="Times New Roman"/>
              </a:rPr>
              <a:t> </a:t>
            </a:r>
            <a:r>
              <a:rPr sz="2400" spc="-25" dirty="0">
                <a:latin typeface="Times New Roman"/>
                <a:cs typeface="Times New Roman"/>
              </a:rPr>
              <a:t>lần</a:t>
            </a:r>
            <a:endParaRPr sz="2400">
              <a:latin typeface="Times New Roman"/>
              <a:cs typeface="Times New Roman"/>
            </a:endParaRPr>
          </a:p>
          <a:p>
            <a:pPr marL="600710">
              <a:spcBef>
                <a:spcPts val="1440"/>
              </a:spcBef>
            </a:pPr>
            <a:r>
              <a:rPr sz="2400" dirty="0">
                <a:latin typeface="Times New Roman"/>
                <a:cs typeface="Times New Roman"/>
              </a:rPr>
              <a:t>can</a:t>
            </a:r>
            <a:r>
              <a:rPr sz="2400" spc="-2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thiệp</a:t>
            </a:r>
            <a:r>
              <a:rPr sz="2400" spc="-2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nội </a:t>
            </a:r>
            <a:r>
              <a:rPr sz="2400" spc="-10" dirty="0">
                <a:latin typeface="Times New Roman"/>
                <a:cs typeface="Times New Roman"/>
              </a:rPr>
              <a:t>mạch.</a:t>
            </a:r>
            <a:endParaRPr sz="2400">
              <a:latin typeface="Times New Roman"/>
              <a:cs typeface="Times New Roman"/>
            </a:endParaRPr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553201" y="1600201"/>
            <a:ext cx="2774949" cy="1358899"/>
          </a:xfrm>
          <a:prstGeom prst="rect">
            <a:avLst/>
          </a:prstGeom>
        </p:spPr>
      </p:pic>
      <p:sp>
        <p:nvSpPr>
          <p:cNvPr id="7" name="object 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489835">
              <a:lnSpc>
                <a:spcPts val="1410"/>
              </a:lnSpc>
            </a:pPr>
            <a:fld id="{81D60167-4931-47E6-BA6A-407CBD079E47}" type="slidenum">
              <a:rPr spc="-25" dirty="0"/>
              <a:pPr marL="2489835">
                <a:lnSpc>
                  <a:spcPts val="1410"/>
                </a:lnSpc>
              </a:pPr>
              <a:t>58</a:t>
            </a:fld>
            <a:endParaRPr spc="-25" dirty="0"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104990" y="472694"/>
            <a:ext cx="4324985" cy="6356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dirty="0"/>
              <a:t>PHÂN</a:t>
            </a:r>
            <a:r>
              <a:rPr spc="-25" dirty="0"/>
              <a:t> </a:t>
            </a:r>
            <a:r>
              <a:rPr dirty="0"/>
              <a:t>LOẠI</a:t>
            </a:r>
            <a:r>
              <a:rPr spc="-80" dirty="0"/>
              <a:t> </a:t>
            </a:r>
            <a:r>
              <a:rPr spc="-60" dirty="0"/>
              <a:t>TASC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1838326" y="1622425"/>
            <a:ext cx="8423275" cy="4267200"/>
            <a:chOff x="314325" y="1622425"/>
            <a:chExt cx="8423275" cy="4267200"/>
          </a:xfrm>
        </p:grpSpPr>
        <p:sp>
          <p:nvSpPr>
            <p:cNvPr id="4" name="object 4"/>
            <p:cNvSpPr/>
            <p:nvPr/>
          </p:nvSpPr>
          <p:spPr>
            <a:xfrm>
              <a:off x="327025" y="1635125"/>
              <a:ext cx="4648200" cy="1676400"/>
            </a:xfrm>
            <a:custGeom>
              <a:avLst/>
              <a:gdLst/>
              <a:ahLst/>
              <a:cxnLst/>
              <a:rect l="l" t="t" r="r" b="b"/>
              <a:pathLst>
                <a:path w="4648200" h="1676400">
                  <a:moveTo>
                    <a:pt x="0" y="0"/>
                  </a:moveTo>
                  <a:lnTo>
                    <a:pt x="4648200" y="0"/>
                  </a:lnTo>
                  <a:lnTo>
                    <a:pt x="4648200" y="1676400"/>
                  </a:lnTo>
                  <a:lnTo>
                    <a:pt x="0" y="1676400"/>
                  </a:lnTo>
                  <a:lnTo>
                    <a:pt x="0" y="0"/>
                  </a:lnTo>
                  <a:close/>
                </a:path>
              </a:pathLst>
            </a:custGeom>
            <a:ln w="25400">
              <a:solidFill>
                <a:srgbClr val="80008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546225" y="2994025"/>
              <a:ext cx="7191375" cy="2895600"/>
            </a:xfrm>
            <a:custGeom>
              <a:avLst/>
              <a:gdLst/>
              <a:ahLst/>
              <a:cxnLst/>
              <a:rect l="l" t="t" r="r" b="b"/>
              <a:pathLst>
                <a:path w="7191375" h="2895600">
                  <a:moveTo>
                    <a:pt x="7191375" y="0"/>
                  </a:moveTo>
                  <a:lnTo>
                    <a:pt x="0" y="0"/>
                  </a:lnTo>
                  <a:lnTo>
                    <a:pt x="0" y="2895600"/>
                  </a:lnTo>
                  <a:lnTo>
                    <a:pt x="7191375" y="2895600"/>
                  </a:lnTo>
                  <a:lnTo>
                    <a:pt x="7191375" y="0"/>
                  </a:lnTo>
                  <a:close/>
                </a:path>
              </a:pathLst>
            </a:custGeom>
            <a:solidFill>
              <a:srgbClr val="FDE2B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2968275" y="1870266"/>
            <a:ext cx="7138034" cy="38271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800" b="1" dirty="0">
                <a:solidFill>
                  <a:srgbClr val="772754"/>
                </a:solidFill>
                <a:latin typeface="Times New Roman"/>
                <a:cs typeface="Times New Roman"/>
              </a:rPr>
              <a:t>Tổn</a:t>
            </a:r>
            <a:r>
              <a:rPr sz="2800" b="1" spc="-15" dirty="0">
                <a:solidFill>
                  <a:srgbClr val="772754"/>
                </a:solidFill>
                <a:latin typeface="Times New Roman"/>
                <a:cs typeface="Times New Roman"/>
              </a:rPr>
              <a:t> </a:t>
            </a:r>
            <a:r>
              <a:rPr sz="2800" b="1" dirty="0">
                <a:solidFill>
                  <a:srgbClr val="772754"/>
                </a:solidFill>
                <a:latin typeface="Times New Roman"/>
                <a:cs typeface="Times New Roman"/>
              </a:rPr>
              <a:t>thương</a:t>
            </a:r>
            <a:r>
              <a:rPr sz="2800" b="1" spc="-15" dirty="0">
                <a:solidFill>
                  <a:srgbClr val="772754"/>
                </a:solidFill>
                <a:latin typeface="Times New Roman"/>
                <a:cs typeface="Times New Roman"/>
              </a:rPr>
              <a:t> </a:t>
            </a:r>
            <a:r>
              <a:rPr sz="2800" b="1" spc="-25" dirty="0">
                <a:solidFill>
                  <a:srgbClr val="772754"/>
                </a:solidFill>
                <a:latin typeface="Times New Roman"/>
                <a:cs typeface="Times New Roman"/>
              </a:rPr>
              <a:t>đùi</a:t>
            </a:r>
            <a:endParaRPr sz="2800">
              <a:latin typeface="Times New Roman"/>
              <a:cs typeface="Times New Roman"/>
            </a:endParaRPr>
          </a:p>
          <a:p>
            <a:pPr marL="76200"/>
            <a:r>
              <a:rPr sz="2800" b="1" dirty="0">
                <a:solidFill>
                  <a:srgbClr val="772754"/>
                </a:solidFill>
                <a:latin typeface="Times New Roman"/>
                <a:cs typeface="Times New Roman"/>
              </a:rPr>
              <a:t>khoeo</a:t>
            </a:r>
            <a:r>
              <a:rPr sz="2800" b="1" spc="-135" dirty="0">
                <a:solidFill>
                  <a:srgbClr val="772754"/>
                </a:solidFill>
                <a:latin typeface="Times New Roman"/>
                <a:cs typeface="Times New Roman"/>
              </a:rPr>
              <a:t> </a:t>
            </a:r>
            <a:r>
              <a:rPr sz="2800" b="1" spc="-20" dirty="0">
                <a:solidFill>
                  <a:srgbClr val="772754"/>
                </a:solidFill>
                <a:latin typeface="Times New Roman"/>
                <a:cs typeface="Times New Roman"/>
              </a:rPr>
              <a:t>TASC</a:t>
            </a:r>
            <a:r>
              <a:rPr sz="2800" b="1" spc="-70" dirty="0">
                <a:solidFill>
                  <a:srgbClr val="772754"/>
                </a:solidFill>
                <a:latin typeface="Times New Roman"/>
                <a:cs typeface="Times New Roman"/>
              </a:rPr>
              <a:t> </a:t>
            </a:r>
            <a:r>
              <a:rPr sz="2800" b="1" spc="-50" dirty="0">
                <a:solidFill>
                  <a:srgbClr val="772754"/>
                </a:solidFill>
                <a:latin typeface="Times New Roman"/>
                <a:cs typeface="Times New Roman"/>
              </a:rPr>
              <a:t>D</a:t>
            </a:r>
            <a:endParaRPr sz="2800">
              <a:latin typeface="Times New Roman"/>
              <a:cs typeface="Times New Roman"/>
            </a:endParaRPr>
          </a:p>
          <a:p>
            <a:pPr marL="666750" marR="5080" indent="-343535" algn="just">
              <a:lnSpc>
                <a:spcPct val="150000"/>
              </a:lnSpc>
              <a:spcBef>
                <a:spcPts val="1610"/>
              </a:spcBef>
              <a:buFont typeface="Wingdings"/>
              <a:buChar char=""/>
              <a:tabLst>
                <a:tab pos="666750" algn="l"/>
              </a:tabLst>
            </a:pPr>
            <a:r>
              <a:rPr sz="2400" dirty="0">
                <a:latin typeface="Times New Roman"/>
                <a:cs typeface="Times New Roman"/>
              </a:rPr>
              <a:t>Tắc</a:t>
            </a:r>
            <a:r>
              <a:rPr sz="2400" spc="18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mãn</a:t>
            </a:r>
            <a:r>
              <a:rPr sz="2400" spc="18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tính</a:t>
            </a:r>
            <a:r>
              <a:rPr sz="2400" spc="19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hoàn</a:t>
            </a:r>
            <a:r>
              <a:rPr sz="2400" spc="18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toàn</a:t>
            </a:r>
            <a:r>
              <a:rPr sz="2400" spc="18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động</a:t>
            </a:r>
            <a:r>
              <a:rPr sz="2400" spc="19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mạch</a:t>
            </a:r>
            <a:r>
              <a:rPr sz="2400" spc="19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đùi</a:t>
            </a:r>
            <a:r>
              <a:rPr sz="2400" spc="18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chung</a:t>
            </a:r>
            <a:r>
              <a:rPr sz="2400" spc="190" dirty="0">
                <a:latin typeface="Times New Roman"/>
                <a:cs typeface="Times New Roman"/>
              </a:rPr>
              <a:t> </a:t>
            </a:r>
            <a:r>
              <a:rPr sz="2400" spc="-20" dirty="0">
                <a:latin typeface="Times New Roman"/>
                <a:cs typeface="Times New Roman"/>
              </a:rPr>
              <a:t>hoặc </a:t>
            </a:r>
            <a:r>
              <a:rPr sz="2400" dirty="0">
                <a:latin typeface="Times New Roman"/>
                <a:cs typeface="Times New Roman"/>
              </a:rPr>
              <a:t>động  mạch</a:t>
            </a:r>
            <a:r>
              <a:rPr sz="2400" spc="59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đùi  nong  (&gt;  20cm</a:t>
            </a:r>
            <a:r>
              <a:rPr sz="2400" spc="5" dirty="0">
                <a:latin typeface="Times New Roman"/>
                <a:cs typeface="Times New Roman"/>
              </a:rPr>
              <a:t>  </a:t>
            </a:r>
            <a:r>
              <a:rPr sz="2400" dirty="0">
                <a:latin typeface="Times New Roman"/>
                <a:cs typeface="Times New Roman"/>
              </a:rPr>
              <a:t>kéo  dài</a:t>
            </a:r>
            <a:r>
              <a:rPr sz="2400" spc="59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đến  </a:t>
            </a:r>
            <a:r>
              <a:rPr sz="2400" spc="-20" dirty="0">
                <a:latin typeface="Times New Roman"/>
                <a:cs typeface="Times New Roman"/>
              </a:rPr>
              <a:t>động </a:t>
            </a:r>
            <a:r>
              <a:rPr sz="2400" dirty="0">
                <a:latin typeface="Times New Roman"/>
                <a:cs typeface="Times New Roman"/>
              </a:rPr>
              <a:t>mạch</a:t>
            </a:r>
            <a:r>
              <a:rPr sz="2400" spc="-25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Times New Roman"/>
                <a:cs typeface="Times New Roman"/>
              </a:rPr>
              <a:t>khoeo)</a:t>
            </a:r>
            <a:endParaRPr sz="2400">
              <a:latin typeface="Times New Roman"/>
              <a:cs typeface="Times New Roman"/>
            </a:endParaRPr>
          </a:p>
          <a:p>
            <a:pPr marL="666750" marR="5080" indent="-343535" algn="just">
              <a:lnSpc>
                <a:spcPct val="150000"/>
              </a:lnSpc>
              <a:buFont typeface="Wingdings"/>
              <a:buChar char=""/>
              <a:tabLst>
                <a:tab pos="666750" algn="l"/>
              </a:tabLst>
            </a:pPr>
            <a:r>
              <a:rPr sz="2400" dirty="0">
                <a:latin typeface="Times New Roman"/>
                <a:cs typeface="Times New Roman"/>
              </a:rPr>
              <a:t>Tắc</a:t>
            </a:r>
            <a:r>
              <a:rPr sz="2400" spc="25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hoàn</a:t>
            </a:r>
            <a:r>
              <a:rPr sz="2400" spc="2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toàn</a:t>
            </a:r>
            <a:r>
              <a:rPr sz="2400" spc="254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mãn</a:t>
            </a:r>
            <a:r>
              <a:rPr sz="2400" spc="254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tính</a:t>
            </a:r>
            <a:r>
              <a:rPr sz="2400" spc="2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động</a:t>
            </a:r>
            <a:r>
              <a:rPr sz="2400" spc="26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mạch</a:t>
            </a:r>
            <a:r>
              <a:rPr sz="2400" spc="254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khoeo</a:t>
            </a:r>
            <a:r>
              <a:rPr sz="2400" spc="254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và</a:t>
            </a:r>
            <a:r>
              <a:rPr sz="2400" spc="265" dirty="0">
                <a:latin typeface="Times New Roman"/>
                <a:cs typeface="Times New Roman"/>
              </a:rPr>
              <a:t> </a:t>
            </a:r>
            <a:r>
              <a:rPr sz="2400" spc="-20" dirty="0">
                <a:latin typeface="Times New Roman"/>
                <a:cs typeface="Times New Roman"/>
              </a:rPr>
              <a:t>đoạn </a:t>
            </a:r>
            <a:r>
              <a:rPr sz="2400" dirty="0">
                <a:latin typeface="Times New Roman"/>
                <a:cs typeface="Times New Roman"/>
              </a:rPr>
              <a:t>gần</a:t>
            </a:r>
            <a:r>
              <a:rPr sz="2400" spc="-2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chỗ</a:t>
            </a:r>
            <a:r>
              <a:rPr sz="2400" spc="-1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chia</a:t>
            </a:r>
            <a:r>
              <a:rPr sz="2400" spc="-1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ba</a:t>
            </a:r>
            <a:r>
              <a:rPr sz="2400" spc="-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của</a:t>
            </a:r>
            <a:r>
              <a:rPr sz="2400" spc="-1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động mạch</a:t>
            </a:r>
            <a:r>
              <a:rPr sz="2400" spc="-1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cẳng</a:t>
            </a:r>
            <a:r>
              <a:rPr sz="2400" spc="-15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Times New Roman"/>
                <a:cs typeface="Times New Roman"/>
              </a:rPr>
              <a:t>chân.</a:t>
            </a:r>
            <a:endParaRPr sz="2400">
              <a:latin typeface="Times New Roman"/>
              <a:cs typeface="Times New Roman"/>
            </a:endParaRPr>
          </a:p>
        </p:txBody>
      </p:sp>
      <p:pic>
        <p:nvPicPr>
          <p:cNvPr id="7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553200" y="1600200"/>
            <a:ext cx="2842114" cy="1376362"/>
          </a:xfrm>
          <a:prstGeom prst="rect">
            <a:avLst/>
          </a:prstGeom>
        </p:spPr>
      </p:pic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489835">
              <a:lnSpc>
                <a:spcPts val="1410"/>
              </a:lnSpc>
            </a:pPr>
            <a:fld id="{81D60167-4931-47E6-BA6A-407CBD079E47}" type="slidenum">
              <a:rPr spc="-25" dirty="0"/>
              <a:pPr marL="2489835">
                <a:lnSpc>
                  <a:spcPts val="1410"/>
                </a:lnSpc>
              </a:pPr>
              <a:t>59</a:t>
            </a:fld>
            <a:endParaRPr spc="-25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440643" y="198376"/>
            <a:ext cx="10358712" cy="868443"/>
          </a:xfrm>
          <a:prstGeom prst="rect">
            <a:avLst/>
          </a:prstGeom>
        </p:spPr>
        <p:txBody>
          <a:bodyPr vert="horz" wrap="square" lIns="0" tIns="311404" rIns="0" bIns="0" rtlCol="0">
            <a:spAutoFit/>
          </a:bodyPr>
          <a:lstStyle/>
          <a:p>
            <a:pPr marL="1424940">
              <a:spcBef>
                <a:spcPts val="100"/>
              </a:spcBef>
            </a:pPr>
            <a:r>
              <a:rPr sz="3600" dirty="0"/>
              <a:t>ABI</a:t>
            </a:r>
            <a:r>
              <a:rPr sz="3600" spc="-20" dirty="0"/>
              <a:t> </a:t>
            </a:r>
            <a:r>
              <a:rPr sz="3600" dirty="0"/>
              <a:t>–</a:t>
            </a:r>
            <a:r>
              <a:rPr sz="3600" spc="-20" dirty="0"/>
              <a:t> </a:t>
            </a:r>
            <a:r>
              <a:rPr sz="3600" dirty="0"/>
              <a:t>Siêu</a:t>
            </a:r>
            <a:r>
              <a:rPr sz="3600" spc="-20" dirty="0"/>
              <a:t> </a:t>
            </a:r>
            <a:r>
              <a:rPr sz="3600" dirty="0"/>
              <a:t>âm</a:t>
            </a:r>
            <a:r>
              <a:rPr sz="3600" spc="-15" dirty="0"/>
              <a:t> </a:t>
            </a:r>
            <a:r>
              <a:rPr sz="3600" dirty="0"/>
              <a:t>mạch</a:t>
            </a:r>
            <a:r>
              <a:rPr sz="3600" spc="-15" dirty="0"/>
              <a:t> </a:t>
            </a:r>
            <a:r>
              <a:rPr sz="3600" spc="-25" dirty="0"/>
              <a:t>máu</a:t>
            </a:r>
            <a:endParaRPr sz="3600"/>
          </a:p>
        </p:txBody>
      </p:sp>
      <p:grpSp>
        <p:nvGrpSpPr>
          <p:cNvPr id="3" name="object 3"/>
          <p:cNvGrpSpPr/>
          <p:nvPr/>
        </p:nvGrpSpPr>
        <p:grpSpPr>
          <a:xfrm>
            <a:off x="2052637" y="2430463"/>
            <a:ext cx="2546350" cy="2167255"/>
            <a:chOff x="528637" y="2430462"/>
            <a:chExt cx="2546350" cy="216725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41337" y="2443163"/>
              <a:ext cx="2520949" cy="2141536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534987" y="2436812"/>
              <a:ext cx="2533650" cy="2154555"/>
            </a:xfrm>
            <a:custGeom>
              <a:avLst/>
              <a:gdLst/>
              <a:ahLst/>
              <a:cxnLst/>
              <a:rect l="l" t="t" r="r" b="b"/>
              <a:pathLst>
                <a:path w="2533650" h="2154554">
                  <a:moveTo>
                    <a:pt x="0" y="0"/>
                  </a:moveTo>
                  <a:lnTo>
                    <a:pt x="2533650" y="0"/>
                  </a:lnTo>
                  <a:lnTo>
                    <a:pt x="2533650" y="2154237"/>
                  </a:lnTo>
                  <a:lnTo>
                    <a:pt x="0" y="2154237"/>
                  </a:lnTo>
                  <a:lnTo>
                    <a:pt x="0" y="0"/>
                  </a:lnTo>
                  <a:close/>
                </a:path>
              </a:pathLst>
            </a:custGeom>
            <a:ln w="12700">
              <a:solidFill>
                <a:srgbClr val="FFDE6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" name="object 6"/>
          <p:cNvGrpSpPr/>
          <p:nvPr/>
        </p:nvGrpSpPr>
        <p:grpSpPr>
          <a:xfrm>
            <a:off x="7943850" y="1728788"/>
            <a:ext cx="2584450" cy="3121025"/>
            <a:chOff x="6419850" y="1728787"/>
            <a:chExt cx="2584450" cy="3121025"/>
          </a:xfrm>
        </p:grpSpPr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432550" y="1741488"/>
              <a:ext cx="2561241" cy="3100585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6426200" y="1735137"/>
              <a:ext cx="2571750" cy="3108325"/>
            </a:xfrm>
            <a:custGeom>
              <a:avLst/>
              <a:gdLst/>
              <a:ahLst/>
              <a:cxnLst/>
              <a:rect l="l" t="t" r="r" b="b"/>
              <a:pathLst>
                <a:path w="2571750" h="3108325">
                  <a:moveTo>
                    <a:pt x="0" y="0"/>
                  </a:moveTo>
                  <a:lnTo>
                    <a:pt x="2571750" y="0"/>
                  </a:lnTo>
                  <a:lnTo>
                    <a:pt x="2571750" y="3108325"/>
                  </a:lnTo>
                  <a:lnTo>
                    <a:pt x="0" y="3108325"/>
                  </a:lnTo>
                  <a:lnTo>
                    <a:pt x="0" y="0"/>
                  </a:lnTo>
                  <a:close/>
                </a:path>
              </a:pathLst>
            </a:custGeom>
            <a:ln w="12700">
              <a:solidFill>
                <a:srgbClr val="FFDE6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9" name="object 9"/>
          <p:cNvGrpSpPr/>
          <p:nvPr/>
        </p:nvGrpSpPr>
        <p:grpSpPr>
          <a:xfrm>
            <a:off x="5284788" y="1619250"/>
            <a:ext cx="1202055" cy="4489450"/>
            <a:chOff x="3760787" y="1619250"/>
            <a:chExt cx="1202055" cy="4489450"/>
          </a:xfrm>
        </p:grpSpPr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773487" y="1721230"/>
              <a:ext cx="1176336" cy="4293604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3767137" y="1625600"/>
              <a:ext cx="1189355" cy="4476750"/>
            </a:xfrm>
            <a:custGeom>
              <a:avLst/>
              <a:gdLst/>
              <a:ahLst/>
              <a:cxnLst/>
              <a:rect l="l" t="t" r="r" b="b"/>
              <a:pathLst>
                <a:path w="1189354" h="4476750">
                  <a:moveTo>
                    <a:pt x="0" y="0"/>
                  </a:moveTo>
                  <a:lnTo>
                    <a:pt x="1189037" y="0"/>
                  </a:lnTo>
                  <a:lnTo>
                    <a:pt x="1189037" y="4476750"/>
                  </a:lnTo>
                  <a:lnTo>
                    <a:pt x="0" y="4476750"/>
                  </a:lnTo>
                  <a:lnTo>
                    <a:pt x="0" y="0"/>
                  </a:lnTo>
                  <a:close/>
                </a:path>
              </a:pathLst>
            </a:custGeom>
            <a:ln w="12700">
              <a:solidFill>
                <a:srgbClr val="FFDE6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 txBox="1"/>
          <p:nvPr/>
        </p:nvSpPr>
        <p:spPr>
          <a:xfrm>
            <a:off x="6520815" y="1542618"/>
            <a:ext cx="1266190" cy="29781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616585">
              <a:lnSpc>
                <a:spcPct val="138000"/>
              </a:lnSpc>
              <a:spcBef>
                <a:spcPts val="100"/>
              </a:spcBef>
            </a:pPr>
            <a:r>
              <a:rPr sz="2400" spc="-25" dirty="0">
                <a:latin typeface="Calibri"/>
                <a:cs typeface="Calibri"/>
              </a:rPr>
              <a:t>Chủ </a:t>
            </a:r>
            <a:r>
              <a:rPr sz="2400" spc="-20" dirty="0">
                <a:latin typeface="Calibri"/>
                <a:cs typeface="Calibri"/>
              </a:rPr>
              <a:t>Chậu</a:t>
            </a:r>
            <a:endParaRPr sz="2400">
              <a:latin typeface="Calibri"/>
              <a:cs typeface="Calibri"/>
            </a:endParaRPr>
          </a:p>
          <a:p>
            <a:pPr marL="12700">
              <a:spcBef>
                <a:spcPts val="520"/>
              </a:spcBef>
            </a:pPr>
            <a:r>
              <a:rPr sz="2400" dirty="0">
                <a:latin typeface="Calibri"/>
                <a:cs typeface="Calibri"/>
              </a:rPr>
              <a:t>Đùi</a:t>
            </a:r>
            <a:r>
              <a:rPr sz="2400" spc="-1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chung</a:t>
            </a:r>
            <a:endParaRPr sz="2400">
              <a:latin typeface="Calibri"/>
              <a:cs typeface="Calibri"/>
            </a:endParaRPr>
          </a:p>
          <a:p>
            <a:pPr>
              <a:spcBef>
                <a:spcPts val="20"/>
              </a:spcBef>
            </a:pPr>
            <a:endParaRPr>
              <a:latin typeface="Calibri"/>
              <a:cs typeface="Calibri"/>
            </a:endParaRPr>
          </a:p>
          <a:p>
            <a:pPr marL="12700"/>
            <a:r>
              <a:rPr sz="2400" dirty="0">
                <a:latin typeface="Calibri"/>
                <a:cs typeface="Calibri"/>
              </a:rPr>
              <a:t>Đùi</a:t>
            </a:r>
            <a:r>
              <a:rPr sz="2400" spc="-15" dirty="0">
                <a:latin typeface="Calibri"/>
                <a:cs typeface="Calibri"/>
              </a:rPr>
              <a:t> </a:t>
            </a:r>
            <a:r>
              <a:rPr sz="2400" spc="-20" dirty="0">
                <a:latin typeface="Calibri"/>
                <a:cs typeface="Calibri"/>
              </a:rPr>
              <a:t>nông</a:t>
            </a:r>
            <a:endParaRPr sz="2400">
              <a:latin typeface="Calibri"/>
              <a:cs typeface="Calibri"/>
            </a:endParaRPr>
          </a:p>
          <a:p>
            <a:pPr>
              <a:spcBef>
                <a:spcPts val="15"/>
              </a:spcBef>
            </a:pPr>
            <a:endParaRPr sz="3200">
              <a:latin typeface="Calibri"/>
              <a:cs typeface="Calibri"/>
            </a:endParaRPr>
          </a:p>
          <a:p>
            <a:pPr marL="12700"/>
            <a:r>
              <a:rPr sz="2400" spc="-20" dirty="0">
                <a:latin typeface="Calibri"/>
                <a:cs typeface="Calibri"/>
              </a:rPr>
              <a:t>Kheo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15" name="object 1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66035">
              <a:lnSpc>
                <a:spcPts val="1410"/>
              </a:lnSpc>
            </a:pPr>
            <a:fld id="{81D60167-4931-47E6-BA6A-407CBD079E47}" type="slidenum">
              <a:rPr dirty="0"/>
              <a:pPr marL="2566035">
                <a:lnSpc>
                  <a:spcPts val="1410"/>
                </a:lnSpc>
              </a:pPr>
              <a:t>6</a:t>
            </a:fld>
            <a:endParaRPr dirty="0"/>
          </a:p>
        </p:txBody>
      </p:sp>
      <p:sp>
        <p:nvSpPr>
          <p:cNvPr id="13" name="object 13"/>
          <p:cNvSpPr txBox="1"/>
          <p:nvPr/>
        </p:nvSpPr>
        <p:spPr>
          <a:xfrm>
            <a:off x="6549466" y="5547080"/>
            <a:ext cx="223266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400" dirty="0">
                <a:latin typeface="Calibri"/>
                <a:cs typeface="Calibri"/>
              </a:rPr>
              <a:t>Chày</a:t>
            </a:r>
            <a:r>
              <a:rPr sz="2400" spc="-5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trước</a:t>
            </a:r>
            <a:r>
              <a:rPr sz="2400" spc="-4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và</a:t>
            </a:r>
            <a:r>
              <a:rPr sz="2400" spc="-30" dirty="0">
                <a:latin typeface="Calibri"/>
                <a:cs typeface="Calibri"/>
              </a:rPr>
              <a:t> </a:t>
            </a:r>
            <a:r>
              <a:rPr sz="2400" spc="-25" dirty="0">
                <a:latin typeface="Calibri"/>
                <a:cs typeface="Calibri"/>
              </a:rPr>
              <a:t>sau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690650" y="4705222"/>
            <a:ext cx="3351529" cy="1159510"/>
          </a:xfrm>
          <a:prstGeom prst="rect">
            <a:avLst/>
          </a:prstGeom>
        </p:spPr>
        <p:txBody>
          <a:bodyPr vert="horz" wrap="square" lIns="0" tIns="48895" rIns="0" bIns="0" rtlCol="0">
            <a:spAutoFit/>
          </a:bodyPr>
          <a:lstStyle/>
          <a:p>
            <a:pPr algn="ctr">
              <a:spcBef>
                <a:spcPts val="385"/>
              </a:spcBef>
            </a:pPr>
            <a:r>
              <a:rPr sz="2400" dirty="0">
                <a:solidFill>
                  <a:srgbClr val="772754"/>
                </a:solidFill>
                <a:latin typeface="Times New Roman"/>
                <a:cs typeface="Times New Roman"/>
              </a:rPr>
              <a:t>ABI</a:t>
            </a:r>
            <a:r>
              <a:rPr sz="2400" spc="-25" dirty="0">
                <a:solidFill>
                  <a:srgbClr val="772754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772754"/>
                </a:solidFill>
                <a:latin typeface="Times New Roman"/>
                <a:cs typeface="Times New Roman"/>
              </a:rPr>
              <a:t>(mắc</a:t>
            </a:r>
            <a:r>
              <a:rPr sz="2400" spc="-30" dirty="0">
                <a:solidFill>
                  <a:srgbClr val="772754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772754"/>
                </a:solidFill>
                <a:latin typeface="Times New Roman"/>
                <a:cs typeface="Times New Roman"/>
              </a:rPr>
              <a:t>cá/cánh</a:t>
            </a:r>
            <a:r>
              <a:rPr sz="2400" spc="-45" dirty="0">
                <a:solidFill>
                  <a:srgbClr val="772754"/>
                </a:solidFill>
                <a:latin typeface="Times New Roman"/>
                <a:cs typeface="Times New Roman"/>
              </a:rPr>
              <a:t> </a:t>
            </a:r>
            <a:r>
              <a:rPr sz="2400" spc="-20" dirty="0">
                <a:solidFill>
                  <a:srgbClr val="772754"/>
                </a:solidFill>
                <a:latin typeface="Times New Roman"/>
                <a:cs typeface="Times New Roman"/>
              </a:rPr>
              <a:t>tay)</a:t>
            </a:r>
            <a:endParaRPr sz="2400">
              <a:latin typeface="Times New Roman"/>
              <a:cs typeface="Times New Roman"/>
            </a:endParaRPr>
          </a:p>
          <a:p>
            <a:pPr algn="ctr">
              <a:lnSpc>
                <a:spcPts val="2735"/>
              </a:lnSpc>
              <a:spcBef>
                <a:spcPts val="290"/>
              </a:spcBef>
            </a:pPr>
            <a:r>
              <a:rPr sz="2400" dirty="0">
                <a:solidFill>
                  <a:srgbClr val="772754"/>
                </a:solidFill>
                <a:latin typeface="Times New Roman"/>
                <a:cs typeface="Times New Roman"/>
              </a:rPr>
              <a:t>Giới</a:t>
            </a:r>
            <a:r>
              <a:rPr sz="2400" spc="-10" dirty="0">
                <a:solidFill>
                  <a:srgbClr val="772754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772754"/>
                </a:solidFill>
                <a:latin typeface="Times New Roman"/>
                <a:cs typeface="Times New Roman"/>
              </a:rPr>
              <a:t>hạn:</a:t>
            </a:r>
            <a:r>
              <a:rPr sz="2400" spc="-20" dirty="0">
                <a:solidFill>
                  <a:srgbClr val="772754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772754"/>
                </a:solidFill>
                <a:latin typeface="Times New Roman"/>
                <a:cs typeface="Times New Roman"/>
              </a:rPr>
              <a:t>thành</a:t>
            </a:r>
            <a:r>
              <a:rPr sz="2400" spc="-15" dirty="0">
                <a:solidFill>
                  <a:srgbClr val="772754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772754"/>
                </a:solidFill>
                <a:latin typeface="Times New Roman"/>
                <a:cs typeface="Times New Roman"/>
              </a:rPr>
              <a:t>động </a:t>
            </a:r>
            <a:r>
              <a:rPr sz="2400" spc="-20" dirty="0">
                <a:solidFill>
                  <a:srgbClr val="772754"/>
                </a:solidFill>
                <a:latin typeface="Times New Roman"/>
                <a:cs typeface="Times New Roman"/>
              </a:rPr>
              <a:t>mạch</a:t>
            </a:r>
            <a:endParaRPr sz="2400">
              <a:latin typeface="Times New Roman"/>
              <a:cs typeface="Times New Roman"/>
            </a:endParaRPr>
          </a:p>
          <a:p>
            <a:pPr marL="284480" algn="ctr">
              <a:lnSpc>
                <a:spcPts val="2735"/>
              </a:lnSpc>
            </a:pPr>
            <a:r>
              <a:rPr sz="2400" spc="-20" dirty="0">
                <a:solidFill>
                  <a:srgbClr val="772754"/>
                </a:solidFill>
                <a:latin typeface="Times New Roman"/>
                <a:cs typeface="Times New Roman"/>
              </a:rPr>
              <a:t>cứng</a:t>
            </a:r>
            <a:endParaRPr sz="24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104990" y="472694"/>
            <a:ext cx="4324985" cy="6356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dirty="0"/>
              <a:t>PHÂN</a:t>
            </a:r>
            <a:r>
              <a:rPr spc="-25" dirty="0"/>
              <a:t> </a:t>
            </a:r>
            <a:r>
              <a:rPr dirty="0"/>
              <a:t>LOẠI</a:t>
            </a:r>
            <a:r>
              <a:rPr spc="-80" dirty="0"/>
              <a:t> </a:t>
            </a:r>
            <a:r>
              <a:rPr spc="-60" dirty="0"/>
              <a:t>TASC</a:t>
            </a:r>
          </a:p>
        </p:txBody>
      </p:sp>
      <p:sp>
        <p:nvSpPr>
          <p:cNvPr id="3" name="object 3"/>
          <p:cNvSpPr/>
          <p:nvPr/>
        </p:nvSpPr>
        <p:spPr>
          <a:xfrm>
            <a:off x="1851025" y="1635125"/>
            <a:ext cx="4648200" cy="1676400"/>
          </a:xfrm>
          <a:custGeom>
            <a:avLst/>
            <a:gdLst/>
            <a:ahLst/>
            <a:cxnLst/>
            <a:rect l="l" t="t" r="r" b="b"/>
            <a:pathLst>
              <a:path w="4648200" h="1676400">
                <a:moveTo>
                  <a:pt x="0" y="0"/>
                </a:moveTo>
                <a:lnTo>
                  <a:pt x="4648200" y="0"/>
                </a:lnTo>
                <a:lnTo>
                  <a:pt x="4648200" y="1676400"/>
                </a:lnTo>
                <a:lnTo>
                  <a:pt x="0" y="1676400"/>
                </a:lnTo>
                <a:lnTo>
                  <a:pt x="0" y="0"/>
                </a:lnTo>
                <a:close/>
              </a:path>
            </a:pathLst>
          </a:custGeom>
          <a:ln w="25400">
            <a:solidFill>
              <a:srgbClr val="80008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2567463" y="1870266"/>
            <a:ext cx="3215640" cy="8794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spcBef>
                <a:spcPts val="100"/>
              </a:spcBef>
            </a:pPr>
            <a:r>
              <a:rPr sz="2800" b="1" dirty="0">
                <a:solidFill>
                  <a:srgbClr val="772754"/>
                </a:solidFill>
                <a:latin typeface="Times New Roman"/>
                <a:cs typeface="Times New Roman"/>
              </a:rPr>
              <a:t>Tổn</a:t>
            </a:r>
            <a:r>
              <a:rPr sz="2800" b="1" spc="-15" dirty="0">
                <a:solidFill>
                  <a:srgbClr val="772754"/>
                </a:solidFill>
                <a:latin typeface="Times New Roman"/>
                <a:cs typeface="Times New Roman"/>
              </a:rPr>
              <a:t> </a:t>
            </a:r>
            <a:r>
              <a:rPr sz="2800" b="1" dirty="0">
                <a:solidFill>
                  <a:srgbClr val="772754"/>
                </a:solidFill>
                <a:latin typeface="Times New Roman"/>
                <a:cs typeface="Times New Roman"/>
              </a:rPr>
              <a:t>thương</a:t>
            </a:r>
            <a:r>
              <a:rPr sz="2800" b="1" spc="-20" dirty="0">
                <a:solidFill>
                  <a:srgbClr val="772754"/>
                </a:solidFill>
                <a:latin typeface="Times New Roman"/>
                <a:cs typeface="Times New Roman"/>
              </a:rPr>
              <a:t> </a:t>
            </a:r>
            <a:r>
              <a:rPr sz="2800" b="1" dirty="0">
                <a:solidFill>
                  <a:srgbClr val="772754"/>
                </a:solidFill>
                <a:latin typeface="Times New Roman"/>
                <a:cs typeface="Times New Roman"/>
              </a:rPr>
              <a:t>đm</a:t>
            </a:r>
            <a:r>
              <a:rPr sz="2800" b="1" spc="5" dirty="0">
                <a:solidFill>
                  <a:srgbClr val="772754"/>
                </a:solidFill>
                <a:latin typeface="Times New Roman"/>
                <a:cs typeface="Times New Roman"/>
              </a:rPr>
              <a:t> </a:t>
            </a:r>
            <a:r>
              <a:rPr sz="2800" b="1" spc="-20" dirty="0">
                <a:solidFill>
                  <a:srgbClr val="772754"/>
                </a:solidFill>
                <a:latin typeface="Times New Roman"/>
                <a:cs typeface="Times New Roman"/>
              </a:rPr>
              <a:t>cẳng</a:t>
            </a:r>
            <a:endParaRPr sz="2800">
              <a:latin typeface="Times New Roman"/>
              <a:cs typeface="Times New Roman"/>
            </a:endParaRPr>
          </a:p>
          <a:p>
            <a:pPr algn="ctr">
              <a:tabLst>
                <a:tab pos="902335" algn="l"/>
              </a:tabLst>
            </a:pPr>
            <a:r>
              <a:rPr sz="2800" b="1" spc="-20" dirty="0">
                <a:solidFill>
                  <a:srgbClr val="772754"/>
                </a:solidFill>
                <a:latin typeface="Times New Roman"/>
                <a:cs typeface="Times New Roman"/>
              </a:rPr>
              <a:t>chân</a:t>
            </a:r>
            <a:r>
              <a:rPr sz="2800" b="1" dirty="0">
                <a:solidFill>
                  <a:srgbClr val="772754"/>
                </a:solidFill>
                <a:latin typeface="Times New Roman"/>
                <a:cs typeface="Times New Roman"/>
              </a:rPr>
              <a:t>	</a:t>
            </a:r>
            <a:r>
              <a:rPr sz="2800" b="1" spc="-55" dirty="0">
                <a:solidFill>
                  <a:srgbClr val="772754"/>
                </a:solidFill>
                <a:latin typeface="Times New Roman"/>
                <a:cs typeface="Times New Roman"/>
              </a:rPr>
              <a:t>TASC</a:t>
            </a:r>
            <a:r>
              <a:rPr sz="2800" b="1" spc="-150" dirty="0">
                <a:solidFill>
                  <a:srgbClr val="772754"/>
                </a:solidFill>
                <a:latin typeface="Times New Roman"/>
                <a:cs typeface="Times New Roman"/>
              </a:rPr>
              <a:t> </a:t>
            </a:r>
            <a:r>
              <a:rPr sz="2800" b="1" spc="-50" dirty="0">
                <a:solidFill>
                  <a:srgbClr val="772754"/>
                </a:solidFill>
                <a:latin typeface="Times New Roman"/>
                <a:cs typeface="Times New Roman"/>
              </a:rPr>
              <a:t>A</a:t>
            </a:r>
            <a:endParaRPr sz="2800">
              <a:latin typeface="Times New Roman"/>
              <a:cs typeface="Times New Roman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553200" y="1600201"/>
            <a:ext cx="2754312" cy="1214437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3070226" y="2994025"/>
            <a:ext cx="7191375" cy="2434000"/>
          </a:xfrm>
          <a:prstGeom prst="rect">
            <a:avLst/>
          </a:prstGeom>
          <a:solidFill>
            <a:srgbClr val="FDE2B0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31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100">
              <a:latin typeface="Times New Roman"/>
              <a:cs typeface="Times New Roman"/>
            </a:endParaRPr>
          </a:p>
          <a:p>
            <a:pPr>
              <a:spcBef>
                <a:spcPts val="30"/>
              </a:spcBef>
            </a:pPr>
            <a:endParaRPr sz="2600">
              <a:latin typeface="Times New Roman"/>
              <a:cs typeface="Times New Roman"/>
            </a:endParaRPr>
          </a:p>
          <a:p>
            <a:pPr marL="1440180" indent="-457200">
              <a:buFont typeface="Wingdings"/>
              <a:buChar char=""/>
              <a:tabLst>
                <a:tab pos="1440180" algn="l"/>
                <a:tab pos="1440815" algn="l"/>
              </a:tabLst>
            </a:pPr>
            <a:r>
              <a:rPr sz="2800" dirty="0">
                <a:latin typeface="Times New Roman"/>
                <a:cs typeface="Times New Roman"/>
              </a:rPr>
              <a:t>Hẹp</a:t>
            </a:r>
            <a:r>
              <a:rPr sz="2800" spc="-15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1</a:t>
            </a:r>
            <a:r>
              <a:rPr sz="2800" spc="-10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đoạn</a:t>
            </a:r>
            <a:r>
              <a:rPr sz="2800" spc="-20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&lt;</a:t>
            </a:r>
            <a:r>
              <a:rPr sz="2800" spc="-15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5</a:t>
            </a:r>
            <a:r>
              <a:rPr sz="2800" spc="-10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cm</a:t>
            </a:r>
            <a:r>
              <a:rPr sz="2800" spc="-20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chiều</a:t>
            </a:r>
            <a:r>
              <a:rPr sz="2800" spc="-20" dirty="0">
                <a:latin typeface="Times New Roman"/>
                <a:cs typeface="Times New Roman"/>
              </a:rPr>
              <a:t> dài.</a:t>
            </a:r>
            <a:endParaRPr sz="2800">
              <a:latin typeface="Times New Roman"/>
              <a:cs typeface="Times New Roman"/>
            </a:endParaRPr>
          </a:p>
          <a:p>
            <a:pPr marL="1440180" indent="-457200">
              <a:spcBef>
                <a:spcPts val="1680"/>
              </a:spcBef>
              <a:buFont typeface="Wingdings"/>
              <a:buChar char=""/>
              <a:tabLst>
                <a:tab pos="1440180" algn="l"/>
                <a:tab pos="1440815" algn="l"/>
              </a:tabLst>
            </a:pPr>
            <a:r>
              <a:rPr sz="2800" dirty="0">
                <a:latin typeface="Times New Roman"/>
                <a:cs typeface="Times New Roman"/>
              </a:rPr>
              <a:t>Tắc</a:t>
            </a:r>
            <a:r>
              <a:rPr sz="2800" spc="-30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1</a:t>
            </a:r>
            <a:r>
              <a:rPr sz="2800" spc="-10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đoạn</a:t>
            </a:r>
            <a:r>
              <a:rPr sz="2800" spc="-20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&lt;</a:t>
            </a:r>
            <a:r>
              <a:rPr sz="2800" spc="-10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5</a:t>
            </a:r>
            <a:r>
              <a:rPr sz="2800" spc="-10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cm</a:t>
            </a:r>
            <a:r>
              <a:rPr sz="2800" spc="-20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hoặc</a:t>
            </a:r>
            <a:r>
              <a:rPr sz="2800" spc="-25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hẹp</a:t>
            </a:r>
            <a:r>
              <a:rPr sz="2800" spc="-10" dirty="0">
                <a:latin typeface="Times New Roman"/>
                <a:cs typeface="Times New Roman"/>
              </a:rPr>
              <a:t> </a:t>
            </a:r>
            <a:r>
              <a:rPr sz="2800" spc="-25" dirty="0">
                <a:latin typeface="Times New Roman"/>
                <a:cs typeface="Times New Roman"/>
              </a:rPr>
              <a:t>đm</a:t>
            </a:r>
            <a:endParaRPr sz="280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489835">
              <a:lnSpc>
                <a:spcPts val="1410"/>
              </a:lnSpc>
            </a:pPr>
            <a:fld id="{81D60167-4931-47E6-BA6A-407CBD079E47}" type="slidenum">
              <a:rPr spc="-25" dirty="0"/>
              <a:pPr marL="2489835">
                <a:lnSpc>
                  <a:spcPts val="1410"/>
                </a:lnSpc>
              </a:pPr>
              <a:t>60</a:t>
            </a:fld>
            <a:endParaRPr spc="-25" dirty="0"/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104990" y="472694"/>
            <a:ext cx="4324985" cy="6356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dirty="0"/>
              <a:t>PHÂN</a:t>
            </a:r>
            <a:r>
              <a:rPr spc="-25" dirty="0"/>
              <a:t> </a:t>
            </a:r>
            <a:r>
              <a:rPr dirty="0"/>
              <a:t>LOẠI</a:t>
            </a:r>
            <a:r>
              <a:rPr spc="-80" dirty="0"/>
              <a:t> </a:t>
            </a:r>
            <a:r>
              <a:rPr spc="-60" dirty="0"/>
              <a:t>TASC</a:t>
            </a:r>
          </a:p>
        </p:txBody>
      </p:sp>
      <p:sp>
        <p:nvSpPr>
          <p:cNvPr id="3" name="object 3"/>
          <p:cNvSpPr/>
          <p:nvPr/>
        </p:nvSpPr>
        <p:spPr>
          <a:xfrm>
            <a:off x="1851025" y="1635125"/>
            <a:ext cx="4648200" cy="1676400"/>
          </a:xfrm>
          <a:custGeom>
            <a:avLst/>
            <a:gdLst/>
            <a:ahLst/>
            <a:cxnLst/>
            <a:rect l="l" t="t" r="r" b="b"/>
            <a:pathLst>
              <a:path w="4648200" h="1676400">
                <a:moveTo>
                  <a:pt x="0" y="0"/>
                </a:moveTo>
                <a:lnTo>
                  <a:pt x="4648200" y="0"/>
                </a:lnTo>
                <a:lnTo>
                  <a:pt x="4648200" y="1676400"/>
                </a:lnTo>
                <a:lnTo>
                  <a:pt x="0" y="1676400"/>
                </a:lnTo>
                <a:lnTo>
                  <a:pt x="0" y="0"/>
                </a:lnTo>
                <a:close/>
              </a:path>
            </a:pathLst>
          </a:custGeom>
          <a:ln w="25400">
            <a:solidFill>
              <a:srgbClr val="80008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2567463" y="1870266"/>
            <a:ext cx="3215640" cy="8794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spcBef>
                <a:spcPts val="100"/>
              </a:spcBef>
            </a:pPr>
            <a:r>
              <a:rPr sz="2800" b="1" dirty="0">
                <a:solidFill>
                  <a:srgbClr val="772754"/>
                </a:solidFill>
                <a:latin typeface="Times New Roman"/>
                <a:cs typeface="Times New Roman"/>
              </a:rPr>
              <a:t>Tổn</a:t>
            </a:r>
            <a:r>
              <a:rPr sz="2800" b="1" spc="-15" dirty="0">
                <a:solidFill>
                  <a:srgbClr val="772754"/>
                </a:solidFill>
                <a:latin typeface="Times New Roman"/>
                <a:cs typeface="Times New Roman"/>
              </a:rPr>
              <a:t> </a:t>
            </a:r>
            <a:r>
              <a:rPr sz="2800" b="1" dirty="0">
                <a:solidFill>
                  <a:srgbClr val="772754"/>
                </a:solidFill>
                <a:latin typeface="Times New Roman"/>
                <a:cs typeface="Times New Roman"/>
              </a:rPr>
              <a:t>thương</a:t>
            </a:r>
            <a:r>
              <a:rPr sz="2800" b="1" spc="-20" dirty="0">
                <a:solidFill>
                  <a:srgbClr val="772754"/>
                </a:solidFill>
                <a:latin typeface="Times New Roman"/>
                <a:cs typeface="Times New Roman"/>
              </a:rPr>
              <a:t> </a:t>
            </a:r>
            <a:r>
              <a:rPr sz="2800" b="1" dirty="0">
                <a:solidFill>
                  <a:srgbClr val="772754"/>
                </a:solidFill>
                <a:latin typeface="Times New Roman"/>
                <a:cs typeface="Times New Roman"/>
              </a:rPr>
              <a:t>đm</a:t>
            </a:r>
            <a:r>
              <a:rPr sz="2800" b="1" spc="5" dirty="0">
                <a:solidFill>
                  <a:srgbClr val="772754"/>
                </a:solidFill>
                <a:latin typeface="Times New Roman"/>
                <a:cs typeface="Times New Roman"/>
              </a:rPr>
              <a:t> </a:t>
            </a:r>
            <a:r>
              <a:rPr sz="2800" b="1" spc="-20" dirty="0">
                <a:solidFill>
                  <a:srgbClr val="772754"/>
                </a:solidFill>
                <a:latin typeface="Times New Roman"/>
                <a:cs typeface="Times New Roman"/>
              </a:rPr>
              <a:t>cẳng</a:t>
            </a:r>
            <a:endParaRPr sz="2800">
              <a:latin typeface="Times New Roman"/>
              <a:cs typeface="Times New Roman"/>
            </a:endParaRPr>
          </a:p>
          <a:p>
            <a:pPr algn="ctr">
              <a:tabLst>
                <a:tab pos="902335" algn="l"/>
              </a:tabLst>
            </a:pPr>
            <a:r>
              <a:rPr sz="2800" b="1" spc="-20" dirty="0">
                <a:solidFill>
                  <a:srgbClr val="772754"/>
                </a:solidFill>
                <a:latin typeface="Times New Roman"/>
                <a:cs typeface="Times New Roman"/>
              </a:rPr>
              <a:t>chân</a:t>
            </a:r>
            <a:r>
              <a:rPr sz="2800" b="1" dirty="0">
                <a:solidFill>
                  <a:srgbClr val="772754"/>
                </a:solidFill>
                <a:latin typeface="Times New Roman"/>
                <a:cs typeface="Times New Roman"/>
              </a:rPr>
              <a:t>	</a:t>
            </a:r>
            <a:r>
              <a:rPr sz="2800" b="1" spc="-20" dirty="0">
                <a:solidFill>
                  <a:srgbClr val="772754"/>
                </a:solidFill>
                <a:latin typeface="Times New Roman"/>
                <a:cs typeface="Times New Roman"/>
              </a:rPr>
              <a:t>TASC</a:t>
            </a:r>
            <a:r>
              <a:rPr sz="2800" b="1" spc="-135" dirty="0">
                <a:solidFill>
                  <a:srgbClr val="772754"/>
                </a:solidFill>
                <a:latin typeface="Times New Roman"/>
                <a:cs typeface="Times New Roman"/>
              </a:rPr>
              <a:t> </a:t>
            </a:r>
            <a:r>
              <a:rPr sz="2800" b="1" spc="-50" dirty="0">
                <a:solidFill>
                  <a:srgbClr val="772754"/>
                </a:solidFill>
                <a:latin typeface="Times New Roman"/>
                <a:cs typeface="Times New Roman"/>
              </a:rPr>
              <a:t>B</a:t>
            </a:r>
            <a:endParaRPr sz="28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070226" y="2994025"/>
            <a:ext cx="7191375" cy="2434000"/>
          </a:xfrm>
          <a:prstGeom prst="rect">
            <a:avLst/>
          </a:prstGeom>
          <a:solidFill>
            <a:srgbClr val="FDE2B0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31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100">
              <a:latin typeface="Times New Roman"/>
              <a:cs typeface="Times New Roman"/>
            </a:endParaRPr>
          </a:p>
          <a:p>
            <a:pPr>
              <a:spcBef>
                <a:spcPts val="30"/>
              </a:spcBef>
            </a:pPr>
            <a:endParaRPr sz="2600">
              <a:latin typeface="Times New Roman"/>
              <a:cs typeface="Times New Roman"/>
            </a:endParaRPr>
          </a:p>
          <a:p>
            <a:pPr marL="1440180" indent="-457200">
              <a:buFont typeface="Wingdings"/>
              <a:buChar char=""/>
              <a:tabLst>
                <a:tab pos="1440180" algn="l"/>
                <a:tab pos="1440815" algn="l"/>
              </a:tabLst>
            </a:pPr>
            <a:r>
              <a:rPr sz="2800" dirty="0">
                <a:latin typeface="Times New Roman"/>
                <a:cs typeface="Times New Roman"/>
              </a:rPr>
              <a:t>Hẹp</a:t>
            </a:r>
            <a:r>
              <a:rPr sz="2800" spc="-15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nhiều</a:t>
            </a:r>
            <a:r>
              <a:rPr sz="2800" spc="-25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đoạn</a:t>
            </a:r>
            <a:r>
              <a:rPr sz="2800" spc="-20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&lt;</a:t>
            </a:r>
            <a:r>
              <a:rPr sz="2800" spc="-15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5</a:t>
            </a:r>
            <a:r>
              <a:rPr sz="2800" spc="-15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cm</a:t>
            </a:r>
            <a:r>
              <a:rPr sz="2800" spc="-15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chiều</a:t>
            </a:r>
            <a:r>
              <a:rPr sz="2800" spc="-25" dirty="0">
                <a:latin typeface="Times New Roman"/>
                <a:cs typeface="Times New Roman"/>
              </a:rPr>
              <a:t> </a:t>
            </a:r>
            <a:r>
              <a:rPr sz="2800" spc="-20" dirty="0">
                <a:latin typeface="Times New Roman"/>
                <a:cs typeface="Times New Roman"/>
              </a:rPr>
              <a:t>dài.</a:t>
            </a:r>
            <a:endParaRPr sz="2800">
              <a:latin typeface="Times New Roman"/>
              <a:cs typeface="Times New Roman"/>
            </a:endParaRPr>
          </a:p>
          <a:p>
            <a:pPr marL="1440180" indent="-457200">
              <a:spcBef>
                <a:spcPts val="1680"/>
              </a:spcBef>
              <a:buFont typeface="Wingdings"/>
              <a:buChar char=""/>
              <a:tabLst>
                <a:tab pos="1440180" algn="l"/>
                <a:tab pos="1440815" algn="l"/>
              </a:tabLst>
            </a:pPr>
            <a:r>
              <a:rPr sz="2800" dirty="0">
                <a:latin typeface="Times New Roman"/>
                <a:cs typeface="Times New Roman"/>
              </a:rPr>
              <a:t>Tắc</a:t>
            </a:r>
            <a:r>
              <a:rPr sz="2800" spc="-30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1</a:t>
            </a:r>
            <a:r>
              <a:rPr sz="2800" spc="-10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đoạn</a:t>
            </a:r>
            <a:r>
              <a:rPr sz="2800" spc="-20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&lt;</a:t>
            </a:r>
            <a:r>
              <a:rPr sz="2800" spc="-10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3</a:t>
            </a:r>
            <a:r>
              <a:rPr sz="2800" spc="-10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cm</a:t>
            </a:r>
            <a:r>
              <a:rPr sz="2800" spc="-20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hoặc</a:t>
            </a:r>
            <a:r>
              <a:rPr sz="2800" spc="-25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hẹp</a:t>
            </a:r>
            <a:r>
              <a:rPr sz="2800" spc="-10" dirty="0">
                <a:latin typeface="Times New Roman"/>
                <a:cs typeface="Times New Roman"/>
              </a:rPr>
              <a:t> </a:t>
            </a:r>
            <a:r>
              <a:rPr sz="2800" spc="-25" dirty="0">
                <a:latin typeface="Times New Roman"/>
                <a:cs typeface="Times New Roman"/>
              </a:rPr>
              <a:t>đm</a:t>
            </a:r>
            <a:endParaRPr sz="2800">
              <a:latin typeface="Times New Roman"/>
              <a:cs typeface="Times New Roman"/>
            </a:endParaRPr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553200" y="1447800"/>
            <a:ext cx="3408362" cy="1562100"/>
          </a:xfrm>
          <a:prstGeom prst="rect">
            <a:avLst/>
          </a:prstGeom>
        </p:spPr>
      </p:pic>
      <p:sp>
        <p:nvSpPr>
          <p:cNvPr id="7" name="object 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489835">
              <a:lnSpc>
                <a:spcPts val="1410"/>
              </a:lnSpc>
            </a:pPr>
            <a:fld id="{81D60167-4931-47E6-BA6A-407CBD079E47}" type="slidenum">
              <a:rPr spc="-25" dirty="0"/>
              <a:pPr marL="2489835">
                <a:lnSpc>
                  <a:spcPts val="1410"/>
                </a:lnSpc>
              </a:pPr>
              <a:t>61</a:t>
            </a:fld>
            <a:endParaRPr spc="-25" dirty="0"/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104990" y="472694"/>
            <a:ext cx="4324985" cy="6356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dirty="0"/>
              <a:t>PHÂN</a:t>
            </a:r>
            <a:r>
              <a:rPr spc="-25" dirty="0"/>
              <a:t> </a:t>
            </a:r>
            <a:r>
              <a:rPr dirty="0"/>
              <a:t>LOẠI</a:t>
            </a:r>
            <a:r>
              <a:rPr spc="-80" dirty="0"/>
              <a:t> </a:t>
            </a:r>
            <a:r>
              <a:rPr spc="-60" dirty="0"/>
              <a:t>TASC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1838326" y="1622425"/>
            <a:ext cx="8423275" cy="4267200"/>
            <a:chOff x="314325" y="1622425"/>
            <a:chExt cx="8423275" cy="4267200"/>
          </a:xfrm>
        </p:grpSpPr>
        <p:sp>
          <p:nvSpPr>
            <p:cNvPr id="4" name="object 4"/>
            <p:cNvSpPr/>
            <p:nvPr/>
          </p:nvSpPr>
          <p:spPr>
            <a:xfrm>
              <a:off x="327025" y="1635125"/>
              <a:ext cx="4648200" cy="1676400"/>
            </a:xfrm>
            <a:custGeom>
              <a:avLst/>
              <a:gdLst/>
              <a:ahLst/>
              <a:cxnLst/>
              <a:rect l="l" t="t" r="r" b="b"/>
              <a:pathLst>
                <a:path w="4648200" h="1676400">
                  <a:moveTo>
                    <a:pt x="0" y="0"/>
                  </a:moveTo>
                  <a:lnTo>
                    <a:pt x="4648200" y="0"/>
                  </a:lnTo>
                  <a:lnTo>
                    <a:pt x="4648200" y="1676400"/>
                  </a:lnTo>
                  <a:lnTo>
                    <a:pt x="0" y="1676400"/>
                  </a:lnTo>
                  <a:lnTo>
                    <a:pt x="0" y="0"/>
                  </a:lnTo>
                  <a:close/>
                </a:path>
              </a:pathLst>
            </a:custGeom>
            <a:ln w="25400">
              <a:solidFill>
                <a:srgbClr val="80008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546225" y="2994025"/>
              <a:ext cx="7191375" cy="2895600"/>
            </a:xfrm>
            <a:custGeom>
              <a:avLst/>
              <a:gdLst/>
              <a:ahLst/>
              <a:cxnLst/>
              <a:rect l="l" t="t" r="r" b="b"/>
              <a:pathLst>
                <a:path w="7191375" h="2895600">
                  <a:moveTo>
                    <a:pt x="7191375" y="0"/>
                  </a:moveTo>
                  <a:lnTo>
                    <a:pt x="0" y="0"/>
                  </a:lnTo>
                  <a:lnTo>
                    <a:pt x="0" y="2895600"/>
                  </a:lnTo>
                  <a:lnTo>
                    <a:pt x="7191375" y="2895600"/>
                  </a:lnTo>
                  <a:lnTo>
                    <a:pt x="7191375" y="0"/>
                  </a:lnTo>
                  <a:close/>
                </a:path>
              </a:pathLst>
            </a:custGeom>
            <a:solidFill>
              <a:srgbClr val="FDE2B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2567463" y="1870266"/>
            <a:ext cx="3215640" cy="8794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spcBef>
                <a:spcPts val="100"/>
              </a:spcBef>
            </a:pPr>
            <a:r>
              <a:rPr sz="2800" b="1" dirty="0">
                <a:solidFill>
                  <a:srgbClr val="772754"/>
                </a:solidFill>
                <a:latin typeface="Times New Roman"/>
                <a:cs typeface="Times New Roman"/>
              </a:rPr>
              <a:t>Tổn</a:t>
            </a:r>
            <a:r>
              <a:rPr sz="2800" b="1" spc="-15" dirty="0">
                <a:solidFill>
                  <a:srgbClr val="772754"/>
                </a:solidFill>
                <a:latin typeface="Times New Roman"/>
                <a:cs typeface="Times New Roman"/>
              </a:rPr>
              <a:t> </a:t>
            </a:r>
            <a:r>
              <a:rPr sz="2800" b="1" dirty="0">
                <a:solidFill>
                  <a:srgbClr val="772754"/>
                </a:solidFill>
                <a:latin typeface="Times New Roman"/>
                <a:cs typeface="Times New Roman"/>
              </a:rPr>
              <a:t>thương</a:t>
            </a:r>
            <a:r>
              <a:rPr sz="2800" b="1" spc="-20" dirty="0">
                <a:solidFill>
                  <a:srgbClr val="772754"/>
                </a:solidFill>
                <a:latin typeface="Times New Roman"/>
                <a:cs typeface="Times New Roman"/>
              </a:rPr>
              <a:t> </a:t>
            </a:r>
            <a:r>
              <a:rPr sz="2800" b="1" dirty="0">
                <a:solidFill>
                  <a:srgbClr val="772754"/>
                </a:solidFill>
                <a:latin typeface="Times New Roman"/>
                <a:cs typeface="Times New Roman"/>
              </a:rPr>
              <a:t>đm</a:t>
            </a:r>
            <a:r>
              <a:rPr sz="2800" b="1" spc="5" dirty="0">
                <a:solidFill>
                  <a:srgbClr val="772754"/>
                </a:solidFill>
                <a:latin typeface="Times New Roman"/>
                <a:cs typeface="Times New Roman"/>
              </a:rPr>
              <a:t> </a:t>
            </a:r>
            <a:r>
              <a:rPr sz="2800" b="1" spc="-20" dirty="0">
                <a:solidFill>
                  <a:srgbClr val="772754"/>
                </a:solidFill>
                <a:latin typeface="Times New Roman"/>
                <a:cs typeface="Times New Roman"/>
              </a:rPr>
              <a:t>cẳng</a:t>
            </a:r>
            <a:endParaRPr sz="2800">
              <a:latin typeface="Times New Roman"/>
              <a:cs typeface="Times New Roman"/>
            </a:endParaRPr>
          </a:p>
          <a:p>
            <a:pPr algn="ctr">
              <a:tabLst>
                <a:tab pos="902335" algn="l"/>
              </a:tabLst>
            </a:pPr>
            <a:r>
              <a:rPr sz="2800" b="1" spc="-20" dirty="0">
                <a:solidFill>
                  <a:srgbClr val="772754"/>
                </a:solidFill>
                <a:latin typeface="Times New Roman"/>
                <a:cs typeface="Times New Roman"/>
              </a:rPr>
              <a:t>chân</a:t>
            </a:r>
            <a:r>
              <a:rPr sz="2800" b="1" dirty="0">
                <a:solidFill>
                  <a:srgbClr val="772754"/>
                </a:solidFill>
                <a:latin typeface="Times New Roman"/>
                <a:cs typeface="Times New Roman"/>
              </a:rPr>
              <a:t>	</a:t>
            </a:r>
            <a:r>
              <a:rPr sz="2800" b="1" spc="-20" dirty="0">
                <a:solidFill>
                  <a:srgbClr val="772754"/>
                </a:solidFill>
                <a:latin typeface="Times New Roman"/>
                <a:cs typeface="Times New Roman"/>
              </a:rPr>
              <a:t>TASC</a:t>
            </a:r>
            <a:r>
              <a:rPr sz="2800" b="1" spc="-135" dirty="0">
                <a:solidFill>
                  <a:srgbClr val="772754"/>
                </a:solidFill>
                <a:latin typeface="Times New Roman"/>
                <a:cs typeface="Times New Roman"/>
              </a:rPr>
              <a:t> </a:t>
            </a:r>
            <a:r>
              <a:rPr sz="2800" b="1" spc="-50" dirty="0">
                <a:solidFill>
                  <a:srgbClr val="772754"/>
                </a:solidFill>
                <a:latin typeface="Times New Roman"/>
                <a:cs typeface="Times New Roman"/>
              </a:rPr>
              <a:t>C</a:t>
            </a:r>
            <a:endParaRPr sz="280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041140" y="4057382"/>
            <a:ext cx="5278755" cy="1305560"/>
          </a:xfrm>
          <a:prstGeom prst="rect">
            <a:avLst/>
          </a:prstGeom>
        </p:spPr>
        <p:txBody>
          <a:bodyPr vert="horz" wrap="square" lIns="0" tIns="226060" rIns="0" bIns="0" rtlCol="0">
            <a:spAutoFit/>
          </a:bodyPr>
          <a:lstStyle/>
          <a:p>
            <a:pPr marL="469265" indent="-456565">
              <a:spcBef>
                <a:spcPts val="1780"/>
              </a:spcBef>
              <a:buFont typeface="Wingdings"/>
              <a:buChar char=""/>
              <a:tabLst>
                <a:tab pos="469265" algn="l"/>
                <a:tab pos="469900" algn="l"/>
              </a:tabLst>
            </a:pPr>
            <a:r>
              <a:rPr sz="2800" dirty="0">
                <a:latin typeface="Times New Roman"/>
                <a:cs typeface="Times New Roman"/>
              </a:rPr>
              <a:t>Hẹp</a:t>
            </a:r>
            <a:r>
              <a:rPr sz="2800" spc="-15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nhiều</a:t>
            </a:r>
            <a:r>
              <a:rPr sz="2800" spc="-25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đoạn</a:t>
            </a:r>
            <a:r>
              <a:rPr sz="2800" spc="-20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&lt;</a:t>
            </a:r>
            <a:r>
              <a:rPr sz="2800" spc="-15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5</a:t>
            </a:r>
            <a:r>
              <a:rPr sz="2800" spc="-15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cm</a:t>
            </a:r>
            <a:r>
              <a:rPr sz="2800" spc="-15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chiều</a:t>
            </a:r>
            <a:r>
              <a:rPr sz="2800" spc="-25" dirty="0">
                <a:latin typeface="Times New Roman"/>
                <a:cs typeface="Times New Roman"/>
              </a:rPr>
              <a:t> </a:t>
            </a:r>
            <a:r>
              <a:rPr sz="2800" spc="-20" dirty="0">
                <a:latin typeface="Times New Roman"/>
                <a:cs typeface="Times New Roman"/>
              </a:rPr>
              <a:t>dài.</a:t>
            </a:r>
            <a:endParaRPr sz="2800">
              <a:latin typeface="Times New Roman"/>
              <a:cs typeface="Times New Roman"/>
            </a:endParaRPr>
          </a:p>
          <a:p>
            <a:pPr marL="469265" indent="-456565">
              <a:spcBef>
                <a:spcPts val="1680"/>
              </a:spcBef>
              <a:buFont typeface="Wingdings"/>
              <a:buChar char=""/>
              <a:tabLst>
                <a:tab pos="469265" algn="l"/>
                <a:tab pos="469900" algn="l"/>
              </a:tabLst>
            </a:pPr>
            <a:r>
              <a:rPr sz="2800" dirty="0">
                <a:latin typeface="Times New Roman"/>
                <a:cs typeface="Times New Roman"/>
              </a:rPr>
              <a:t>Tắc</a:t>
            </a:r>
            <a:r>
              <a:rPr sz="2800" spc="-20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1</a:t>
            </a:r>
            <a:r>
              <a:rPr sz="2800" spc="-10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đoạn</a:t>
            </a:r>
            <a:r>
              <a:rPr sz="2800" spc="-20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&gt;</a:t>
            </a:r>
            <a:r>
              <a:rPr sz="2800" spc="-10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10</a:t>
            </a:r>
            <a:r>
              <a:rPr sz="2800" spc="-15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cm</a:t>
            </a:r>
            <a:r>
              <a:rPr sz="2800" spc="-20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hoặc</a:t>
            </a:r>
            <a:r>
              <a:rPr sz="2800" spc="-25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hẹp</a:t>
            </a:r>
            <a:r>
              <a:rPr sz="2800" spc="-10" dirty="0">
                <a:latin typeface="Times New Roman"/>
                <a:cs typeface="Times New Roman"/>
              </a:rPr>
              <a:t> </a:t>
            </a:r>
            <a:r>
              <a:rPr sz="2800" spc="-25" dirty="0">
                <a:latin typeface="Times New Roman"/>
                <a:cs typeface="Times New Roman"/>
              </a:rPr>
              <a:t>đm</a:t>
            </a:r>
            <a:endParaRPr sz="2800">
              <a:latin typeface="Times New Roman"/>
              <a:cs typeface="Times New Roman"/>
            </a:endParaRPr>
          </a:p>
        </p:txBody>
      </p:sp>
      <p:pic>
        <p:nvPicPr>
          <p:cNvPr id="8" name="object 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629400" y="1600200"/>
            <a:ext cx="3262312" cy="1471612"/>
          </a:xfrm>
          <a:prstGeom prst="rect">
            <a:avLst/>
          </a:prstGeom>
        </p:spPr>
      </p:pic>
      <p:sp>
        <p:nvSpPr>
          <p:cNvPr id="9" name="object 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489835">
              <a:lnSpc>
                <a:spcPts val="1410"/>
              </a:lnSpc>
            </a:pPr>
            <a:fld id="{81D60167-4931-47E6-BA6A-407CBD079E47}" type="slidenum">
              <a:rPr spc="-25" dirty="0"/>
              <a:pPr marL="2489835">
                <a:lnSpc>
                  <a:spcPts val="1410"/>
                </a:lnSpc>
              </a:pPr>
              <a:t>62</a:t>
            </a:fld>
            <a:endParaRPr spc="-25" dirty="0"/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104990" y="472694"/>
            <a:ext cx="4324985" cy="6356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dirty="0"/>
              <a:t>PHÂN</a:t>
            </a:r>
            <a:r>
              <a:rPr spc="-25" dirty="0"/>
              <a:t> </a:t>
            </a:r>
            <a:r>
              <a:rPr dirty="0"/>
              <a:t>LOẠI</a:t>
            </a:r>
            <a:r>
              <a:rPr spc="-80" dirty="0"/>
              <a:t> </a:t>
            </a:r>
            <a:r>
              <a:rPr spc="-60" dirty="0"/>
              <a:t>TASC</a:t>
            </a:r>
          </a:p>
        </p:txBody>
      </p:sp>
      <p:sp>
        <p:nvSpPr>
          <p:cNvPr id="3" name="object 3"/>
          <p:cNvSpPr/>
          <p:nvPr/>
        </p:nvSpPr>
        <p:spPr>
          <a:xfrm>
            <a:off x="1851025" y="1635125"/>
            <a:ext cx="4648200" cy="1676400"/>
          </a:xfrm>
          <a:custGeom>
            <a:avLst/>
            <a:gdLst/>
            <a:ahLst/>
            <a:cxnLst/>
            <a:rect l="l" t="t" r="r" b="b"/>
            <a:pathLst>
              <a:path w="4648200" h="1676400">
                <a:moveTo>
                  <a:pt x="0" y="0"/>
                </a:moveTo>
                <a:lnTo>
                  <a:pt x="4648200" y="0"/>
                </a:lnTo>
                <a:lnTo>
                  <a:pt x="4648200" y="1676400"/>
                </a:lnTo>
                <a:lnTo>
                  <a:pt x="0" y="1676400"/>
                </a:lnTo>
                <a:lnTo>
                  <a:pt x="0" y="0"/>
                </a:lnTo>
                <a:close/>
              </a:path>
            </a:pathLst>
          </a:custGeom>
          <a:ln w="25400">
            <a:solidFill>
              <a:srgbClr val="80008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2567463" y="1870266"/>
            <a:ext cx="3215640" cy="8794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spcBef>
                <a:spcPts val="100"/>
              </a:spcBef>
            </a:pPr>
            <a:r>
              <a:rPr sz="2800" b="1" dirty="0">
                <a:solidFill>
                  <a:srgbClr val="772754"/>
                </a:solidFill>
                <a:latin typeface="Times New Roman"/>
                <a:cs typeface="Times New Roman"/>
              </a:rPr>
              <a:t>Tổn</a:t>
            </a:r>
            <a:r>
              <a:rPr sz="2800" b="1" spc="-15" dirty="0">
                <a:solidFill>
                  <a:srgbClr val="772754"/>
                </a:solidFill>
                <a:latin typeface="Times New Roman"/>
                <a:cs typeface="Times New Roman"/>
              </a:rPr>
              <a:t> </a:t>
            </a:r>
            <a:r>
              <a:rPr sz="2800" b="1" dirty="0">
                <a:solidFill>
                  <a:srgbClr val="772754"/>
                </a:solidFill>
                <a:latin typeface="Times New Roman"/>
                <a:cs typeface="Times New Roman"/>
              </a:rPr>
              <a:t>thương</a:t>
            </a:r>
            <a:r>
              <a:rPr sz="2800" b="1" spc="-20" dirty="0">
                <a:solidFill>
                  <a:srgbClr val="772754"/>
                </a:solidFill>
                <a:latin typeface="Times New Roman"/>
                <a:cs typeface="Times New Roman"/>
              </a:rPr>
              <a:t> </a:t>
            </a:r>
            <a:r>
              <a:rPr sz="2800" b="1" dirty="0">
                <a:solidFill>
                  <a:srgbClr val="772754"/>
                </a:solidFill>
                <a:latin typeface="Times New Roman"/>
                <a:cs typeface="Times New Roman"/>
              </a:rPr>
              <a:t>đm</a:t>
            </a:r>
            <a:r>
              <a:rPr sz="2800" b="1" spc="5" dirty="0">
                <a:solidFill>
                  <a:srgbClr val="772754"/>
                </a:solidFill>
                <a:latin typeface="Times New Roman"/>
                <a:cs typeface="Times New Roman"/>
              </a:rPr>
              <a:t> </a:t>
            </a:r>
            <a:r>
              <a:rPr sz="2800" b="1" spc="-20" dirty="0">
                <a:solidFill>
                  <a:srgbClr val="772754"/>
                </a:solidFill>
                <a:latin typeface="Times New Roman"/>
                <a:cs typeface="Times New Roman"/>
              </a:rPr>
              <a:t>cẳng</a:t>
            </a:r>
            <a:endParaRPr sz="2800">
              <a:latin typeface="Times New Roman"/>
              <a:cs typeface="Times New Roman"/>
            </a:endParaRPr>
          </a:p>
          <a:p>
            <a:pPr algn="ctr">
              <a:tabLst>
                <a:tab pos="902335" algn="l"/>
              </a:tabLst>
            </a:pPr>
            <a:r>
              <a:rPr sz="2800" b="1" spc="-20" dirty="0">
                <a:solidFill>
                  <a:srgbClr val="772754"/>
                </a:solidFill>
                <a:latin typeface="Times New Roman"/>
                <a:cs typeface="Times New Roman"/>
              </a:rPr>
              <a:t>chân</a:t>
            </a:r>
            <a:r>
              <a:rPr sz="2800" b="1" dirty="0">
                <a:solidFill>
                  <a:srgbClr val="772754"/>
                </a:solidFill>
                <a:latin typeface="Times New Roman"/>
                <a:cs typeface="Times New Roman"/>
              </a:rPr>
              <a:t>	</a:t>
            </a:r>
            <a:r>
              <a:rPr sz="2800" b="1" spc="-20" dirty="0">
                <a:solidFill>
                  <a:srgbClr val="772754"/>
                </a:solidFill>
                <a:latin typeface="Times New Roman"/>
                <a:cs typeface="Times New Roman"/>
              </a:rPr>
              <a:t>TASC</a:t>
            </a:r>
            <a:r>
              <a:rPr sz="2800" b="1" spc="-135" dirty="0">
                <a:solidFill>
                  <a:srgbClr val="772754"/>
                </a:solidFill>
                <a:latin typeface="Times New Roman"/>
                <a:cs typeface="Times New Roman"/>
              </a:rPr>
              <a:t> </a:t>
            </a:r>
            <a:r>
              <a:rPr sz="2800" b="1" spc="-50" dirty="0">
                <a:solidFill>
                  <a:srgbClr val="772754"/>
                </a:solidFill>
                <a:latin typeface="Times New Roman"/>
                <a:cs typeface="Times New Roman"/>
              </a:rPr>
              <a:t>D</a:t>
            </a:r>
            <a:endParaRPr sz="28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070226" y="2994025"/>
            <a:ext cx="7191375" cy="2434000"/>
          </a:xfrm>
          <a:prstGeom prst="rect">
            <a:avLst/>
          </a:prstGeom>
          <a:solidFill>
            <a:srgbClr val="FDE2B0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31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100">
              <a:latin typeface="Times New Roman"/>
              <a:cs typeface="Times New Roman"/>
            </a:endParaRPr>
          </a:p>
          <a:p>
            <a:pPr>
              <a:spcBef>
                <a:spcPts val="30"/>
              </a:spcBef>
            </a:pPr>
            <a:endParaRPr sz="2600">
              <a:latin typeface="Times New Roman"/>
              <a:cs typeface="Times New Roman"/>
            </a:endParaRPr>
          </a:p>
          <a:p>
            <a:pPr marL="1440180" indent="-457200">
              <a:buFont typeface="Wingdings"/>
              <a:buChar char=""/>
              <a:tabLst>
                <a:tab pos="1440180" algn="l"/>
                <a:tab pos="1440815" algn="l"/>
              </a:tabLst>
            </a:pPr>
            <a:r>
              <a:rPr sz="2800" dirty="0">
                <a:latin typeface="Times New Roman"/>
                <a:cs typeface="Times New Roman"/>
              </a:rPr>
              <a:t>Hẹp</a:t>
            </a:r>
            <a:r>
              <a:rPr sz="2800" spc="-15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nhiều</a:t>
            </a:r>
            <a:r>
              <a:rPr sz="2800" spc="-25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đoạn</a:t>
            </a:r>
            <a:r>
              <a:rPr sz="2800" spc="-20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&gt;</a:t>
            </a:r>
            <a:r>
              <a:rPr sz="2800" spc="-15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5</a:t>
            </a:r>
            <a:r>
              <a:rPr sz="2800" spc="-15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cm</a:t>
            </a:r>
            <a:r>
              <a:rPr sz="2800" spc="-15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chiều</a:t>
            </a:r>
            <a:r>
              <a:rPr sz="2800" spc="-25" dirty="0">
                <a:latin typeface="Times New Roman"/>
                <a:cs typeface="Times New Roman"/>
              </a:rPr>
              <a:t> </a:t>
            </a:r>
            <a:r>
              <a:rPr sz="2800" spc="-20" dirty="0">
                <a:latin typeface="Times New Roman"/>
                <a:cs typeface="Times New Roman"/>
              </a:rPr>
              <a:t>dài.</a:t>
            </a:r>
            <a:endParaRPr sz="2800">
              <a:latin typeface="Times New Roman"/>
              <a:cs typeface="Times New Roman"/>
            </a:endParaRPr>
          </a:p>
          <a:p>
            <a:pPr marL="1440180" indent="-457200">
              <a:spcBef>
                <a:spcPts val="1680"/>
              </a:spcBef>
              <a:buFont typeface="Wingdings"/>
              <a:buChar char=""/>
              <a:tabLst>
                <a:tab pos="1440180" algn="l"/>
                <a:tab pos="1440815" algn="l"/>
              </a:tabLst>
            </a:pPr>
            <a:r>
              <a:rPr sz="2800" dirty="0">
                <a:latin typeface="Times New Roman"/>
                <a:cs typeface="Times New Roman"/>
              </a:rPr>
              <a:t>Tắc</a:t>
            </a:r>
            <a:r>
              <a:rPr sz="2800" spc="-20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1</a:t>
            </a:r>
            <a:r>
              <a:rPr sz="2800" spc="-10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đoạn</a:t>
            </a:r>
            <a:r>
              <a:rPr sz="2800" spc="-20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&gt;</a:t>
            </a:r>
            <a:r>
              <a:rPr sz="2800" spc="-10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10</a:t>
            </a:r>
            <a:r>
              <a:rPr sz="2800" spc="-15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cm</a:t>
            </a:r>
            <a:r>
              <a:rPr sz="2800" spc="-20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hoặc</a:t>
            </a:r>
            <a:r>
              <a:rPr sz="2800" spc="-25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hẹp</a:t>
            </a:r>
            <a:r>
              <a:rPr sz="2800" spc="-10" dirty="0">
                <a:latin typeface="Times New Roman"/>
                <a:cs typeface="Times New Roman"/>
              </a:rPr>
              <a:t> </a:t>
            </a:r>
            <a:r>
              <a:rPr sz="2800" spc="-25" dirty="0">
                <a:latin typeface="Times New Roman"/>
                <a:cs typeface="Times New Roman"/>
              </a:rPr>
              <a:t>đm</a:t>
            </a:r>
            <a:endParaRPr sz="2800">
              <a:latin typeface="Times New Roman"/>
              <a:cs typeface="Times New Roman"/>
            </a:endParaRPr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553201" y="1676413"/>
            <a:ext cx="2768599" cy="1214107"/>
          </a:xfrm>
          <a:prstGeom prst="rect">
            <a:avLst/>
          </a:prstGeom>
        </p:spPr>
      </p:pic>
      <p:sp>
        <p:nvSpPr>
          <p:cNvPr id="7" name="object 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489835">
              <a:lnSpc>
                <a:spcPts val="1410"/>
              </a:lnSpc>
            </a:pPr>
            <a:fld id="{81D60167-4931-47E6-BA6A-407CBD079E47}" type="slidenum">
              <a:rPr spc="-25" dirty="0"/>
              <a:pPr marL="2489835">
                <a:lnSpc>
                  <a:spcPts val="1410"/>
                </a:lnSpc>
              </a:pPr>
              <a:t>63</a:t>
            </a:fld>
            <a:endParaRPr spc="-25" dirty="0"/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059941" y="119330"/>
            <a:ext cx="8221345" cy="19462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201295">
              <a:lnSpc>
                <a:spcPct val="150000"/>
              </a:lnSpc>
              <a:spcBef>
                <a:spcPts val="100"/>
              </a:spcBef>
              <a:buChar char="-"/>
              <a:tabLst>
                <a:tab pos="213995" algn="l"/>
                <a:tab pos="4836160" algn="l"/>
              </a:tabLst>
            </a:pPr>
            <a:r>
              <a:rPr sz="2800" dirty="0">
                <a:latin typeface="Times New Roman"/>
                <a:cs typeface="Times New Roman"/>
              </a:rPr>
              <a:t>Tổn</a:t>
            </a:r>
            <a:r>
              <a:rPr sz="2800" spc="-30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thương</a:t>
            </a:r>
            <a:r>
              <a:rPr sz="2800" spc="-25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hẹp</a:t>
            </a:r>
            <a:r>
              <a:rPr sz="2800" spc="-20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khít</a:t>
            </a:r>
            <a:r>
              <a:rPr sz="2800" spc="-25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calci</a:t>
            </a:r>
            <a:r>
              <a:rPr sz="2800" spc="-30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hóa</a:t>
            </a:r>
            <a:r>
              <a:rPr sz="2800" spc="-20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động</a:t>
            </a:r>
            <a:r>
              <a:rPr sz="2800" spc="-20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mạch</a:t>
            </a:r>
            <a:r>
              <a:rPr sz="2800" spc="-20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đùi</a:t>
            </a:r>
            <a:r>
              <a:rPr sz="2800" spc="-20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chung</a:t>
            </a:r>
            <a:r>
              <a:rPr sz="2800" spc="-25" dirty="0">
                <a:latin typeface="Times New Roman"/>
                <a:cs typeface="Times New Roman"/>
              </a:rPr>
              <a:t> </a:t>
            </a:r>
            <a:r>
              <a:rPr sz="2800" spc="-20" dirty="0">
                <a:latin typeface="Times New Roman"/>
                <a:cs typeface="Times New Roman"/>
              </a:rPr>
              <a:t>trái </a:t>
            </a:r>
            <a:r>
              <a:rPr sz="2800" dirty="0">
                <a:latin typeface="Times New Roman"/>
                <a:cs typeface="Times New Roman"/>
              </a:rPr>
              <a:t>trên</a:t>
            </a:r>
            <a:r>
              <a:rPr sz="2800" spc="-20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BN</a:t>
            </a:r>
            <a:r>
              <a:rPr sz="2800" spc="-15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nam,</a:t>
            </a:r>
            <a:r>
              <a:rPr sz="2800" spc="-15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bệnh</a:t>
            </a:r>
            <a:r>
              <a:rPr sz="2800" spc="-20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đm</a:t>
            </a:r>
            <a:r>
              <a:rPr sz="2800" spc="-20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giai</a:t>
            </a:r>
            <a:r>
              <a:rPr sz="2800" spc="-20" dirty="0">
                <a:latin typeface="Times New Roman"/>
                <a:cs typeface="Times New Roman"/>
              </a:rPr>
              <a:t> đoạn</a:t>
            </a:r>
            <a:r>
              <a:rPr sz="2800" dirty="0">
                <a:latin typeface="Times New Roman"/>
                <a:cs typeface="Times New Roman"/>
              </a:rPr>
              <a:t>	</a:t>
            </a:r>
            <a:r>
              <a:rPr sz="2800" spc="-25" dirty="0">
                <a:latin typeface="Times New Roman"/>
                <a:cs typeface="Times New Roman"/>
              </a:rPr>
              <a:t>II.</a:t>
            </a:r>
            <a:endParaRPr sz="2800">
              <a:latin typeface="Times New Roman"/>
              <a:cs typeface="Times New Roman"/>
            </a:endParaRPr>
          </a:p>
          <a:p>
            <a:pPr marL="219710" indent="-207645">
              <a:spcBef>
                <a:spcPts val="1680"/>
              </a:spcBef>
              <a:buChar char="-"/>
              <a:tabLst>
                <a:tab pos="220345" algn="l"/>
              </a:tabLst>
            </a:pPr>
            <a:r>
              <a:rPr sz="2800" dirty="0">
                <a:latin typeface="Times New Roman"/>
                <a:cs typeface="Times New Roman"/>
              </a:rPr>
              <a:t>Đặt</a:t>
            </a:r>
            <a:r>
              <a:rPr sz="2800" spc="-25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stent</a:t>
            </a:r>
            <a:r>
              <a:rPr sz="2800" spc="-35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trực</a:t>
            </a:r>
            <a:r>
              <a:rPr sz="2800" spc="-20" dirty="0">
                <a:latin typeface="Times New Roman"/>
                <a:cs typeface="Times New Roman"/>
              </a:rPr>
              <a:t> tiếp.</a:t>
            </a:r>
            <a:endParaRPr sz="2800">
              <a:latin typeface="Times New Roman"/>
              <a:cs typeface="Times New Roman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209801" y="2362201"/>
            <a:ext cx="3738537" cy="4038599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248401" y="2362200"/>
            <a:ext cx="1651609" cy="4041024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001001" y="2362200"/>
            <a:ext cx="2115413" cy="4037746"/>
          </a:xfrm>
          <a:prstGeom prst="rect">
            <a:avLst/>
          </a:prstGeom>
        </p:spPr>
      </p:pic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489835">
              <a:lnSpc>
                <a:spcPts val="1410"/>
              </a:lnSpc>
            </a:pPr>
            <a:fld id="{81D60167-4931-47E6-BA6A-407CBD079E47}" type="slidenum">
              <a:rPr spc="-25" dirty="0"/>
              <a:pPr marL="2489835">
                <a:lnSpc>
                  <a:spcPts val="1410"/>
                </a:lnSpc>
              </a:pPr>
              <a:t>64</a:t>
            </a:fld>
            <a:endParaRPr spc="-25" dirty="0"/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440643" y="198375"/>
            <a:ext cx="10358712" cy="1080166"/>
          </a:xfrm>
          <a:prstGeom prst="rect">
            <a:avLst/>
          </a:prstGeom>
        </p:spPr>
        <p:txBody>
          <a:bodyPr vert="horz" wrap="square" lIns="0" tIns="399160" rIns="0" bIns="0" rtlCol="0">
            <a:spAutoFit/>
          </a:bodyPr>
          <a:lstStyle/>
          <a:p>
            <a:pPr marL="742950">
              <a:spcBef>
                <a:spcPts val="95"/>
              </a:spcBef>
            </a:pPr>
            <a:r>
              <a:rPr sz="4400" spc="-110" dirty="0"/>
              <a:t>Vai </a:t>
            </a:r>
            <a:r>
              <a:rPr sz="4400" dirty="0"/>
              <a:t>trò</a:t>
            </a:r>
            <a:r>
              <a:rPr sz="4400" spc="-95" dirty="0"/>
              <a:t> </a:t>
            </a:r>
            <a:r>
              <a:rPr sz="4400" dirty="0"/>
              <a:t>tuần</a:t>
            </a:r>
            <a:r>
              <a:rPr sz="4400" spc="-95" dirty="0"/>
              <a:t> </a:t>
            </a:r>
            <a:r>
              <a:rPr sz="4400" dirty="0"/>
              <a:t>hoàn</a:t>
            </a:r>
            <a:r>
              <a:rPr sz="4400" spc="-95" dirty="0"/>
              <a:t> </a:t>
            </a:r>
            <a:r>
              <a:rPr sz="4400" dirty="0"/>
              <a:t>bàng</a:t>
            </a:r>
            <a:r>
              <a:rPr sz="4400" spc="-95" dirty="0"/>
              <a:t> </a:t>
            </a:r>
            <a:r>
              <a:rPr sz="4400" spc="-25" dirty="0"/>
              <a:t>hệ</a:t>
            </a:r>
            <a:endParaRPr sz="4400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971801" y="1828800"/>
            <a:ext cx="1549399" cy="4114799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708525" y="1828800"/>
            <a:ext cx="1387474" cy="4114799"/>
          </a:xfrm>
          <a:prstGeom prst="rect">
            <a:avLst/>
          </a:prstGeom>
        </p:spPr>
      </p:pic>
      <p:grpSp>
        <p:nvGrpSpPr>
          <p:cNvPr id="5" name="object 5"/>
          <p:cNvGrpSpPr/>
          <p:nvPr/>
        </p:nvGrpSpPr>
        <p:grpSpPr>
          <a:xfrm>
            <a:off x="7162801" y="1416832"/>
            <a:ext cx="1000125" cy="5029200"/>
            <a:chOff x="6934200" y="1600200"/>
            <a:chExt cx="1000125" cy="5029200"/>
          </a:xfrm>
        </p:grpSpPr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934200" y="1600200"/>
              <a:ext cx="1000125" cy="2303462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934200" y="3200400"/>
              <a:ext cx="990599" cy="2332037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934200" y="4953000"/>
              <a:ext cx="990599" cy="1676399"/>
            </a:xfrm>
            <a:prstGeom prst="rect">
              <a:avLst/>
            </a:prstGeom>
          </p:spPr>
        </p:pic>
      </p:grpSp>
      <p:sp>
        <p:nvSpPr>
          <p:cNvPr id="9" name="object 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489835">
              <a:lnSpc>
                <a:spcPts val="1410"/>
              </a:lnSpc>
            </a:pPr>
            <a:fld id="{81D60167-4931-47E6-BA6A-407CBD079E47}" type="slidenum">
              <a:rPr spc="-25" dirty="0"/>
              <a:pPr marL="2489835">
                <a:lnSpc>
                  <a:spcPts val="1410"/>
                </a:lnSpc>
              </a:pPr>
              <a:t>65</a:t>
            </a:fld>
            <a:endParaRPr spc="-25" dirty="0"/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440643" y="198375"/>
            <a:ext cx="10358712" cy="897682"/>
          </a:xfrm>
          <a:prstGeom prst="rect">
            <a:avLst/>
          </a:prstGeom>
        </p:spPr>
        <p:txBody>
          <a:bodyPr vert="horz" wrap="square" lIns="0" tIns="279400" rIns="0" bIns="0" rtlCol="0">
            <a:spAutoFit/>
          </a:bodyPr>
          <a:lstStyle/>
          <a:p>
            <a:pPr marL="255904">
              <a:spcBef>
                <a:spcPts val="100"/>
              </a:spcBef>
            </a:pPr>
            <a:r>
              <a:rPr dirty="0"/>
              <a:t>Đánh</a:t>
            </a:r>
            <a:r>
              <a:rPr spc="-30" dirty="0"/>
              <a:t> </a:t>
            </a:r>
            <a:r>
              <a:rPr dirty="0"/>
              <a:t>giá</a:t>
            </a:r>
            <a:r>
              <a:rPr spc="-15" dirty="0"/>
              <a:t> </a:t>
            </a:r>
            <a:r>
              <a:rPr dirty="0"/>
              <a:t>nguy</a:t>
            </a:r>
            <a:r>
              <a:rPr spc="-15" dirty="0"/>
              <a:t> </a:t>
            </a:r>
            <a:r>
              <a:rPr dirty="0"/>
              <a:t>cơ</a:t>
            </a:r>
            <a:r>
              <a:rPr spc="-20" dirty="0"/>
              <a:t> </a:t>
            </a:r>
            <a:r>
              <a:rPr dirty="0"/>
              <a:t>trên</a:t>
            </a:r>
            <a:r>
              <a:rPr spc="-10" dirty="0"/>
              <a:t> </a:t>
            </a:r>
            <a:r>
              <a:rPr dirty="0"/>
              <a:t>bệnh</a:t>
            </a:r>
            <a:r>
              <a:rPr spc="-15" dirty="0"/>
              <a:t> </a:t>
            </a:r>
            <a:r>
              <a:rPr spc="-20" dirty="0"/>
              <a:t>nhân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2288184" y="1773428"/>
            <a:ext cx="7842250" cy="38658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27965" indent="-215900" algn="just">
              <a:spcBef>
                <a:spcPts val="100"/>
              </a:spcBef>
              <a:buChar char="-"/>
              <a:tabLst>
                <a:tab pos="228600" algn="l"/>
              </a:tabLst>
            </a:pPr>
            <a:r>
              <a:rPr sz="2800" dirty="0">
                <a:latin typeface="Times New Roman"/>
                <a:cs typeface="Times New Roman"/>
              </a:rPr>
              <a:t>Đánh</a:t>
            </a:r>
            <a:r>
              <a:rPr sz="2800" spc="20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giá</a:t>
            </a:r>
            <a:r>
              <a:rPr sz="2800" spc="30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lợi</a:t>
            </a:r>
            <a:r>
              <a:rPr sz="2800" spc="30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ít</a:t>
            </a:r>
            <a:r>
              <a:rPr sz="2800" spc="35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và</a:t>
            </a:r>
            <a:r>
              <a:rPr sz="2800" spc="30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biến</a:t>
            </a:r>
            <a:r>
              <a:rPr sz="2800" spc="30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chứng</a:t>
            </a:r>
            <a:r>
              <a:rPr sz="2800" spc="35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khi</a:t>
            </a:r>
            <a:r>
              <a:rPr sz="2800" spc="35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đặt</a:t>
            </a:r>
            <a:r>
              <a:rPr sz="2800" spc="35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stent</a:t>
            </a:r>
            <a:r>
              <a:rPr sz="2800" spc="30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hoặc</a:t>
            </a:r>
            <a:r>
              <a:rPr sz="2800" spc="35" dirty="0">
                <a:latin typeface="Times New Roman"/>
                <a:cs typeface="Times New Roman"/>
              </a:rPr>
              <a:t> </a:t>
            </a:r>
            <a:r>
              <a:rPr sz="2800" spc="-20" dirty="0">
                <a:latin typeface="Times New Roman"/>
                <a:cs typeface="Times New Roman"/>
              </a:rPr>
              <a:t>nong</a:t>
            </a:r>
            <a:endParaRPr sz="2800">
              <a:latin typeface="Times New Roman"/>
              <a:cs typeface="Times New Roman"/>
            </a:endParaRPr>
          </a:p>
          <a:p>
            <a:pPr marL="12700" algn="just"/>
            <a:r>
              <a:rPr sz="2800" dirty="0">
                <a:latin typeface="Times New Roman"/>
                <a:cs typeface="Times New Roman"/>
              </a:rPr>
              <a:t>bằng</a:t>
            </a:r>
            <a:r>
              <a:rPr sz="2800" spc="-25" dirty="0">
                <a:latin typeface="Times New Roman"/>
                <a:cs typeface="Times New Roman"/>
              </a:rPr>
              <a:t> </a:t>
            </a:r>
            <a:r>
              <a:rPr sz="2800" spc="-10" dirty="0">
                <a:latin typeface="Times New Roman"/>
                <a:cs typeface="Times New Roman"/>
              </a:rPr>
              <a:t>bóng.</a:t>
            </a:r>
            <a:endParaRPr sz="2800">
              <a:latin typeface="Times New Roman"/>
              <a:cs typeface="Times New Roman"/>
            </a:endParaRPr>
          </a:p>
          <a:p>
            <a:pPr>
              <a:spcBef>
                <a:spcPts val="25"/>
              </a:spcBef>
            </a:pPr>
            <a:endParaRPr sz="2900">
              <a:latin typeface="Times New Roman"/>
              <a:cs typeface="Times New Roman"/>
            </a:endParaRPr>
          </a:p>
          <a:p>
            <a:pPr marL="219710" indent="-207645" algn="just">
              <a:buFont typeface="Times New Roman"/>
              <a:buChar char="-"/>
              <a:tabLst>
                <a:tab pos="220345" algn="l"/>
              </a:tabLst>
            </a:pPr>
            <a:r>
              <a:rPr sz="2800" b="1" i="1" dirty="0">
                <a:solidFill>
                  <a:srgbClr val="CC0066"/>
                </a:solidFill>
                <a:latin typeface="Times New Roman"/>
                <a:cs typeface="Times New Roman"/>
              </a:rPr>
              <a:t>Giới</a:t>
            </a:r>
            <a:r>
              <a:rPr sz="2800" b="1" i="1" spc="-20" dirty="0">
                <a:solidFill>
                  <a:srgbClr val="CC0066"/>
                </a:solidFill>
                <a:latin typeface="Times New Roman"/>
                <a:cs typeface="Times New Roman"/>
              </a:rPr>
              <a:t> </a:t>
            </a:r>
            <a:r>
              <a:rPr sz="2800" b="1" i="1" spc="-25" dirty="0">
                <a:solidFill>
                  <a:srgbClr val="CC0066"/>
                </a:solidFill>
                <a:latin typeface="Times New Roman"/>
                <a:cs typeface="Times New Roman"/>
              </a:rPr>
              <a:t>hạn</a:t>
            </a:r>
            <a:endParaRPr sz="2800">
              <a:latin typeface="Times New Roman"/>
              <a:cs typeface="Times New Roman"/>
            </a:endParaRPr>
          </a:p>
          <a:p>
            <a:pPr>
              <a:spcBef>
                <a:spcPts val="25"/>
              </a:spcBef>
            </a:pPr>
            <a:endParaRPr sz="2900">
              <a:latin typeface="Times New Roman"/>
              <a:cs typeface="Times New Roman"/>
            </a:endParaRPr>
          </a:p>
          <a:p>
            <a:pPr marL="12700" marR="5080" indent="-635" algn="just"/>
            <a:r>
              <a:rPr sz="2800" dirty="0">
                <a:latin typeface="Times New Roman"/>
                <a:cs typeface="Times New Roman"/>
              </a:rPr>
              <a:t>Chiều</a:t>
            </a:r>
            <a:r>
              <a:rPr sz="2800" spc="-40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dài</a:t>
            </a:r>
            <a:r>
              <a:rPr sz="2800" spc="-15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của</a:t>
            </a:r>
            <a:r>
              <a:rPr sz="2800" spc="-25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tổn</a:t>
            </a:r>
            <a:r>
              <a:rPr sz="2800" spc="-15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thương</a:t>
            </a:r>
            <a:r>
              <a:rPr sz="2800" spc="-30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(33% tái</a:t>
            </a:r>
            <a:r>
              <a:rPr sz="2800" spc="-20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hẹp</a:t>
            </a:r>
            <a:r>
              <a:rPr sz="2800" spc="-20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nếu</a:t>
            </a:r>
            <a:r>
              <a:rPr sz="2800" spc="-15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tắc</a:t>
            </a:r>
            <a:r>
              <a:rPr sz="2800" spc="-25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&gt;</a:t>
            </a:r>
            <a:r>
              <a:rPr sz="2800" spc="-5" dirty="0">
                <a:latin typeface="Times New Roman"/>
                <a:cs typeface="Times New Roman"/>
              </a:rPr>
              <a:t> </a:t>
            </a:r>
            <a:r>
              <a:rPr sz="2800" spc="-20" dirty="0">
                <a:latin typeface="Times New Roman"/>
                <a:cs typeface="Times New Roman"/>
              </a:rPr>
              <a:t>3cm) </a:t>
            </a:r>
            <a:r>
              <a:rPr sz="2800" dirty="0">
                <a:latin typeface="Times New Roman"/>
                <a:cs typeface="Times New Roman"/>
              </a:rPr>
              <a:t>Khi</a:t>
            </a:r>
            <a:r>
              <a:rPr sz="2800" spc="45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đi</a:t>
            </a:r>
            <a:r>
              <a:rPr sz="2800" spc="45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qua</a:t>
            </a:r>
            <a:r>
              <a:rPr sz="2800" spc="40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tổn</a:t>
            </a:r>
            <a:r>
              <a:rPr sz="2800" spc="50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thương</a:t>
            </a:r>
            <a:r>
              <a:rPr sz="2800" spc="50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thì</a:t>
            </a:r>
            <a:r>
              <a:rPr sz="2800" spc="45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kết</a:t>
            </a:r>
            <a:r>
              <a:rPr sz="2800" spc="45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quả</a:t>
            </a:r>
            <a:r>
              <a:rPr sz="2800" spc="45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giống</a:t>
            </a:r>
            <a:r>
              <a:rPr sz="2800" spc="45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nhau</a:t>
            </a:r>
            <a:r>
              <a:rPr sz="2800" spc="55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giữa</a:t>
            </a:r>
            <a:r>
              <a:rPr sz="2800" spc="40" dirty="0">
                <a:latin typeface="Times New Roman"/>
                <a:cs typeface="Times New Roman"/>
              </a:rPr>
              <a:t> </a:t>
            </a:r>
            <a:r>
              <a:rPr sz="2800" spc="-25" dirty="0">
                <a:latin typeface="Times New Roman"/>
                <a:cs typeface="Times New Roman"/>
              </a:rPr>
              <a:t>hẹp </a:t>
            </a:r>
            <a:r>
              <a:rPr sz="2800" dirty="0">
                <a:latin typeface="Times New Roman"/>
                <a:cs typeface="Times New Roman"/>
              </a:rPr>
              <a:t>và</a:t>
            </a:r>
            <a:r>
              <a:rPr sz="2800" spc="-20" dirty="0">
                <a:latin typeface="Times New Roman"/>
                <a:cs typeface="Times New Roman"/>
              </a:rPr>
              <a:t> tắc.</a:t>
            </a:r>
            <a:endParaRPr sz="2800">
              <a:latin typeface="Times New Roman"/>
              <a:cs typeface="Times New Roman"/>
            </a:endParaRPr>
          </a:p>
          <a:p>
            <a:pPr marL="12700" algn="just">
              <a:lnSpc>
                <a:spcPts val="3360"/>
              </a:lnSpc>
            </a:pPr>
            <a:r>
              <a:rPr sz="2800" dirty="0">
                <a:latin typeface="Times New Roman"/>
                <a:cs typeface="Times New Roman"/>
              </a:rPr>
              <a:t>Biến</a:t>
            </a:r>
            <a:r>
              <a:rPr sz="2800" spc="-25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chứng</a:t>
            </a:r>
            <a:r>
              <a:rPr sz="2800" spc="-25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nặng</a:t>
            </a:r>
            <a:r>
              <a:rPr sz="2800" spc="-20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khi</a:t>
            </a:r>
            <a:r>
              <a:rPr sz="2800" spc="-20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nong</a:t>
            </a:r>
            <a:r>
              <a:rPr sz="2800" spc="-20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động</a:t>
            </a:r>
            <a:r>
              <a:rPr sz="2800" spc="-20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mạch</a:t>
            </a:r>
            <a:r>
              <a:rPr sz="2800" spc="-20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đùi:</a:t>
            </a:r>
            <a:r>
              <a:rPr sz="2800" spc="-25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3</a:t>
            </a:r>
            <a:r>
              <a:rPr sz="2800" spc="-5" dirty="0">
                <a:latin typeface="Times New Roman"/>
                <a:cs typeface="Times New Roman"/>
              </a:rPr>
              <a:t> </a:t>
            </a:r>
            <a:r>
              <a:rPr sz="2800" spc="-25" dirty="0">
                <a:latin typeface="Times New Roman"/>
                <a:cs typeface="Times New Roman"/>
              </a:rPr>
              <a:t>%.</a:t>
            </a:r>
            <a:endParaRPr sz="28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866900" y="3657594"/>
            <a:ext cx="8572500" cy="2362200"/>
          </a:xfrm>
          <a:custGeom>
            <a:avLst/>
            <a:gdLst/>
            <a:ahLst/>
            <a:cxnLst/>
            <a:rect l="l" t="t" r="r" b="b"/>
            <a:pathLst>
              <a:path w="8572500" h="2362200">
                <a:moveTo>
                  <a:pt x="0" y="393712"/>
                </a:moveTo>
                <a:lnTo>
                  <a:pt x="3067" y="344327"/>
                </a:lnTo>
                <a:lnTo>
                  <a:pt x="12023" y="296771"/>
                </a:lnTo>
                <a:lnTo>
                  <a:pt x="26500" y="251416"/>
                </a:lnTo>
                <a:lnTo>
                  <a:pt x="46128" y="208628"/>
                </a:lnTo>
                <a:lnTo>
                  <a:pt x="70538" y="168778"/>
                </a:lnTo>
                <a:lnTo>
                  <a:pt x="99361" y="132234"/>
                </a:lnTo>
                <a:lnTo>
                  <a:pt x="132229" y="99365"/>
                </a:lnTo>
                <a:lnTo>
                  <a:pt x="168772" y="70541"/>
                </a:lnTo>
                <a:lnTo>
                  <a:pt x="208622" y="46130"/>
                </a:lnTo>
                <a:lnTo>
                  <a:pt x="251410" y="26501"/>
                </a:lnTo>
                <a:lnTo>
                  <a:pt x="296767" y="12024"/>
                </a:lnTo>
                <a:lnTo>
                  <a:pt x="344324" y="3067"/>
                </a:lnTo>
                <a:lnTo>
                  <a:pt x="393712" y="0"/>
                </a:lnTo>
                <a:lnTo>
                  <a:pt x="8178787" y="0"/>
                </a:lnTo>
                <a:lnTo>
                  <a:pt x="8228172" y="3067"/>
                </a:lnTo>
                <a:lnTo>
                  <a:pt x="8275728" y="12024"/>
                </a:lnTo>
                <a:lnTo>
                  <a:pt x="8321083" y="26501"/>
                </a:lnTo>
                <a:lnTo>
                  <a:pt x="8363871" y="46130"/>
                </a:lnTo>
                <a:lnTo>
                  <a:pt x="8403721" y="70541"/>
                </a:lnTo>
                <a:lnTo>
                  <a:pt x="8440265" y="99365"/>
                </a:lnTo>
                <a:lnTo>
                  <a:pt x="8473134" y="132234"/>
                </a:lnTo>
                <a:lnTo>
                  <a:pt x="8501958" y="168778"/>
                </a:lnTo>
                <a:lnTo>
                  <a:pt x="8526369" y="208628"/>
                </a:lnTo>
                <a:lnTo>
                  <a:pt x="8545998" y="251416"/>
                </a:lnTo>
                <a:lnTo>
                  <a:pt x="8560475" y="296771"/>
                </a:lnTo>
                <a:lnTo>
                  <a:pt x="8569432" y="344327"/>
                </a:lnTo>
                <a:lnTo>
                  <a:pt x="8572500" y="393712"/>
                </a:lnTo>
                <a:lnTo>
                  <a:pt x="8572500" y="1968500"/>
                </a:lnTo>
                <a:lnTo>
                  <a:pt x="8569432" y="2017885"/>
                </a:lnTo>
                <a:lnTo>
                  <a:pt x="8560475" y="2065439"/>
                </a:lnTo>
                <a:lnTo>
                  <a:pt x="8545998" y="2110794"/>
                </a:lnTo>
                <a:lnTo>
                  <a:pt x="8526369" y="2153581"/>
                </a:lnTo>
                <a:lnTo>
                  <a:pt x="8501958" y="2193430"/>
                </a:lnTo>
                <a:lnTo>
                  <a:pt x="8473134" y="2229972"/>
                </a:lnTo>
                <a:lnTo>
                  <a:pt x="8440265" y="2262839"/>
                </a:lnTo>
                <a:lnTo>
                  <a:pt x="8403721" y="2291662"/>
                </a:lnTo>
                <a:lnTo>
                  <a:pt x="8363871" y="2316072"/>
                </a:lnTo>
                <a:lnTo>
                  <a:pt x="8321083" y="2335699"/>
                </a:lnTo>
                <a:lnTo>
                  <a:pt x="8275728" y="2350176"/>
                </a:lnTo>
                <a:lnTo>
                  <a:pt x="8228172" y="2359132"/>
                </a:lnTo>
                <a:lnTo>
                  <a:pt x="8178787" y="2362200"/>
                </a:lnTo>
                <a:lnTo>
                  <a:pt x="393712" y="2362200"/>
                </a:lnTo>
                <a:lnTo>
                  <a:pt x="344324" y="2359132"/>
                </a:lnTo>
                <a:lnTo>
                  <a:pt x="296767" y="2350176"/>
                </a:lnTo>
                <a:lnTo>
                  <a:pt x="251410" y="2335699"/>
                </a:lnTo>
                <a:lnTo>
                  <a:pt x="208622" y="2316072"/>
                </a:lnTo>
                <a:lnTo>
                  <a:pt x="168772" y="2291662"/>
                </a:lnTo>
                <a:lnTo>
                  <a:pt x="132229" y="2262839"/>
                </a:lnTo>
                <a:lnTo>
                  <a:pt x="99361" y="2229972"/>
                </a:lnTo>
                <a:lnTo>
                  <a:pt x="70538" y="2193430"/>
                </a:lnTo>
                <a:lnTo>
                  <a:pt x="46128" y="2153581"/>
                </a:lnTo>
                <a:lnTo>
                  <a:pt x="26500" y="2110794"/>
                </a:lnTo>
                <a:lnTo>
                  <a:pt x="12023" y="2065439"/>
                </a:lnTo>
                <a:lnTo>
                  <a:pt x="3067" y="2017885"/>
                </a:lnTo>
                <a:lnTo>
                  <a:pt x="0" y="1968500"/>
                </a:lnTo>
                <a:lnTo>
                  <a:pt x="0" y="393712"/>
                </a:lnTo>
                <a:close/>
              </a:path>
            </a:pathLst>
          </a:custGeom>
          <a:ln w="25400">
            <a:solidFill>
              <a:srgbClr val="862A4A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489835">
              <a:lnSpc>
                <a:spcPts val="1410"/>
              </a:lnSpc>
            </a:pPr>
            <a:fld id="{81D60167-4931-47E6-BA6A-407CBD079E47}" type="slidenum">
              <a:rPr spc="-25" dirty="0"/>
              <a:pPr marL="2489835">
                <a:lnSpc>
                  <a:spcPts val="1410"/>
                </a:lnSpc>
              </a:pPr>
              <a:t>66</a:t>
            </a:fld>
            <a:endParaRPr spc="-25" dirty="0"/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489835">
              <a:lnSpc>
                <a:spcPts val="1410"/>
              </a:lnSpc>
            </a:pPr>
            <a:fld id="{81D60167-4931-47E6-BA6A-407CBD079E47}" type="slidenum">
              <a:rPr spc="-25" dirty="0"/>
              <a:pPr marL="2489835">
                <a:lnSpc>
                  <a:spcPts val="1410"/>
                </a:lnSpc>
              </a:pPr>
              <a:t>67</a:t>
            </a:fld>
            <a:endParaRPr spc="-25" dirty="0"/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447386" y="84075"/>
            <a:ext cx="7547609" cy="12452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75230" marR="5080" indent="-2463165">
              <a:spcBef>
                <a:spcPts val="100"/>
              </a:spcBef>
            </a:pPr>
            <a:r>
              <a:rPr dirty="0"/>
              <a:t>Đánh</a:t>
            </a:r>
            <a:r>
              <a:rPr spc="-30" dirty="0"/>
              <a:t> </a:t>
            </a:r>
            <a:r>
              <a:rPr dirty="0"/>
              <a:t>giá</a:t>
            </a:r>
            <a:r>
              <a:rPr spc="-10" dirty="0"/>
              <a:t> </a:t>
            </a:r>
            <a:r>
              <a:rPr dirty="0"/>
              <a:t>hiệu</a:t>
            </a:r>
            <a:r>
              <a:rPr spc="-15" dirty="0"/>
              <a:t> </a:t>
            </a:r>
            <a:r>
              <a:rPr dirty="0"/>
              <a:t>quả</a:t>
            </a:r>
            <a:r>
              <a:rPr spc="-10" dirty="0"/>
              <a:t> </a:t>
            </a:r>
            <a:r>
              <a:rPr dirty="0"/>
              <a:t>điều</a:t>
            </a:r>
            <a:r>
              <a:rPr spc="-10" dirty="0"/>
              <a:t> </a:t>
            </a:r>
            <a:r>
              <a:rPr dirty="0"/>
              <a:t>trị</a:t>
            </a:r>
            <a:r>
              <a:rPr spc="-10" dirty="0"/>
              <a:t> </a:t>
            </a:r>
            <a:r>
              <a:rPr dirty="0"/>
              <a:t>nguy</a:t>
            </a:r>
            <a:r>
              <a:rPr spc="-15" dirty="0"/>
              <a:t> </a:t>
            </a:r>
            <a:r>
              <a:rPr spc="-25" dirty="0"/>
              <a:t>cơ </a:t>
            </a:r>
            <a:r>
              <a:rPr dirty="0"/>
              <a:t>và</a:t>
            </a:r>
            <a:r>
              <a:rPr spc="-25" dirty="0"/>
              <a:t> </a:t>
            </a:r>
            <a:r>
              <a:rPr dirty="0"/>
              <a:t>thuận</a:t>
            </a:r>
            <a:r>
              <a:rPr spc="-5" dirty="0"/>
              <a:t> </a:t>
            </a:r>
            <a:r>
              <a:rPr spc="-25" dirty="0"/>
              <a:t>lợi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728152" y="1619503"/>
            <a:ext cx="8630920" cy="491871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3200" b="1" u="heavy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Times New Roman"/>
                <a:cs typeface="Times New Roman"/>
              </a:rPr>
              <a:t>Kết</a:t>
            </a:r>
            <a:r>
              <a:rPr sz="3200" b="1" u="heavy" spc="-75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3200" b="1" u="heavy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Times New Roman"/>
                <a:cs typeface="Times New Roman"/>
              </a:rPr>
              <a:t>quả</a:t>
            </a:r>
            <a:r>
              <a:rPr sz="3200" b="1" u="heavy" spc="-65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3200" b="1" u="heavy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Times New Roman"/>
                <a:cs typeface="Times New Roman"/>
              </a:rPr>
              <a:t>tốt</a:t>
            </a:r>
            <a:r>
              <a:rPr sz="3200" b="1" u="heavy" spc="-70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3200" b="1" u="heavy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Times New Roman"/>
                <a:cs typeface="Times New Roman"/>
              </a:rPr>
              <a:t>ở</a:t>
            </a:r>
            <a:r>
              <a:rPr sz="3200" b="1" u="heavy" spc="-50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3200" b="1" u="heavy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Times New Roman"/>
                <a:cs typeface="Times New Roman"/>
              </a:rPr>
              <a:t>giai</a:t>
            </a:r>
            <a:r>
              <a:rPr sz="3200" b="1" u="heavy" spc="-70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3200" b="1" u="heavy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Times New Roman"/>
                <a:cs typeface="Times New Roman"/>
              </a:rPr>
              <a:t>đoạn</a:t>
            </a:r>
            <a:r>
              <a:rPr sz="3200" b="1" u="heavy" spc="-130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3200" b="1" u="heavy" spc="-50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Times New Roman"/>
                <a:cs typeface="Times New Roman"/>
              </a:rPr>
              <a:t>TASC</a:t>
            </a:r>
            <a:r>
              <a:rPr sz="3200" b="1" u="heavy" spc="-60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3200" b="1" u="heavy" spc="-25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Times New Roman"/>
                <a:cs typeface="Times New Roman"/>
              </a:rPr>
              <a:t>C:</a:t>
            </a:r>
            <a:endParaRPr sz="3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500">
              <a:latin typeface="Times New Roman"/>
              <a:cs typeface="Times New Roman"/>
            </a:endParaRPr>
          </a:p>
          <a:p>
            <a:pPr marL="926465" indent="-456565">
              <a:spcBef>
                <a:spcPts val="2105"/>
              </a:spcBef>
              <a:buFont typeface="Wingdings"/>
              <a:buChar char=""/>
              <a:tabLst>
                <a:tab pos="926465" algn="l"/>
                <a:tab pos="927100" algn="l"/>
              </a:tabLst>
            </a:pPr>
            <a:r>
              <a:rPr sz="2800" dirty="0">
                <a:latin typeface="Times New Roman"/>
                <a:cs typeface="Times New Roman"/>
              </a:rPr>
              <a:t>Dùng</a:t>
            </a:r>
            <a:r>
              <a:rPr sz="2800" spc="-20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dụng</a:t>
            </a:r>
            <a:r>
              <a:rPr sz="2800" spc="-15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cụ</a:t>
            </a:r>
            <a:r>
              <a:rPr sz="2800" spc="-15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5-6</a:t>
            </a:r>
            <a:r>
              <a:rPr sz="2800" spc="-5" dirty="0">
                <a:latin typeface="Times New Roman"/>
                <a:cs typeface="Times New Roman"/>
              </a:rPr>
              <a:t> </a:t>
            </a:r>
            <a:r>
              <a:rPr sz="2800" spc="-25" dirty="0">
                <a:latin typeface="Times New Roman"/>
                <a:cs typeface="Times New Roman"/>
              </a:rPr>
              <a:t>F.</a:t>
            </a:r>
            <a:endParaRPr sz="2800">
              <a:latin typeface="Times New Roman"/>
              <a:cs typeface="Times New Roman"/>
            </a:endParaRPr>
          </a:p>
          <a:p>
            <a:pPr marL="926465" indent="-456565">
              <a:spcBef>
                <a:spcPts val="1680"/>
              </a:spcBef>
              <a:buFont typeface="Wingdings"/>
              <a:buChar char=""/>
              <a:tabLst>
                <a:tab pos="926465" algn="l"/>
                <a:tab pos="927100" algn="l"/>
              </a:tabLst>
            </a:pPr>
            <a:r>
              <a:rPr sz="2800" dirty="0">
                <a:latin typeface="Times New Roman"/>
                <a:cs typeface="Times New Roman"/>
              </a:rPr>
              <a:t>Loại</a:t>
            </a:r>
            <a:r>
              <a:rPr sz="2800" spc="-30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trừ</a:t>
            </a:r>
            <a:r>
              <a:rPr sz="2800" spc="-20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bệnh</a:t>
            </a:r>
            <a:r>
              <a:rPr sz="2800" spc="-20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nhân</a:t>
            </a:r>
            <a:r>
              <a:rPr sz="2800" spc="-20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động</a:t>
            </a:r>
            <a:r>
              <a:rPr sz="2800" spc="-20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mạch</a:t>
            </a:r>
            <a:r>
              <a:rPr sz="2800" spc="-20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bị</a:t>
            </a:r>
            <a:r>
              <a:rPr sz="2800" spc="-15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ngoằn</a:t>
            </a:r>
            <a:r>
              <a:rPr sz="2800" spc="-25" dirty="0">
                <a:latin typeface="Times New Roman"/>
                <a:cs typeface="Times New Roman"/>
              </a:rPr>
              <a:t> </a:t>
            </a:r>
            <a:r>
              <a:rPr sz="2800" spc="-10" dirty="0">
                <a:latin typeface="Times New Roman"/>
                <a:cs typeface="Times New Roman"/>
              </a:rPr>
              <a:t>ngoèo.</a:t>
            </a:r>
            <a:endParaRPr sz="2800">
              <a:latin typeface="Times New Roman"/>
              <a:cs typeface="Times New Roman"/>
            </a:endParaRPr>
          </a:p>
          <a:p>
            <a:pPr marL="926465" indent="-456565">
              <a:spcBef>
                <a:spcPts val="1680"/>
              </a:spcBef>
              <a:buFont typeface="Wingdings"/>
              <a:buChar char=""/>
              <a:tabLst>
                <a:tab pos="926465" algn="l"/>
                <a:tab pos="927100" algn="l"/>
              </a:tabLst>
            </a:pPr>
            <a:r>
              <a:rPr sz="2800" dirty="0">
                <a:latin typeface="Times New Roman"/>
                <a:cs typeface="Times New Roman"/>
              </a:rPr>
              <a:t>Stent</a:t>
            </a:r>
            <a:r>
              <a:rPr sz="2800" spc="-35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bằng</a:t>
            </a:r>
            <a:r>
              <a:rPr sz="2800" spc="-20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nitinol,</a:t>
            </a:r>
            <a:r>
              <a:rPr sz="2800" spc="-35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hạn</a:t>
            </a:r>
            <a:r>
              <a:rPr sz="2800" spc="-15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chế</a:t>
            </a:r>
            <a:r>
              <a:rPr sz="2800" spc="-25" dirty="0">
                <a:latin typeface="Times New Roman"/>
                <a:cs typeface="Times New Roman"/>
              </a:rPr>
              <a:t> </a:t>
            </a:r>
            <a:r>
              <a:rPr sz="2800" spc="-50" dirty="0">
                <a:latin typeface="Times New Roman"/>
                <a:cs typeface="Times New Roman"/>
              </a:rPr>
              <a:t>.</a:t>
            </a:r>
            <a:endParaRPr sz="2800">
              <a:latin typeface="Times New Roman"/>
              <a:cs typeface="Times New Roman"/>
            </a:endParaRPr>
          </a:p>
          <a:p>
            <a:pPr marL="926465" indent="-456565">
              <a:spcBef>
                <a:spcPts val="1680"/>
              </a:spcBef>
              <a:buFont typeface="Wingdings"/>
              <a:buChar char=""/>
              <a:tabLst>
                <a:tab pos="926465" algn="l"/>
                <a:tab pos="927100" algn="l"/>
              </a:tabLst>
            </a:pPr>
            <a:r>
              <a:rPr sz="2800" dirty="0">
                <a:latin typeface="Times New Roman"/>
                <a:cs typeface="Times New Roman"/>
              </a:rPr>
              <a:t>Điều</a:t>
            </a:r>
            <a:r>
              <a:rPr sz="2800" spc="-30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trị</a:t>
            </a:r>
            <a:r>
              <a:rPr sz="2800" spc="-20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tổn</a:t>
            </a:r>
            <a:r>
              <a:rPr sz="2800" spc="-15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thương</a:t>
            </a:r>
            <a:r>
              <a:rPr sz="2800" spc="-25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hẹp–tắc</a:t>
            </a:r>
            <a:r>
              <a:rPr sz="2800" spc="-35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nguy</a:t>
            </a:r>
            <a:r>
              <a:rPr sz="2800" spc="-20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cơ</a:t>
            </a:r>
            <a:r>
              <a:rPr sz="2800" spc="-20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cấp</a:t>
            </a:r>
            <a:r>
              <a:rPr sz="2800" spc="-20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hay</a:t>
            </a:r>
            <a:r>
              <a:rPr sz="2800" spc="-15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bán</a:t>
            </a:r>
            <a:r>
              <a:rPr sz="2800" spc="-20" dirty="0">
                <a:latin typeface="Times New Roman"/>
                <a:cs typeface="Times New Roman"/>
              </a:rPr>
              <a:t> cấp.</a:t>
            </a:r>
            <a:endParaRPr sz="2800">
              <a:latin typeface="Times New Roman"/>
              <a:cs typeface="Times New Roman"/>
            </a:endParaRPr>
          </a:p>
          <a:p>
            <a:pPr marL="926465" marR="5080" indent="-457200">
              <a:lnSpc>
                <a:spcPct val="150000"/>
              </a:lnSpc>
              <a:buFont typeface="Wingdings"/>
              <a:buChar char=""/>
              <a:tabLst>
                <a:tab pos="926465" algn="l"/>
                <a:tab pos="927100" algn="l"/>
              </a:tabLst>
            </a:pPr>
            <a:r>
              <a:rPr sz="2800" dirty="0">
                <a:latin typeface="Times New Roman"/>
                <a:cs typeface="Times New Roman"/>
              </a:rPr>
              <a:t>Điều</a:t>
            </a:r>
            <a:r>
              <a:rPr sz="2800" spc="20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trị</a:t>
            </a:r>
            <a:r>
              <a:rPr sz="2800" spc="25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bằng</a:t>
            </a:r>
            <a:r>
              <a:rPr sz="2800" spc="30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thuốc</a:t>
            </a:r>
            <a:r>
              <a:rPr sz="2800" spc="35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kết</a:t>
            </a:r>
            <a:r>
              <a:rPr sz="2800" spc="30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hợp</a:t>
            </a:r>
            <a:r>
              <a:rPr sz="2800" spc="35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(plavix</a:t>
            </a:r>
            <a:r>
              <a:rPr sz="2800" spc="40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1</a:t>
            </a:r>
            <a:r>
              <a:rPr sz="2800" spc="30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tháng</a:t>
            </a:r>
            <a:r>
              <a:rPr sz="2800" spc="35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và</a:t>
            </a:r>
            <a:r>
              <a:rPr sz="2800" spc="30" dirty="0">
                <a:latin typeface="Times New Roman"/>
                <a:cs typeface="Times New Roman"/>
              </a:rPr>
              <a:t> </a:t>
            </a:r>
            <a:r>
              <a:rPr sz="2800" spc="-10" dirty="0">
                <a:latin typeface="Times New Roman"/>
                <a:cs typeface="Times New Roman"/>
              </a:rPr>
              <a:t>aspirin </a:t>
            </a:r>
            <a:r>
              <a:rPr sz="2800" dirty="0">
                <a:latin typeface="Times New Roman"/>
                <a:cs typeface="Times New Roman"/>
              </a:rPr>
              <a:t>1</a:t>
            </a:r>
            <a:r>
              <a:rPr sz="2800" spc="-10" dirty="0">
                <a:latin typeface="Times New Roman"/>
                <a:cs typeface="Times New Roman"/>
              </a:rPr>
              <a:t> </a:t>
            </a:r>
            <a:r>
              <a:rPr sz="2800" spc="-20" dirty="0">
                <a:latin typeface="Times New Roman"/>
                <a:cs typeface="Times New Roman"/>
              </a:rPr>
              <a:t>năm).</a:t>
            </a:r>
            <a:endParaRPr sz="28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858000" y="1600200"/>
            <a:ext cx="3812062" cy="4724400"/>
            <a:chOff x="4648200" y="841324"/>
            <a:chExt cx="3812062" cy="47244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816799" y="841324"/>
              <a:ext cx="1982266" cy="1585388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648200" y="2514600"/>
              <a:ext cx="3812062" cy="3051124"/>
            </a:xfrm>
            <a:prstGeom prst="rect">
              <a:avLst/>
            </a:prstGeom>
          </p:spPr>
        </p:pic>
      </p:grpSp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600200" y="2209801"/>
            <a:ext cx="2072220" cy="4114799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657600" y="2286001"/>
            <a:ext cx="1414480" cy="4039651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5029200" y="2286659"/>
            <a:ext cx="2159732" cy="4038333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1755141" y="1622552"/>
            <a:ext cx="209613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400" b="1" spc="-20" dirty="0">
                <a:solidFill>
                  <a:srgbClr val="800080"/>
                </a:solidFill>
                <a:latin typeface="Times New Roman"/>
                <a:cs typeface="Times New Roman"/>
              </a:rPr>
              <a:t>Trước</a:t>
            </a:r>
            <a:r>
              <a:rPr sz="2400" b="1" spc="-65" dirty="0">
                <a:solidFill>
                  <a:srgbClr val="800080"/>
                </a:solidFill>
                <a:latin typeface="Times New Roman"/>
                <a:cs typeface="Times New Roman"/>
              </a:rPr>
              <a:t> </a:t>
            </a:r>
            <a:r>
              <a:rPr sz="2400" b="1" dirty="0">
                <a:solidFill>
                  <a:srgbClr val="800080"/>
                </a:solidFill>
                <a:latin typeface="Times New Roman"/>
                <a:cs typeface="Times New Roman"/>
              </a:rPr>
              <a:t>can</a:t>
            </a:r>
            <a:r>
              <a:rPr sz="2400" b="1" spc="-50" dirty="0">
                <a:solidFill>
                  <a:srgbClr val="800080"/>
                </a:solidFill>
                <a:latin typeface="Times New Roman"/>
                <a:cs typeface="Times New Roman"/>
              </a:rPr>
              <a:t> </a:t>
            </a:r>
            <a:r>
              <a:rPr sz="2400" b="1" spc="-10" dirty="0">
                <a:solidFill>
                  <a:srgbClr val="800080"/>
                </a:solidFill>
                <a:latin typeface="Times New Roman"/>
                <a:cs typeface="Times New Roman"/>
              </a:rPr>
              <a:t>thiệp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489835">
              <a:lnSpc>
                <a:spcPts val="1410"/>
              </a:lnSpc>
            </a:pPr>
            <a:fld id="{81D60167-4931-47E6-BA6A-407CBD079E47}" type="slidenum">
              <a:rPr spc="-25" dirty="0"/>
              <a:pPr marL="2489835">
                <a:lnSpc>
                  <a:spcPts val="1410"/>
                </a:lnSpc>
              </a:pPr>
              <a:t>68</a:t>
            </a:fld>
            <a:endParaRPr spc="-25" dirty="0"/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5717541" y="1622552"/>
            <a:ext cx="1786889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400" dirty="0"/>
              <a:t>Sau</a:t>
            </a:r>
            <a:r>
              <a:rPr sz="2400" spc="-5" dirty="0"/>
              <a:t> </a:t>
            </a:r>
            <a:r>
              <a:rPr sz="2400" dirty="0"/>
              <a:t>can</a:t>
            </a:r>
            <a:r>
              <a:rPr sz="2400" spc="-5" dirty="0"/>
              <a:t> </a:t>
            </a:r>
            <a:r>
              <a:rPr sz="2400" spc="-10" dirty="0"/>
              <a:t>thiệp</a:t>
            </a:r>
            <a:endParaRPr sz="2400"/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793144" y="286969"/>
            <a:ext cx="8681720" cy="122802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504315" marR="5080" indent="-1492250">
              <a:lnSpc>
                <a:spcPct val="150000"/>
              </a:lnSpc>
              <a:spcBef>
                <a:spcPts val="100"/>
              </a:spcBef>
              <a:tabLst>
                <a:tab pos="6126480" algn="l"/>
              </a:tabLst>
            </a:pPr>
            <a:r>
              <a:rPr sz="2800" dirty="0"/>
              <a:t>Thiếu</a:t>
            </a:r>
            <a:r>
              <a:rPr sz="2800" spc="-20" dirty="0"/>
              <a:t> </a:t>
            </a:r>
            <a:r>
              <a:rPr sz="2800" dirty="0"/>
              <a:t>máu</a:t>
            </a:r>
            <a:r>
              <a:rPr sz="2800" spc="-5" dirty="0"/>
              <a:t> </a:t>
            </a:r>
            <a:r>
              <a:rPr sz="2800" dirty="0"/>
              <a:t>khi gắng</a:t>
            </a:r>
            <a:r>
              <a:rPr sz="2800" spc="-15" dirty="0"/>
              <a:t> </a:t>
            </a:r>
            <a:r>
              <a:rPr sz="2800" dirty="0"/>
              <a:t>sức,</a:t>
            </a:r>
            <a:r>
              <a:rPr sz="2800" spc="-15" dirty="0"/>
              <a:t> </a:t>
            </a:r>
            <a:r>
              <a:rPr sz="2800" dirty="0"/>
              <a:t>hẹp</a:t>
            </a:r>
            <a:r>
              <a:rPr sz="2800" spc="-5" dirty="0"/>
              <a:t> </a:t>
            </a:r>
            <a:r>
              <a:rPr sz="2800" dirty="0"/>
              <a:t>tại</a:t>
            </a:r>
            <a:r>
              <a:rPr sz="2800" spc="-10" dirty="0"/>
              <a:t> </a:t>
            </a:r>
            <a:r>
              <a:rPr sz="2800" dirty="0"/>
              <a:t>gốc</a:t>
            </a:r>
            <a:r>
              <a:rPr sz="2800" spc="-20" dirty="0"/>
              <a:t> </a:t>
            </a:r>
            <a:r>
              <a:rPr sz="2800" dirty="0"/>
              <a:t>động</a:t>
            </a:r>
            <a:r>
              <a:rPr sz="2800" spc="-5" dirty="0"/>
              <a:t> </a:t>
            </a:r>
            <a:r>
              <a:rPr sz="2800" dirty="0"/>
              <a:t>mạch</a:t>
            </a:r>
            <a:r>
              <a:rPr sz="2800" spc="-10" dirty="0"/>
              <a:t> </a:t>
            </a:r>
            <a:r>
              <a:rPr sz="2800" dirty="0"/>
              <a:t>đùi </a:t>
            </a:r>
            <a:r>
              <a:rPr sz="2800" spc="-20" dirty="0"/>
              <a:t>nông </a:t>
            </a:r>
            <a:r>
              <a:rPr sz="2800" dirty="0"/>
              <a:t>Stenting</a:t>
            </a:r>
            <a:r>
              <a:rPr sz="2800" spc="-30" dirty="0"/>
              <a:t> </a:t>
            </a:r>
            <a:r>
              <a:rPr sz="2800" dirty="0"/>
              <a:t>direct</a:t>
            </a:r>
            <a:r>
              <a:rPr sz="2800" spc="-30" dirty="0"/>
              <a:t> </a:t>
            </a:r>
            <a:r>
              <a:rPr sz="2800" dirty="0"/>
              <a:t>bằng</a:t>
            </a:r>
            <a:r>
              <a:rPr sz="2800" spc="-20" dirty="0"/>
              <a:t> </a:t>
            </a:r>
            <a:r>
              <a:rPr sz="2800" dirty="0"/>
              <a:t>kỹ</a:t>
            </a:r>
            <a:r>
              <a:rPr sz="2800" spc="-15" dirty="0"/>
              <a:t> </a:t>
            </a:r>
            <a:r>
              <a:rPr sz="2800" spc="-10" dirty="0"/>
              <a:t>thuật</a:t>
            </a:r>
            <a:r>
              <a:rPr sz="2800" dirty="0"/>
              <a:t>	</a:t>
            </a:r>
            <a:r>
              <a:rPr sz="2800" spc="-10" dirty="0"/>
              <a:t>kissing</a:t>
            </a:r>
            <a:endParaRPr sz="2800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362200" y="2057400"/>
            <a:ext cx="1956648" cy="4343400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315201" y="2057400"/>
            <a:ext cx="2438839" cy="4327524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724401" y="2057400"/>
            <a:ext cx="2288895" cy="4348162"/>
          </a:xfrm>
          <a:prstGeom prst="rect">
            <a:avLst/>
          </a:prstGeom>
        </p:spPr>
      </p:pic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489835">
              <a:lnSpc>
                <a:spcPts val="1410"/>
              </a:lnSpc>
            </a:pPr>
            <a:fld id="{81D60167-4931-47E6-BA6A-407CBD079E47}" type="slidenum">
              <a:rPr spc="-25" dirty="0"/>
              <a:pPr marL="2489835">
                <a:lnSpc>
                  <a:spcPts val="1410"/>
                </a:lnSpc>
              </a:pPr>
              <a:t>69</a:t>
            </a:fld>
            <a:endParaRPr spc="-25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5345417" y="1772827"/>
            <a:ext cx="1630680" cy="2531110"/>
            <a:chOff x="3821417" y="1772827"/>
            <a:chExt cx="1630680" cy="2531110"/>
          </a:xfrm>
        </p:grpSpPr>
        <p:sp>
          <p:nvSpPr>
            <p:cNvPr id="3" name="object 3"/>
            <p:cNvSpPr/>
            <p:nvPr/>
          </p:nvSpPr>
          <p:spPr>
            <a:xfrm>
              <a:off x="3827767" y="1779177"/>
              <a:ext cx="1617980" cy="2089785"/>
            </a:xfrm>
            <a:custGeom>
              <a:avLst/>
              <a:gdLst/>
              <a:ahLst/>
              <a:cxnLst/>
              <a:rect l="l" t="t" r="r" b="b"/>
              <a:pathLst>
                <a:path w="1617979" h="2089785">
                  <a:moveTo>
                    <a:pt x="807465" y="0"/>
                  </a:moveTo>
                  <a:lnTo>
                    <a:pt x="761574" y="1377"/>
                  </a:lnTo>
                  <a:lnTo>
                    <a:pt x="716364" y="5460"/>
                  </a:lnTo>
                  <a:lnTo>
                    <a:pt x="671901" y="12175"/>
                  </a:lnTo>
                  <a:lnTo>
                    <a:pt x="628255" y="21448"/>
                  </a:lnTo>
                  <a:lnTo>
                    <a:pt x="585491" y="33205"/>
                  </a:lnTo>
                  <a:lnTo>
                    <a:pt x="543679" y="47372"/>
                  </a:lnTo>
                  <a:lnTo>
                    <a:pt x="502885" y="63874"/>
                  </a:lnTo>
                  <a:lnTo>
                    <a:pt x="463178" y="82639"/>
                  </a:lnTo>
                  <a:lnTo>
                    <a:pt x="424624" y="103591"/>
                  </a:lnTo>
                  <a:lnTo>
                    <a:pt x="387292" y="126658"/>
                  </a:lnTo>
                  <a:lnTo>
                    <a:pt x="351249" y="151765"/>
                  </a:lnTo>
                  <a:lnTo>
                    <a:pt x="316562" y="178838"/>
                  </a:lnTo>
                  <a:lnTo>
                    <a:pt x="283300" y="207803"/>
                  </a:lnTo>
                  <a:lnTo>
                    <a:pt x="251530" y="238586"/>
                  </a:lnTo>
                  <a:lnTo>
                    <a:pt x="221320" y="271113"/>
                  </a:lnTo>
                  <a:lnTo>
                    <a:pt x="192737" y="305311"/>
                  </a:lnTo>
                  <a:lnTo>
                    <a:pt x="165848" y="341105"/>
                  </a:lnTo>
                  <a:lnTo>
                    <a:pt x="140722" y="378421"/>
                  </a:lnTo>
                  <a:lnTo>
                    <a:pt x="117426" y="417186"/>
                  </a:lnTo>
                  <a:lnTo>
                    <a:pt x="96028" y="457325"/>
                  </a:lnTo>
                  <a:lnTo>
                    <a:pt x="76595" y="498765"/>
                  </a:lnTo>
                  <a:lnTo>
                    <a:pt x="59195" y="541431"/>
                  </a:lnTo>
                  <a:lnTo>
                    <a:pt x="43896" y="585249"/>
                  </a:lnTo>
                  <a:lnTo>
                    <a:pt x="30765" y="630147"/>
                  </a:lnTo>
                  <a:lnTo>
                    <a:pt x="19870" y="676048"/>
                  </a:lnTo>
                  <a:lnTo>
                    <a:pt x="11278" y="722881"/>
                  </a:lnTo>
                  <a:lnTo>
                    <a:pt x="5057" y="770570"/>
                  </a:lnTo>
                  <a:lnTo>
                    <a:pt x="1275" y="819042"/>
                  </a:lnTo>
                  <a:lnTo>
                    <a:pt x="0" y="868222"/>
                  </a:lnTo>
                  <a:lnTo>
                    <a:pt x="1360" y="919510"/>
                  </a:lnTo>
                  <a:lnTo>
                    <a:pt x="5395" y="969960"/>
                  </a:lnTo>
                  <a:lnTo>
                    <a:pt x="12033" y="1019497"/>
                  </a:lnTo>
                  <a:lnTo>
                    <a:pt x="21206" y="1068046"/>
                  </a:lnTo>
                  <a:lnTo>
                    <a:pt x="32841" y="1115531"/>
                  </a:lnTo>
                  <a:lnTo>
                    <a:pt x="46869" y="1161876"/>
                  </a:lnTo>
                  <a:lnTo>
                    <a:pt x="63220" y="1207007"/>
                  </a:lnTo>
                  <a:lnTo>
                    <a:pt x="81823" y="1250848"/>
                  </a:lnTo>
                  <a:lnTo>
                    <a:pt x="102608" y="1293322"/>
                  </a:lnTo>
                  <a:lnTo>
                    <a:pt x="125504" y="1334356"/>
                  </a:lnTo>
                  <a:lnTo>
                    <a:pt x="150442" y="1373872"/>
                  </a:lnTo>
                  <a:lnTo>
                    <a:pt x="177350" y="1411797"/>
                  </a:lnTo>
                  <a:lnTo>
                    <a:pt x="206159" y="1448054"/>
                  </a:lnTo>
                  <a:lnTo>
                    <a:pt x="206159" y="1451127"/>
                  </a:lnTo>
                  <a:lnTo>
                    <a:pt x="209016" y="1451127"/>
                  </a:lnTo>
                  <a:lnTo>
                    <a:pt x="217608" y="1462100"/>
                  </a:lnTo>
                  <a:lnTo>
                    <a:pt x="226199" y="1472214"/>
                  </a:lnTo>
                  <a:lnTo>
                    <a:pt x="234791" y="1481754"/>
                  </a:lnTo>
                  <a:lnTo>
                    <a:pt x="243382" y="1491005"/>
                  </a:lnTo>
                  <a:lnTo>
                    <a:pt x="270306" y="1521995"/>
                  </a:lnTo>
                  <a:lnTo>
                    <a:pt x="301286" y="1558951"/>
                  </a:lnTo>
                  <a:lnTo>
                    <a:pt x="334651" y="1600679"/>
                  </a:lnTo>
                  <a:lnTo>
                    <a:pt x="368731" y="1645986"/>
                  </a:lnTo>
                  <a:lnTo>
                    <a:pt x="401857" y="1693680"/>
                  </a:lnTo>
                  <a:lnTo>
                    <a:pt x="432358" y="1742567"/>
                  </a:lnTo>
                  <a:lnTo>
                    <a:pt x="452154" y="1783142"/>
                  </a:lnTo>
                  <a:lnTo>
                    <a:pt x="467329" y="1825432"/>
                  </a:lnTo>
                  <a:lnTo>
                    <a:pt x="479508" y="1868262"/>
                  </a:lnTo>
                  <a:lnTo>
                    <a:pt x="490319" y="1910456"/>
                  </a:lnTo>
                  <a:lnTo>
                    <a:pt x="501389" y="1950838"/>
                  </a:lnTo>
                  <a:lnTo>
                    <a:pt x="514342" y="1988233"/>
                  </a:lnTo>
                  <a:lnTo>
                    <a:pt x="552407" y="2049358"/>
                  </a:lnTo>
                  <a:lnTo>
                    <a:pt x="617527" y="2084427"/>
                  </a:lnTo>
                  <a:lnTo>
                    <a:pt x="664298" y="2089251"/>
                  </a:lnTo>
                  <a:lnTo>
                    <a:pt x="950633" y="2089251"/>
                  </a:lnTo>
                  <a:lnTo>
                    <a:pt x="997471" y="2084427"/>
                  </a:lnTo>
                  <a:lnTo>
                    <a:pt x="1034409" y="2070737"/>
                  </a:lnTo>
                  <a:lnTo>
                    <a:pt x="1084987" y="2021464"/>
                  </a:lnTo>
                  <a:lnTo>
                    <a:pt x="1115171" y="1950838"/>
                  </a:lnTo>
                  <a:lnTo>
                    <a:pt x="1126616" y="1910456"/>
                  </a:lnTo>
                  <a:lnTo>
                    <a:pt x="1137764" y="1868262"/>
                  </a:lnTo>
                  <a:lnTo>
                    <a:pt x="1150215" y="1825432"/>
                  </a:lnTo>
                  <a:lnTo>
                    <a:pt x="1165571" y="1783142"/>
                  </a:lnTo>
                  <a:lnTo>
                    <a:pt x="1185430" y="1742567"/>
                  </a:lnTo>
                  <a:lnTo>
                    <a:pt x="1214303" y="1696478"/>
                  </a:lnTo>
                  <a:lnTo>
                    <a:pt x="1245561" y="1650986"/>
                  </a:lnTo>
                  <a:lnTo>
                    <a:pt x="1277773" y="1607199"/>
                  </a:lnTo>
                  <a:lnTo>
                    <a:pt x="1286981" y="1595310"/>
                  </a:lnTo>
                  <a:lnTo>
                    <a:pt x="730148" y="1595310"/>
                  </a:lnTo>
                  <a:lnTo>
                    <a:pt x="688209" y="1586291"/>
                  </a:lnTo>
                  <a:lnTo>
                    <a:pt x="645687" y="1526668"/>
                  </a:lnTo>
                  <a:lnTo>
                    <a:pt x="634286" y="1484414"/>
                  </a:lnTo>
                  <a:lnTo>
                    <a:pt x="622248" y="1439431"/>
                  </a:lnTo>
                  <a:lnTo>
                    <a:pt x="604164" y="1395895"/>
                  </a:lnTo>
                  <a:lnTo>
                    <a:pt x="580052" y="1354815"/>
                  </a:lnTo>
                  <a:lnTo>
                    <a:pt x="552984" y="1315750"/>
                  </a:lnTo>
                  <a:lnTo>
                    <a:pt x="526452" y="1280711"/>
                  </a:lnTo>
                  <a:lnTo>
                    <a:pt x="498000" y="1246631"/>
                  </a:lnTo>
                  <a:lnTo>
                    <a:pt x="492856" y="1240974"/>
                  </a:lnTo>
                  <a:lnTo>
                    <a:pt x="488248" y="1235317"/>
                  </a:lnTo>
                  <a:lnTo>
                    <a:pt x="483908" y="1230236"/>
                  </a:lnTo>
                  <a:lnTo>
                    <a:pt x="481037" y="1227162"/>
                  </a:lnTo>
                  <a:lnTo>
                    <a:pt x="453214" y="1187398"/>
                  </a:lnTo>
                  <a:lnTo>
                    <a:pt x="428846" y="1144573"/>
                  </a:lnTo>
                  <a:lnTo>
                    <a:pt x="408235" y="1099011"/>
                  </a:lnTo>
                  <a:lnTo>
                    <a:pt x="391681" y="1051033"/>
                  </a:lnTo>
                  <a:lnTo>
                    <a:pt x="379484" y="1000963"/>
                  </a:lnTo>
                  <a:lnTo>
                    <a:pt x="371946" y="949121"/>
                  </a:lnTo>
                  <a:lnTo>
                    <a:pt x="369366" y="895832"/>
                  </a:lnTo>
                  <a:lnTo>
                    <a:pt x="371644" y="844714"/>
                  </a:lnTo>
                  <a:lnTo>
                    <a:pt x="378326" y="795071"/>
                  </a:lnTo>
                  <a:lnTo>
                    <a:pt x="389185" y="747152"/>
                  </a:lnTo>
                  <a:lnTo>
                    <a:pt x="403995" y="701211"/>
                  </a:lnTo>
                  <a:lnTo>
                    <a:pt x="422531" y="657499"/>
                  </a:lnTo>
                  <a:lnTo>
                    <a:pt x="444564" y="616267"/>
                  </a:lnTo>
                  <a:lnTo>
                    <a:pt x="469869" y="577768"/>
                  </a:lnTo>
                  <a:lnTo>
                    <a:pt x="498219" y="542253"/>
                  </a:lnTo>
                  <a:lnTo>
                    <a:pt x="529388" y="509973"/>
                  </a:lnTo>
                  <a:lnTo>
                    <a:pt x="563149" y="481181"/>
                  </a:lnTo>
                  <a:lnTo>
                    <a:pt x="599275" y="456128"/>
                  </a:lnTo>
                  <a:lnTo>
                    <a:pt x="637541" y="435066"/>
                  </a:lnTo>
                  <a:lnTo>
                    <a:pt x="677719" y="418246"/>
                  </a:lnTo>
                  <a:lnTo>
                    <a:pt x="719584" y="405920"/>
                  </a:lnTo>
                  <a:lnTo>
                    <a:pt x="762908" y="398340"/>
                  </a:lnTo>
                  <a:lnTo>
                    <a:pt x="807465" y="395757"/>
                  </a:lnTo>
                  <a:lnTo>
                    <a:pt x="1487358" y="395757"/>
                  </a:lnTo>
                  <a:lnTo>
                    <a:pt x="1476922" y="378421"/>
                  </a:lnTo>
                  <a:lnTo>
                    <a:pt x="1451750" y="341105"/>
                  </a:lnTo>
                  <a:lnTo>
                    <a:pt x="1424806" y="305311"/>
                  </a:lnTo>
                  <a:lnTo>
                    <a:pt x="1396158" y="271113"/>
                  </a:lnTo>
                  <a:lnTo>
                    <a:pt x="1365874" y="238586"/>
                  </a:lnTo>
                  <a:lnTo>
                    <a:pt x="1334019" y="207803"/>
                  </a:lnTo>
                  <a:lnTo>
                    <a:pt x="1300661" y="178838"/>
                  </a:lnTo>
                  <a:lnTo>
                    <a:pt x="1265866" y="151765"/>
                  </a:lnTo>
                  <a:lnTo>
                    <a:pt x="1229702" y="126658"/>
                  </a:lnTo>
                  <a:lnTo>
                    <a:pt x="1192236" y="103591"/>
                  </a:lnTo>
                  <a:lnTo>
                    <a:pt x="1153534" y="82639"/>
                  </a:lnTo>
                  <a:lnTo>
                    <a:pt x="1113663" y="63874"/>
                  </a:lnTo>
                  <a:lnTo>
                    <a:pt x="1072690" y="47372"/>
                  </a:lnTo>
                  <a:lnTo>
                    <a:pt x="1030683" y="33205"/>
                  </a:lnTo>
                  <a:lnTo>
                    <a:pt x="987708" y="21448"/>
                  </a:lnTo>
                  <a:lnTo>
                    <a:pt x="943831" y="12175"/>
                  </a:lnTo>
                  <a:lnTo>
                    <a:pt x="899121" y="5460"/>
                  </a:lnTo>
                  <a:lnTo>
                    <a:pt x="853643" y="1377"/>
                  </a:lnTo>
                  <a:lnTo>
                    <a:pt x="807465" y="0"/>
                  </a:lnTo>
                  <a:close/>
                </a:path>
                <a:path w="1617979" h="2089785">
                  <a:moveTo>
                    <a:pt x="1487358" y="395757"/>
                  </a:moveTo>
                  <a:lnTo>
                    <a:pt x="807465" y="395757"/>
                  </a:lnTo>
                  <a:lnTo>
                    <a:pt x="852526" y="398340"/>
                  </a:lnTo>
                  <a:lnTo>
                    <a:pt x="896290" y="405920"/>
                  </a:lnTo>
                  <a:lnTo>
                    <a:pt x="938537" y="418246"/>
                  </a:lnTo>
                  <a:lnTo>
                    <a:pt x="979042" y="435066"/>
                  </a:lnTo>
                  <a:lnTo>
                    <a:pt x="1017585" y="456128"/>
                  </a:lnTo>
                  <a:lnTo>
                    <a:pt x="1053942" y="481181"/>
                  </a:lnTo>
                  <a:lnTo>
                    <a:pt x="1087892" y="509973"/>
                  </a:lnTo>
                  <a:lnTo>
                    <a:pt x="1119212" y="542253"/>
                  </a:lnTo>
                  <a:lnTo>
                    <a:pt x="1147680" y="577768"/>
                  </a:lnTo>
                  <a:lnTo>
                    <a:pt x="1173074" y="616267"/>
                  </a:lnTo>
                  <a:lnTo>
                    <a:pt x="1195171" y="657499"/>
                  </a:lnTo>
                  <a:lnTo>
                    <a:pt x="1213748" y="701211"/>
                  </a:lnTo>
                  <a:lnTo>
                    <a:pt x="1228585" y="747152"/>
                  </a:lnTo>
                  <a:lnTo>
                    <a:pt x="1239457" y="795071"/>
                  </a:lnTo>
                  <a:lnTo>
                    <a:pt x="1246144" y="844714"/>
                  </a:lnTo>
                  <a:lnTo>
                    <a:pt x="1248422" y="895832"/>
                  </a:lnTo>
                  <a:lnTo>
                    <a:pt x="1245922" y="948130"/>
                  </a:lnTo>
                  <a:lnTo>
                    <a:pt x="1238624" y="998990"/>
                  </a:lnTo>
                  <a:lnTo>
                    <a:pt x="1226829" y="1048125"/>
                  </a:lnTo>
                  <a:lnTo>
                    <a:pt x="1210840" y="1095246"/>
                  </a:lnTo>
                  <a:lnTo>
                    <a:pt x="1190958" y="1140066"/>
                  </a:lnTo>
                  <a:lnTo>
                    <a:pt x="1167487" y="1182298"/>
                  </a:lnTo>
                  <a:lnTo>
                    <a:pt x="1140728" y="1221654"/>
                  </a:lnTo>
                  <a:lnTo>
                    <a:pt x="1110983" y="1257846"/>
                  </a:lnTo>
                  <a:lnTo>
                    <a:pt x="1088927" y="1285022"/>
                  </a:lnTo>
                  <a:lnTo>
                    <a:pt x="1063380" y="1318817"/>
                  </a:lnTo>
                  <a:lnTo>
                    <a:pt x="1037295" y="1356638"/>
                  </a:lnTo>
                  <a:lnTo>
                    <a:pt x="1013625" y="1395895"/>
                  </a:lnTo>
                  <a:lnTo>
                    <a:pt x="995532" y="1439431"/>
                  </a:lnTo>
                  <a:lnTo>
                    <a:pt x="983404" y="1484414"/>
                  </a:lnTo>
                  <a:lnTo>
                    <a:pt x="971753" y="1526668"/>
                  </a:lnTo>
                  <a:lnTo>
                    <a:pt x="955089" y="1562019"/>
                  </a:lnTo>
                  <a:lnTo>
                    <a:pt x="927924" y="1586291"/>
                  </a:lnTo>
                  <a:lnTo>
                    <a:pt x="884770" y="1595310"/>
                  </a:lnTo>
                  <a:lnTo>
                    <a:pt x="1286981" y="1595310"/>
                  </a:lnTo>
                  <a:lnTo>
                    <a:pt x="1309508" y="1566224"/>
                  </a:lnTo>
                  <a:lnTo>
                    <a:pt x="1339335" y="1529168"/>
                  </a:lnTo>
                  <a:lnTo>
                    <a:pt x="1365821" y="1497139"/>
                  </a:lnTo>
                  <a:lnTo>
                    <a:pt x="1398063" y="1462594"/>
                  </a:lnTo>
                  <a:lnTo>
                    <a:pt x="1428465" y="1426076"/>
                  </a:lnTo>
                  <a:lnTo>
                    <a:pt x="1456938" y="1387681"/>
                  </a:lnTo>
                  <a:lnTo>
                    <a:pt x="1483396" y="1347501"/>
                  </a:lnTo>
                  <a:lnTo>
                    <a:pt x="1507749" y="1305631"/>
                  </a:lnTo>
                  <a:lnTo>
                    <a:pt x="1529911" y="1262164"/>
                  </a:lnTo>
                  <a:lnTo>
                    <a:pt x="1549795" y="1217194"/>
                  </a:lnTo>
                  <a:lnTo>
                    <a:pt x="1567311" y="1170816"/>
                  </a:lnTo>
                  <a:lnTo>
                    <a:pt x="1582374" y="1123123"/>
                  </a:lnTo>
                  <a:lnTo>
                    <a:pt x="1594894" y="1074210"/>
                  </a:lnTo>
                  <a:lnTo>
                    <a:pt x="1604785" y="1024169"/>
                  </a:lnTo>
                  <a:lnTo>
                    <a:pt x="1611958" y="973094"/>
                  </a:lnTo>
                  <a:lnTo>
                    <a:pt x="1616326" y="921081"/>
                  </a:lnTo>
                  <a:lnTo>
                    <a:pt x="1617802" y="868222"/>
                  </a:lnTo>
                  <a:lnTo>
                    <a:pt x="1616526" y="819042"/>
                  </a:lnTo>
                  <a:lnTo>
                    <a:pt x="1612743" y="770570"/>
                  </a:lnTo>
                  <a:lnTo>
                    <a:pt x="1606520" y="722881"/>
                  </a:lnTo>
                  <a:lnTo>
                    <a:pt x="1597924" y="676048"/>
                  </a:lnTo>
                  <a:lnTo>
                    <a:pt x="1587021" y="630147"/>
                  </a:lnTo>
                  <a:lnTo>
                    <a:pt x="1573880" y="585249"/>
                  </a:lnTo>
                  <a:lnTo>
                    <a:pt x="1558565" y="541431"/>
                  </a:lnTo>
                  <a:lnTo>
                    <a:pt x="1541146" y="498765"/>
                  </a:lnTo>
                  <a:lnTo>
                    <a:pt x="1521687" y="457325"/>
                  </a:lnTo>
                  <a:lnTo>
                    <a:pt x="1500257" y="417186"/>
                  </a:lnTo>
                  <a:lnTo>
                    <a:pt x="1487358" y="395757"/>
                  </a:lnTo>
                  <a:close/>
                </a:path>
              </a:pathLst>
            </a:custGeom>
            <a:solidFill>
              <a:srgbClr val="CC006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3827767" y="1779177"/>
              <a:ext cx="1617980" cy="2089785"/>
            </a:xfrm>
            <a:custGeom>
              <a:avLst/>
              <a:gdLst/>
              <a:ahLst/>
              <a:cxnLst/>
              <a:rect l="l" t="t" r="r" b="b"/>
              <a:pathLst>
                <a:path w="1617979" h="2089785">
                  <a:moveTo>
                    <a:pt x="807465" y="0"/>
                  </a:moveTo>
                  <a:lnTo>
                    <a:pt x="761574" y="1377"/>
                  </a:lnTo>
                  <a:lnTo>
                    <a:pt x="716364" y="5460"/>
                  </a:lnTo>
                  <a:lnTo>
                    <a:pt x="671901" y="12175"/>
                  </a:lnTo>
                  <a:lnTo>
                    <a:pt x="628255" y="21448"/>
                  </a:lnTo>
                  <a:lnTo>
                    <a:pt x="585491" y="33205"/>
                  </a:lnTo>
                  <a:lnTo>
                    <a:pt x="543679" y="47372"/>
                  </a:lnTo>
                  <a:lnTo>
                    <a:pt x="502885" y="63874"/>
                  </a:lnTo>
                  <a:lnTo>
                    <a:pt x="463178" y="82639"/>
                  </a:lnTo>
                  <a:lnTo>
                    <a:pt x="424624" y="103591"/>
                  </a:lnTo>
                  <a:lnTo>
                    <a:pt x="387292" y="126658"/>
                  </a:lnTo>
                  <a:lnTo>
                    <a:pt x="351249" y="151765"/>
                  </a:lnTo>
                  <a:lnTo>
                    <a:pt x="316562" y="178838"/>
                  </a:lnTo>
                  <a:lnTo>
                    <a:pt x="283300" y="207803"/>
                  </a:lnTo>
                  <a:lnTo>
                    <a:pt x="251530" y="238586"/>
                  </a:lnTo>
                  <a:lnTo>
                    <a:pt x="221320" y="271113"/>
                  </a:lnTo>
                  <a:lnTo>
                    <a:pt x="192737" y="305311"/>
                  </a:lnTo>
                  <a:lnTo>
                    <a:pt x="165848" y="341105"/>
                  </a:lnTo>
                  <a:lnTo>
                    <a:pt x="140722" y="378421"/>
                  </a:lnTo>
                  <a:lnTo>
                    <a:pt x="117426" y="417186"/>
                  </a:lnTo>
                  <a:lnTo>
                    <a:pt x="96028" y="457325"/>
                  </a:lnTo>
                  <a:lnTo>
                    <a:pt x="76595" y="498765"/>
                  </a:lnTo>
                  <a:lnTo>
                    <a:pt x="59195" y="541431"/>
                  </a:lnTo>
                  <a:lnTo>
                    <a:pt x="43896" y="585249"/>
                  </a:lnTo>
                  <a:lnTo>
                    <a:pt x="30765" y="630147"/>
                  </a:lnTo>
                  <a:lnTo>
                    <a:pt x="19870" y="676048"/>
                  </a:lnTo>
                  <a:lnTo>
                    <a:pt x="11278" y="722881"/>
                  </a:lnTo>
                  <a:lnTo>
                    <a:pt x="5057" y="770570"/>
                  </a:lnTo>
                  <a:lnTo>
                    <a:pt x="1275" y="819042"/>
                  </a:lnTo>
                  <a:lnTo>
                    <a:pt x="0" y="868222"/>
                  </a:lnTo>
                  <a:lnTo>
                    <a:pt x="1360" y="919510"/>
                  </a:lnTo>
                  <a:lnTo>
                    <a:pt x="5395" y="969960"/>
                  </a:lnTo>
                  <a:lnTo>
                    <a:pt x="12033" y="1019497"/>
                  </a:lnTo>
                  <a:lnTo>
                    <a:pt x="21206" y="1068046"/>
                  </a:lnTo>
                  <a:lnTo>
                    <a:pt x="32841" y="1115531"/>
                  </a:lnTo>
                  <a:lnTo>
                    <a:pt x="46869" y="1161876"/>
                  </a:lnTo>
                  <a:lnTo>
                    <a:pt x="63220" y="1207007"/>
                  </a:lnTo>
                  <a:lnTo>
                    <a:pt x="81823" y="1250848"/>
                  </a:lnTo>
                  <a:lnTo>
                    <a:pt x="102608" y="1293322"/>
                  </a:lnTo>
                  <a:lnTo>
                    <a:pt x="125504" y="1334356"/>
                  </a:lnTo>
                  <a:lnTo>
                    <a:pt x="150442" y="1373872"/>
                  </a:lnTo>
                  <a:lnTo>
                    <a:pt x="177350" y="1411797"/>
                  </a:lnTo>
                  <a:lnTo>
                    <a:pt x="206159" y="1448054"/>
                  </a:lnTo>
                  <a:lnTo>
                    <a:pt x="206159" y="1451127"/>
                  </a:lnTo>
                  <a:lnTo>
                    <a:pt x="209016" y="1451127"/>
                  </a:lnTo>
                  <a:lnTo>
                    <a:pt x="217608" y="1462100"/>
                  </a:lnTo>
                  <a:lnTo>
                    <a:pt x="226199" y="1472214"/>
                  </a:lnTo>
                  <a:lnTo>
                    <a:pt x="234791" y="1481754"/>
                  </a:lnTo>
                  <a:lnTo>
                    <a:pt x="243382" y="1491005"/>
                  </a:lnTo>
                  <a:lnTo>
                    <a:pt x="270306" y="1521995"/>
                  </a:lnTo>
                  <a:lnTo>
                    <a:pt x="301286" y="1558951"/>
                  </a:lnTo>
                  <a:lnTo>
                    <a:pt x="334651" y="1600679"/>
                  </a:lnTo>
                  <a:lnTo>
                    <a:pt x="368731" y="1645986"/>
                  </a:lnTo>
                  <a:lnTo>
                    <a:pt x="401857" y="1693680"/>
                  </a:lnTo>
                  <a:lnTo>
                    <a:pt x="432358" y="1742567"/>
                  </a:lnTo>
                  <a:lnTo>
                    <a:pt x="452154" y="1783142"/>
                  </a:lnTo>
                  <a:lnTo>
                    <a:pt x="467329" y="1825432"/>
                  </a:lnTo>
                  <a:lnTo>
                    <a:pt x="479508" y="1868262"/>
                  </a:lnTo>
                  <a:lnTo>
                    <a:pt x="490319" y="1910456"/>
                  </a:lnTo>
                  <a:lnTo>
                    <a:pt x="501389" y="1950838"/>
                  </a:lnTo>
                  <a:lnTo>
                    <a:pt x="514342" y="1988233"/>
                  </a:lnTo>
                  <a:lnTo>
                    <a:pt x="552407" y="2049358"/>
                  </a:lnTo>
                  <a:lnTo>
                    <a:pt x="617527" y="2084427"/>
                  </a:lnTo>
                  <a:lnTo>
                    <a:pt x="664298" y="2089251"/>
                  </a:lnTo>
                  <a:lnTo>
                    <a:pt x="787425" y="2089251"/>
                  </a:lnTo>
                  <a:lnTo>
                    <a:pt x="827506" y="2089251"/>
                  </a:lnTo>
                  <a:lnTo>
                    <a:pt x="950633" y="2089251"/>
                  </a:lnTo>
                  <a:lnTo>
                    <a:pt x="997471" y="2084427"/>
                  </a:lnTo>
                  <a:lnTo>
                    <a:pt x="1034409" y="2070737"/>
                  </a:lnTo>
                  <a:lnTo>
                    <a:pt x="1084987" y="2021464"/>
                  </a:lnTo>
                  <a:lnTo>
                    <a:pt x="1115171" y="1950838"/>
                  </a:lnTo>
                  <a:lnTo>
                    <a:pt x="1126616" y="1910456"/>
                  </a:lnTo>
                  <a:lnTo>
                    <a:pt x="1137764" y="1868262"/>
                  </a:lnTo>
                  <a:lnTo>
                    <a:pt x="1150215" y="1825432"/>
                  </a:lnTo>
                  <a:lnTo>
                    <a:pt x="1165571" y="1783142"/>
                  </a:lnTo>
                  <a:lnTo>
                    <a:pt x="1185430" y="1742567"/>
                  </a:lnTo>
                  <a:lnTo>
                    <a:pt x="1214303" y="1696478"/>
                  </a:lnTo>
                  <a:lnTo>
                    <a:pt x="1245561" y="1650986"/>
                  </a:lnTo>
                  <a:lnTo>
                    <a:pt x="1277773" y="1607199"/>
                  </a:lnTo>
                  <a:lnTo>
                    <a:pt x="1309508" y="1566224"/>
                  </a:lnTo>
                  <a:lnTo>
                    <a:pt x="1339335" y="1529168"/>
                  </a:lnTo>
                  <a:lnTo>
                    <a:pt x="1365821" y="1497139"/>
                  </a:lnTo>
                  <a:lnTo>
                    <a:pt x="1398063" y="1462594"/>
                  </a:lnTo>
                  <a:lnTo>
                    <a:pt x="1428465" y="1426076"/>
                  </a:lnTo>
                  <a:lnTo>
                    <a:pt x="1456938" y="1387681"/>
                  </a:lnTo>
                  <a:lnTo>
                    <a:pt x="1483396" y="1347501"/>
                  </a:lnTo>
                  <a:lnTo>
                    <a:pt x="1507749" y="1305631"/>
                  </a:lnTo>
                  <a:lnTo>
                    <a:pt x="1529911" y="1262164"/>
                  </a:lnTo>
                  <a:lnTo>
                    <a:pt x="1549795" y="1217194"/>
                  </a:lnTo>
                  <a:lnTo>
                    <a:pt x="1567311" y="1170816"/>
                  </a:lnTo>
                  <a:lnTo>
                    <a:pt x="1582374" y="1123123"/>
                  </a:lnTo>
                  <a:lnTo>
                    <a:pt x="1594894" y="1074210"/>
                  </a:lnTo>
                  <a:lnTo>
                    <a:pt x="1604785" y="1024169"/>
                  </a:lnTo>
                  <a:lnTo>
                    <a:pt x="1611958" y="973094"/>
                  </a:lnTo>
                  <a:lnTo>
                    <a:pt x="1616326" y="921081"/>
                  </a:lnTo>
                  <a:lnTo>
                    <a:pt x="1617802" y="868222"/>
                  </a:lnTo>
                  <a:lnTo>
                    <a:pt x="1616526" y="819042"/>
                  </a:lnTo>
                  <a:lnTo>
                    <a:pt x="1612743" y="770570"/>
                  </a:lnTo>
                  <a:lnTo>
                    <a:pt x="1606520" y="722881"/>
                  </a:lnTo>
                  <a:lnTo>
                    <a:pt x="1597924" y="676048"/>
                  </a:lnTo>
                  <a:lnTo>
                    <a:pt x="1587021" y="630147"/>
                  </a:lnTo>
                  <a:lnTo>
                    <a:pt x="1573880" y="585249"/>
                  </a:lnTo>
                  <a:lnTo>
                    <a:pt x="1558565" y="541431"/>
                  </a:lnTo>
                  <a:lnTo>
                    <a:pt x="1541146" y="498765"/>
                  </a:lnTo>
                  <a:lnTo>
                    <a:pt x="1521687" y="457325"/>
                  </a:lnTo>
                  <a:lnTo>
                    <a:pt x="1500257" y="417186"/>
                  </a:lnTo>
                  <a:lnTo>
                    <a:pt x="1476922" y="378421"/>
                  </a:lnTo>
                  <a:lnTo>
                    <a:pt x="1451750" y="341105"/>
                  </a:lnTo>
                  <a:lnTo>
                    <a:pt x="1424806" y="305311"/>
                  </a:lnTo>
                  <a:lnTo>
                    <a:pt x="1396158" y="271113"/>
                  </a:lnTo>
                  <a:lnTo>
                    <a:pt x="1365874" y="238586"/>
                  </a:lnTo>
                  <a:lnTo>
                    <a:pt x="1334019" y="207803"/>
                  </a:lnTo>
                  <a:lnTo>
                    <a:pt x="1300661" y="178838"/>
                  </a:lnTo>
                  <a:lnTo>
                    <a:pt x="1265866" y="151765"/>
                  </a:lnTo>
                  <a:lnTo>
                    <a:pt x="1229702" y="126658"/>
                  </a:lnTo>
                  <a:lnTo>
                    <a:pt x="1192236" y="103591"/>
                  </a:lnTo>
                  <a:lnTo>
                    <a:pt x="1153534" y="82639"/>
                  </a:lnTo>
                  <a:lnTo>
                    <a:pt x="1113663" y="63874"/>
                  </a:lnTo>
                  <a:lnTo>
                    <a:pt x="1072690" y="47372"/>
                  </a:lnTo>
                  <a:lnTo>
                    <a:pt x="1030683" y="33205"/>
                  </a:lnTo>
                  <a:lnTo>
                    <a:pt x="987708" y="21448"/>
                  </a:lnTo>
                  <a:lnTo>
                    <a:pt x="943831" y="12175"/>
                  </a:lnTo>
                  <a:lnTo>
                    <a:pt x="899121" y="5460"/>
                  </a:lnTo>
                  <a:lnTo>
                    <a:pt x="853643" y="1377"/>
                  </a:lnTo>
                  <a:lnTo>
                    <a:pt x="807465" y="0"/>
                  </a:lnTo>
                  <a:close/>
                </a:path>
                <a:path w="1617979" h="2089785">
                  <a:moveTo>
                    <a:pt x="1110983" y="1257846"/>
                  </a:moveTo>
                  <a:lnTo>
                    <a:pt x="1063380" y="1318817"/>
                  </a:lnTo>
                  <a:lnTo>
                    <a:pt x="1037295" y="1356638"/>
                  </a:lnTo>
                  <a:lnTo>
                    <a:pt x="1013625" y="1395895"/>
                  </a:lnTo>
                  <a:lnTo>
                    <a:pt x="995532" y="1439431"/>
                  </a:lnTo>
                  <a:lnTo>
                    <a:pt x="983404" y="1484414"/>
                  </a:lnTo>
                  <a:lnTo>
                    <a:pt x="971753" y="1526668"/>
                  </a:lnTo>
                  <a:lnTo>
                    <a:pt x="955089" y="1562019"/>
                  </a:lnTo>
                  <a:lnTo>
                    <a:pt x="927924" y="1586291"/>
                  </a:lnTo>
                  <a:lnTo>
                    <a:pt x="884770" y="1595310"/>
                  </a:lnTo>
                  <a:lnTo>
                    <a:pt x="818921" y="1595310"/>
                  </a:lnTo>
                  <a:lnTo>
                    <a:pt x="798880" y="1595310"/>
                  </a:lnTo>
                  <a:lnTo>
                    <a:pt x="730148" y="1595310"/>
                  </a:lnTo>
                  <a:lnTo>
                    <a:pt x="688209" y="1586291"/>
                  </a:lnTo>
                  <a:lnTo>
                    <a:pt x="661858" y="1562019"/>
                  </a:lnTo>
                  <a:lnTo>
                    <a:pt x="645687" y="1526668"/>
                  </a:lnTo>
                  <a:lnTo>
                    <a:pt x="634286" y="1484414"/>
                  </a:lnTo>
                  <a:lnTo>
                    <a:pt x="622248" y="1439431"/>
                  </a:lnTo>
                  <a:lnTo>
                    <a:pt x="604164" y="1395895"/>
                  </a:lnTo>
                  <a:lnTo>
                    <a:pt x="580052" y="1354815"/>
                  </a:lnTo>
                  <a:lnTo>
                    <a:pt x="552984" y="1315750"/>
                  </a:lnTo>
                  <a:lnTo>
                    <a:pt x="526452" y="1280711"/>
                  </a:lnTo>
                  <a:lnTo>
                    <a:pt x="498000" y="1246631"/>
                  </a:lnTo>
                  <a:lnTo>
                    <a:pt x="492856" y="1240974"/>
                  </a:lnTo>
                  <a:lnTo>
                    <a:pt x="488248" y="1235317"/>
                  </a:lnTo>
                  <a:lnTo>
                    <a:pt x="483908" y="1230236"/>
                  </a:lnTo>
                  <a:lnTo>
                    <a:pt x="481037" y="1227162"/>
                  </a:lnTo>
                  <a:lnTo>
                    <a:pt x="453214" y="1187398"/>
                  </a:lnTo>
                  <a:lnTo>
                    <a:pt x="428846" y="1144573"/>
                  </a:lnTo>
                  <a:lnTo>
                    <a:pt x="408235" y="1099011"/>
                  </a:lnTo>
                  <a:lnTo>
                    <a:pt x="391681" y="1051033"/>
                  </a:lnTo>
                  <a:lnTo>
                    <a:pt x="379484" y="1000963"/>
                  </a:lnTo>
                  <a:lnTo>
                    <a:pt x="371946" y="949121"/>
                  </a:lnTo>
                  <a:lnTo>
                    <a:pt x="369366" y="895832"/>
                  </a:lnTo>
                  <a:lnTo>
                    <a:pt x="371644" y="844714"/>
                  </a:lnTo>
                  <a:lnTo>
                    <a:pt x="378326" y="795071"/>
                  </a:lnTo>
                  <a:lnTo>
                    <a:pt x="389185" y="747152"/>
                  </a:lnTo>
                  <a:lnTo>
                    <a:pt x="403995" y="701211"/>
                  </a:lnTo>
                  <a:lnTo>
                    <a:pt x="422531" y="657499"/>
                  </a:lnTo>
                  <a:lnTo>
                    <a:pt x="444564" y="616267"/>
                  </a:lnTo>
                  <a:lnTo>
                    <a:pt x="469869" y="577768"/>
                  </a:lnTo>
                  <a:lnTo>
                    <a:pt x="498219" y="542253"/>
                  </a:lnTo>
                  <a:lnTo>
                    <a:pt x="529388" y="509973"/>
                  </a:lnTo>
                  <a:lnTo>
                    <a:pt x="563149" y="481181"/>
                  </a:lnTo>
                  <a:lnTo>
                    <a:pt x="599275" y="456128"/>
                  </a:lnTo>
                  <a:lnTo>
                    <a:pt x="637541" y="435066"/>
                  </a:lnTo>
                  <a:lnTo>
                    <a:pt x="677719" y="418246"/>
                  </a:lnTo>
                  <a:lnTo>
                    <a:pt x="719584" y="405920"/>
                  </a:lnTo>
                  <a:lnTo>
                    <a:pt x="762908" y="398340"/>
                  </a:lnTo>
                  <a:lnTo>
                    <a:pt x="807465" y="395757"/>
                  </a:lnTo>
                  <a:lnTo>
                    <a:pt x="852526" y="398340"/>
                  </a:lnTo>
                  <a:lnTo>
                    <a:pt x="896290" y="405920"/>
                  </a:lnTo>
                  <a:lnTo>
                    <a:pt x="938537" y="418246"/>
                  </a:lnTo>
                  <a:lnTo>
                    <a:pt x="979042" y="435066"/>
                  </a:lnTo>
                  <a:lnTo>
                    <a:pt x="1017585" y="456128"/>
                  </a:lnTo>
                  <a:lnTo>
                    <a:pt x="1053942" y="481181"/>
                  </a:lnTo>
                  <a:lnTo>
                    <a:pt x="1087892" y="509973"/>
                  </a:lnTo>
                  <a:lnTo>
                    <a:pt x="1119212" y="542253"/>
                  </a:lnTo>
                  <a:lnTo>
                    <a:pt x="1147680" y="577768"/>
                  </a:lnTo>
                  <a:lnTo>
                    <a:pt x="1173074" y="616267"/>
                  </a:lnTo>
                  <a:lnTo>
                    <a:pt x="1195171" y="657499"/>
                  </a:lnTo>
                  <a:lnTo>
                    <a:pt x="1213748" y="701211"/>
                  </a:lnTo>
                  <a:lnTo>
                    <a:pt x="1228585" y="747152"/>
                  </a:lnTo>
                  <a:lnTo>
                    <a:pt x="1239457" y="795071"/>
                  </a:lnTo>
                  <a:lnTo>
                    <a:pt x="1246144" y="844714"/>
                  </a:lnTo>
                  <a:lnTo>
                    <a:pt x="1248422" y="895832"/>
                  </a:lnTo>
                  <a:lnTo>
                    <a:pt x="1245922" y="948130"/>
                  </a:lnTo>
                  <a:lnTo>
                    <a:pt x="1238624" y="998990"/>
                  </a:lnTo>
                  <a:lnTo>
                    <a:pt x="1226829" y="1048125"/>
                  </a:lnTo>
                  <a:lnTo>
                    <a:pt x="1210840" y="1095246"/>
                  </a:lnTo>
                  <a:lnTo>
                    <a:pt x="1190958" y="1140066"/>
                  </a:lnTo>
                  <a:lnTo>
                    <a:pt x="1167487" y="1182298"/>
                  </a:lnTo>
                  <a:lnTo>
                    <a:pt x="1140728" y="1221654"/>
                  </a:lnTo>
                  <a:lnTo>
                    <a:pt x="1110983" y="1257846"/>
                  </a:lnTo>
                  <a:close/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4362170" y="3882707"/>
              <a:ext cx="542925" cy="421005"/>
            </a:xfrm>
            <a:custGeom>
              <a:avLst/>
              <a:gdLst/>
              <a:ahLst/>
              <a:cxnLst/>
              <a:rect l="l" t="t" r="r" b="b"/>
              <a:pathLst>
                <a:path w="542925" h="421004">
                  <a:moveTo>
                    <a:pt x="542912" y="230949"/>
                  </a:moveTo>
                  <a:lnTo>
                    <a:pt x="537908" y="206222"/>
                  </a:lnTo>
                  <a:lnTo>
                    <a:pt x="524344" y="184658"/>
                  </a:lnTo>
                  <a:lnTo>
                    <a:pt x="504342" y="169405"/>
                  </a:lnTo>
                  <a:lnTo>
                    <a:pt x="480047" y="163614"/>
                  </a:lnTo>
                  <a:lnTo>
                    <a:pt x="57150" y="163614"/>
                  </a:lnTo>
                  <a:lnTo>
                    <a:pt x="34963" y="169405"/>
                  </a:lnTo>
                  <a:lnTo>
                    <a:pt x="16789" y="184658"/>
                  </a:lnTo>
                  <a:lnTo>
                    <a:pt x="4508" y="206222"/>
                  </a:lnTo>
                  <a:lnTo>
                    <a:pt x="0" y="230949"/>
                  </a:lnTo>
                  <a:lnTo>
                    <a:pt x="4508" y="254241"/>
                  </a:lnTo>
                  <a:lnTo>
                    <a:pt x="16789" y="272656"/>
                  </a:lnTo>
                  <a:lnTo>
                    <a:pt x="34963" y="284746"/>
                  </a:lnTo>
                  <a:lnTo>
                    <a:pt x="57150" y="289102"/>
                  </a:lnTo>
                  <a:lnTo>
                    <a:pt x="137160" y="289102"/>
                  </a:lnTo>
                  <a:lnTo>
                    <a:pt x="137160" y="304406"/>
                  </a:lnTo>
                  <a:lnTo>
                    <a:pt x="147701" y="349694"/>
                  </a:lnTo>
                  <a:lnTo>
                    <a:pt x="176453" y="386664"/>
                  </a:lnTo>
                  <a:lnTo>
                    <a:pt x="219138" y="411581"/>
                  </a:lnTo>
                  <a:lnTo>
                    <a:pt x="271462" y="420712"/>
                  </a:lnTo>
                  <a:lnTo>
                    <a:pt x="322135" y="411581"/>
                  </a:lnTo>
                  <a:lnTo>
                    <a:pt x="363969" y="386664"/>
                  </a:lnTo>
                  <a:lnTo>
                    <a:pt x="392404" y="349694"/>
                  </a:lnTo>
                  <a:lnTo>
                    <a:pt x="402894" y="304406"/>
                  </a:lnTo>
                  <a:lnTo>
                    <a:pt x="402894" y="289102"/>
                  </a:lnTo>
                  <a:lnTo>
                    <a:pt x="480047" y="289102"/>
                  </a:lnTo>
                  <a:lnTo>
                    <a:pt x="504342" y="284746"/>
                  </a:lnTo>
                  <a:lnTo>
                    <a:pt x="524344" y="272656"/>
                  </a:lnTo>
                  <a:lnTo>
                    <a:pt x="537908" y="254241"/>
                  </a:lnTo>
                  <a:lnTo>
                    <a:pt x="542912" y="230949"/>
                  </a:lnTo>
                  <a:close/>
                </a:path>
                <a:path w="542925" h="421004">
                  <a:moveTo>
                    <a:pt x="542912" y="70764"/>
                  </a:moveTo>
                  <a:lnTo>
                    <a:pt x="537908" y="45440"/>
                  </a:lnTo>
                  <a:lnTo>
                    <a:pt x="524344" y="22694"/>
                  </a:lnTo>
                  <a:lnTo>
                    <a:pt x="504342" y="6299"/>
                  </a:lnTo>
                  <a:lnTo>
                    <a:pt x="480047" y="0"/>
                  </a:lnTo>
                  <a:lnTo>
                    <a:pt x="57150" y="0"/>
                  </a:lnTo>
                  <a:lnTo>
                    <a:pt x="34963" y="6299"/>
                  </a:lnTo>
                  <a:lnTo>
                    <a:pt x="16789" y="22694"/>
                  </a:lnTo>
                  <a:lnTo>
                    <a:pt x="4508" y="45440"/>
                  </a:lnTo>
                  <a:lnTo>
                    <a:pt x="0" y="70764"/>
                  </a:lnTo>
                  <a:lnTo>
                    <a:pt x="0" y="73837"/>
                  </a:lnTo>
                  <a:lnTo>
                    <a:pt x="4508" y="98704"/>
                  </a:lnTo>
                  <a:lnTo>
                    <a:pt x="16789" y="120383"/>
                  </a:lnTo>
                  <a:lnTo>
                    <a:pt x="34963" y="135712"/>
                  </a:lnTo>
                  <a:lnTo>
                    <a:pt x="57150" y="141528"/>
                  </a:lnTo>
                  <a:lnTo>
                    <a:pt x="480047" y="141528"/>
                  </a:lnTo>
                  <a:lnTo>
                    <a:pt x="504342" y="135712"/>
                  </a:lnTo>
                  <a:lnTo>
                    <a:pt x="524344" y="120383"/>
                  </a:lnTo>
                  <a:lnTo>
                    <a:pt x="537908" y="98704"/>
                  </a:lnTo>
                  <a:lnTo>
                    <a:pt x="542912" y="73837"/>
                  </a:lnTo>
                  <a:lnTo>
                    <a:pt x="542912" y="70764"/>
                  </a:lnTo>
                  <a:close/>
                </a:path>
              </a:pathLst>
            </a:custGeom>
            <a:solidFill>
              <a:srgbClr val="80808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/>
          <p:nvPr/>
        </p:nvSpPr>
        <p:spPr>
          <a:xfrm>
            <a:off x="4276187" y="2787578"/>
            <a:ext cx="684530" cy="734060"/>
          </a:xfrm>
          <a:custGeom>
            <a:avLst/>
            <a:gdLst/>
            <a:ahLst/>
            <a:cxnLst/>
            <a:rect l="l" t="t" r="r" b="b"/>
            <a:pathLst>
              <a:path w="684529" h="734060">
                <a:moveTo>
                  <a:pt x="342226" y="0"/>
                </a:moveTo>
                <a:lnTo>
                  <a:pt x="295789" y="3348"/>
                </a:lnTo>
                <a:lnTo>
                  <a:pt x="251251" y="13103"/>
                </a:lnTo>
                <a:lnTo>
                  <a:pt x="209018" y="28827"/>
                </a:lnTo>
                <a:lnTo>
                  <a:pt x="169500" y="50083"/>
                </a:lnTo>
                <a:lnTo>
                  <a:pt x="133104" y="76433"/>
                </a:lnTo>
                <a:lnTo>
                  <a:pt x="100237" y="107442"/>
                </a:lnTo>
                <a:lnTo>
                  <a:pt x="71308" y="142670"/>
                </a:lnTo>
                <a:lnTo>
                  <a:pt x="46725" y="181683"/>
                </a:lnTo>
                <a:lnTo>
                  <a:pt x="26894" y="224042"/>
                </a:lnTo>
                <a:lnTo>
                  <a:pt x="12225" y="269310"/>
                </a:lnTo>
                <a:lnTo>
                  <a:pt x="3124" y="317051"/>
                </a:lnTo>
                <a:lnTo>
                  <a:pt x="0" y="366826"/>
                </a:lnTo>
                <a:lnTo>
                  <a:pt x="3124" y="416605"/>
                </a:lnTo>
                <a:lnTo>
                  <a:pt x="12225" y="464348"/>
                </a:lnTo>
                <a:lnTo>
                  <a:pt x="26894" y="509618"/>
                </a:lnTo>
                <a:lnTo>
                  <a:pt x="46725" y="551979"/>
                </a:lnTo>
                <a:lnTo>
                  <a:pt x="71308" y="590992"/>
                </a:lnTo>
                <a:lnTo>
                  <a:pt x="100237" y="626222"/>
                </a:lnTo>
                <a:lnTo>
                  <a:pt x="133104" y="657231"/>
                </a:lnTo>
                <a:lnTo>
                  <a:pt x="169500" y="683582"/>
                </a:lnTo>
                <a:lnTo>
                  <a:pt x="209018" y="704838"/>
                </a:lnTo>
                <a:lnTo>
                  <a:pt x="251251" y="720562"/>
                </a:lnTo>
                <a:lnTo>
                  <a:pt x="295789" y="730317"/>
                </a:lnTo>
                <a:lnTo>
                  <a:pt x="342226" y="733666"/>
                </a:lnTo>
                <a:lnTo>
                  <a:pt x="388666" y="730317"/>
                </a:lnTo>
                <a:lnTo>
                  <a:pt x="433206" y="720562"/>
                </a:lnTo>
                <a:lnTo>
                  <a:pt x="475440" y="704838"/>
                </a:lnTo>
                <a:lnTo>
                  <a:pt x="514958" y="683582"/>
                </a:lnTo>
                <a:lnTo>
                  <a:pt x="551354" y="657231"/>
                </a:lnTo>
                <a:lnTo>
                  <a:pt x="584220" y="626222"/>
                </a:lnTo>
                <a:lnTo>
                  <a:pt x="613148" y="590992"/>
                </a:lnTo>
                <a:lnTo>
                  <a:pt x="637731" y="551979"/>
                </a:lnTo>
                <a:lnTo>
                  <a:pt x="657560" y="509618"/>
                </a:lnTo>
                <a:lnTo>
                  <a:pt x="672229" y="464348"/>
                </a:lnTo>
                <a:lnTo>
                  <a:pt x="681329" y="416605"/>
                </a:lnTo>
                <a:lnTo>
                  <a:pt x="684453" y="366826"/>
                </a:lnTo>
                <a:lnTo>
                  <a:pt x="681329" y="317051"/>
                </a:lnTo>
                <a:lnTo>
                  <a:pt x="672229" y="269310"/>
                </a:lnTo>
                <a:lnTo>
                  <a:pt x="657560" y="224042"/>
                </a:lnTo>
                <a:lnTo>
                  <a:pt x="637731" y="181683"/>
                </a:lnTo>
                <a:lnTo>
                  <a:pt x="613148" y="142670"/>
                </a:lnTo>
                <a:lnTo>
                  <a:pt x="584220" y="107442"/>
                </a:lnTo>
                <a:lnTo>
                  <a:pt x="551354" y="76433"/>
                </a:lnTo>
                <a:lnTo>
                  <a:pt x="514958" y="50083"/>
                </a:lnTo>
                <a:lnTo>
                  <a:pt x="475440" y="28827"/>
                </a:lnTo>
                <a:lnTo>
                  <a:pt x="433206" y="13103"/>
                </a:lnTo>
                <a:lnTo>
                  <a:pt x="388666" y="3348"/>
                </a:lnTo>
                <a:lnTo>
                  <a:pt x="342226" y="0"/>
                </a:lnTo>
                <a:close/>
              </a:path>
            </a:pathLst>
          </a:custGeom>
          <a:solidFill>
            <a:srgbClr val="A5C3CE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7" name="object 7"/>
          <p:cNvGrpSpPr/>
          <p:nvPr/>
        </p:nvGrpSpPr>
        <p:grpSpPr>
          <a:xfrm>
            <a:off x="3015424" y="1935568"/>
            <a:ext cx="975360" cy="970280"/>
            <a:chOff x="1491424" y="1935568"/>
            <a:chExt cx="975360" cy="970280"/>
          </a:xfrm>
        </p:grpSpPr>
        <p:sp>
          <p:nvSpPr>
            <p:cNvPr id="8" name="object 8"/>
            <p:cNvSpPr/>
            <p:nvPr/>
          </p:nvSpPr>
          <p:spPr>
            <a:xfrm>
              <a:off x="1867660" y="2270429"/>
              <a:ext cx="598805" cy="635635"/>
            </a:xfrm>
            <a:custGeom>
              <a:avLst/>
              <a:gdLst/>
              <a:ahLst/>
              <a:cxnLst/>
              <a:rect l="l" t="t" r="r" b="b"/>
              <a:pathLst>
                <a:path w="598805" h="635635">
                  <a:moveTo>
                    <a:pt x="299262" y="0"/>
                  </a:moveTo>
                  <a:lnTo>
                    <a:pt x="255040" y="3443"/>
                  </a:lnTo>
                  <a:lnTo>
                    <a:pt x="212831" y="13446"/>
                  </a:lnTo>
                  <a:lnTo>
                    <a:pt x="173101" y="29517"/>
                  </a:lnTo>
                  <a:lnTo>
                    <a:pt x="136311" y="51166"/>
                  </a:lnTo>
                  <a:lnTo>
                    <a:pt x="102924" y="77900"/>
                  </a:lnTo>
                  <a:lnTo>
                    <a:pt x="73404" y="109229"/>
                  </a:lnTo>
                  <a:lnTo>
                    <a:pt x="48213" y="144661"/>
                  </a:lnTo>
                  <a:lnTo>
                    <a:pt x="27814" y="183706"/>
                  </a:lnTo>
                  <a:lnTo>
                    <a:pt x="12670" y="225871"/>
                  </a:lnTo>
                  <a:lnTo>
                    <a:pt x="3244" y="270667"/>
                  </a:lnTo>
                  <a:lnTo>
                    <a:pt x="0" y="317601"/>
                  </a:lnTo>
                  <a:lnTo>
                    <a:pt x="3244" y="364535"/>
                  </a:lnTo>
                  <a:lnTo>
                    <a:pt x="12670" y="409331"/>
                  </a:lnTo>
                  <a:lnTo>
                    <a:pt x="27814" y="451496"/>
                  </a:lnTo>
                  <a:lnTo>
                    <a:pt x="48213" y="490541"/>
                  </a:lnTo>
                  <a:lnTo>
                    <a:pt x="73404" y="525973"/>
                  </a:lnTo>
                  <a:lnTo>
                    <a:pt x="102924" y="557302"/>
                  </a:lnTo>
                  <a:lnTo>
                    <a:pt x="136311" y="584037"/>
                  </a:lnTo>
                  <a:lnTo>
                    <a:pt x="173101" y="605685"/>
                  </a:lnTo>
                  <a:lnTo>
                    <a:pt x="212831" y="621756"/>
                  </a:lnTo>
                  <a:lnTo>
                    <a:pt x="255040" y="631759"/>
                  </a:lnTo>
                  <a:lnTo>
                    <a:pt x="299262" y="635203"/>
                  </a:lnTo>
                  <a:lnTo>
                    <a:pt x="343485" y="631759"/>
                  </a:lnTo>
                  <a:lnTo>
                    <a:pt x="385693" y="621756"/>
                  </a:lnTo>
                  <a:lnTo>
                    <a:pt x="425424" y="605685"/>
                  </a:lnTo>
                  <a:lnTo>
                    <a:pt x="462214" y="584037"/>
                  </a:lnTo>
                  <a:lnTo>
                    <a:pt x="495600" y="557302"/>
                  </a:lnTo>
                  <a:lnTo>
                    <a:pt x="525121" y="525973"/>
                  </a:lnTo>
                  <a:lnTo>
                    <a:pt x="550312" y="490541"/>
                  </a:lnTo>
                  <a:lnTo>
                    <a:pt x="570711" y="451496"/>
                  </a:lnTo>
                  <a:lnTo>
                    <a:pt x="585855" y="409331"/>
                  </a:lnTo>
                  <a:lnTo>
                    <a:pt x="595280" y="364535"/>
                  </a:lnTo>
                  <a:lnTo>
                    <a:pt x="598525" y="317601"/>
                  </a:lnTo>
                  <a:lnTo>
                    <a:pt x="595280" y="270667"/>
                  </a:lnTo>
                  <a:lnTo>
                    <a:pt x="585855" y="225871"/>
                  </a:lnTo>
                  <a:lnTo>
                    <a:pt x="570711" y="183706"/>
                  </a:lnTo>
                  <a:lnTo>
                    <a:pt x="550312" y="144661"/>
                  </a:lnTo>
                  <a:lnTo>
                    <a:pt x="525121" y="109229"/>
                  </a:lnTo>
                  <a:lnTo>
                    <a:pt x="495600" y="77900"/>
                  </a:lnTo>
                  <a:lnTo>
                    <a:pt x="462214" y="51166"/>
                  </a:lnTo>
                  <a:lnTo>
                    <a:pt x="425424" y="29517"/>
                  </a:lnTo>
                  <a:lnTo>
                    <a:pt x="385693" y="13446"/>
                  </a:lnTo>
                  <a:lnTo>
                    <a:pt x="343485" y="3443"/>
                  </a:lnTo>
                  <a:lnTo>
                    <a:pt x="299262" y="0"/>
                  </a:lnTo>
                  <a:close/>
                </a:path>
              </a:pathLst>
            </a:custGeom>
            <a:solidFill>
              <a:srgbClr val="80ABB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491424" y="1935568"/>
              <a:ext cx="342265" cy="367030"/>
            </a:xfrm>
            <a:custGeom>
              <a:avLst/>
              <a:gdLst/>
              <a:ahLst/>
              <a:cxnLst/>
              <a:rect l="l" t="t" r="r" b="b"/>
              <a:pathLst>
                <a:path w="342264" h="367030">
                  <a:moveTo>
                    <a:pt x="171119" y="0"/>
                  </a:moveTo>
                  <a:lnTo>
                    <a:pt x="125627" y="6551"/>
                  </a:lnTo>
                  <a:lnTo>
                    <a:pt x="84749" y="25041"/>
                  </a:lnTo>
                  <a:lnTo>
                    <a:pt x="50117" y="53721"/>
                  </a:lnTo>
                  <a:lnTo>
                    <a:pt x="23361" y="90841"/>
                  </a:lnTo>
                  <a:lnTo>
                    <a:pt x="6112" y="134655"/>
                  </a:lnTo>
                  <a:lnTo>
                    <a:pt x="0" y="183413"/>
                  </a:lnTo>
                  <a:lnTo>
                    <a:pt x="6112" y="232171"/>
                  </a:lnTo>
                  <a:lnTo>
                    <a:pt x="23361" y="275985"/>
                  </a:lnTo>
                  <a:lnTo>
                    <a:pt x="50117" y="313105"/>
                  </a:lnTo>
                  <a:lnTo>
                    <a:pt x="84749" y="341785"/>
                  </a:lnTo>
                  <a:lnTo>
                    <a:pt x="125627" y="360275"/>
                  </a:lnTo>
                  <a:lnTo>
                    <a:pt x="171119" y="366826"/>
                  </a:lnTo>
                  <a:lnTo>
                    <a:pt x="216607" y="360275"/>
                  </a:lnTo>
                  <a:lnTo>
                    <a:pt x="257481" y="341785"/>
                  </a:lnTo>
                  <a:lnTo>
                    <a:pt x="292111" y="313105"/>
                  </a:lnTo>
                  <a:lnTo>
                    <a:pt x="318865" y="275985"/>
                  </a:lnTo>
                  <a:lnTo>
                    <a:pt x="336114" y="232171"/>
                  </a:lnTo>
                  <a:lnTo>
                    <a:pt x="342226" y="183413"/>
                  </a:lnTo>
                  <a:lnTo>
                    <a:pt x="336114" y="134655"/>
                  </a:lnTo>
                  <a:lnTo>
                    <a:pt x="318865" y="90841"/>
                  </a:lnTo>
                  <a:lnTo>
                    <a:pt x="292111" y="53721"/>
                  </a:lnTo>
                  <a:lnTo>
                    <a:pt x="257481" y="25041"/>
                  </a:lnTo>
                  <a:lnTo>
                    <a:pt x="216607" y="6551"/>
                  </a:lnTo>
                  <a:lnTo>
                    <a:pt x="171119" y="0"/>
                  </a:lnTo>
                  <a:close/>
                </a:path>
              </a:pathLst>
            </a:custGeom>
            <a:solidFill>
              <a:srgbClr val="BBCED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/>
          <p:nvPr/>
        </p:nvSpPr>
        <p:spPr>
          <a:xfrm>
            <a:off x="2663821" y="2228574"/>
            <a:ext cx="238760" cy="255904"/>
          </a:xfrm>
          <a:custGeom>
            <a:avLst/>
            <a:gdLst/>
            <a:ahLst/>
            <a:cxnLst/>
            <a:rect l="l" t="t" r="r" b="b"/>
            <a:pathLst>
              <a:path w="238759" h="255905">
                <a:moveTo>
                  <a:pt x="119265" y="0"/>
                </a:moveTo>
                <a:lnTo>
                  <a:pt x="72839" y="10046"/>
                </a:lnTo>
                <a:lnTo>
                  <a:pt x="34929" y="37444"/>
                </a:lnTo>
                <a:lnTo>
                  <a:pt x="9371" y="78079"/>
                </a:lnTo>
                <a:lnTo>
                  <a:pt x="0" y="127838"/>
                </a:lnTo>
                <a:lnTo>
                  <a:pt x="9371" y="177596"/>
                </a:lnTo>
                <a:lnTo>
                  <a:pt x="34929" y="218232"/>
                </a:lnTo>
                <a:lnTo>
                  <a:pt x="72839" y="245629"/>
                </a:lnTo>
                <a:lnTo>
                  <a:pt x="119265" y="255676"/>
                </a:lnTo>
                <a:lnTo>
                  <a:pt x="165684" y="245629"/>
                </a:lnTo>
                <a:lnTo>
                  <a:pt x="203590" y="218232"/>
                </a:lnTo>
                <a:lnTo>
                  <a:pt x="229147" y="177596"/>
                </a:lnTo>
                <a:lnTo>
                  <a:pt x="238518" y="127838"/>
                </a:lnTo>
                <a:lnTo>
                  <a:pt x="229147" y="78079"/>
                </a:lnTo>
                <a:lnTo>
                  <a:pt x="203590" y="37444"/>
                </a:lnTo>
                <a:lnTo>
                  <a:pt x="165684" y="10046"/>
                </a:lnTo>
                <a:lnTo>
                  <a:pt x="119265" y="0"/>
                </a:lnTo>
                <a:close/>
              </a:path>
            </a:pathLst>
          </a:custGeom>
          <a:solidFill>
            <a:srgbClr val="6A8074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1" name="object 11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266651" y="2342495"/>
            <a:ext cx="164452" cy="176275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593150" y="2460986"/>
            <a:ext cx="195554" cy="260433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510271" y="2989248"/>
            <a:ext cx="225183" cy="320782"/>
          </a:xfrm>
          <a:prstGeom prst="rect">
            <a:avLst/>
          </a:prstGeom>
        </p:spPr>
      </p:pic>
      <p:grpSp>
        <p:nvGrpSpPr>
          <p:cNvPr id="14" name="object 14"/>
          <p:cNvGrpSpPr/>
          <p:nvPr/>
        </p:nvGrpSpPr>
        <p:grpSpPr>
          <a:xfrm>
            <a:off x="7083064" y="1810943"/>
            <a:ext cx="314960" cy="337185"/>
            <a:chOff x="5559064" y="1810942"/>
            <a:chExt cx="314960" cy="337185"/>
          </a:xfrm>
        </p:grpSpPr>
        <p:sp>
          <p:nvSpPr>
            <p:cNvPr id="15" name="object 15"/>
            <p:cNvSpPr/>
            <p:nvPr/>
          </p:nvSpPr>
          <p:spPr>
            <a:xfrm>
              <a:off x="5565414" y="1817292"/>
              <a:ext cx="302260" cy="324485"/>
            </a:xfrm>
            <a:custGeom>
              <a:avLst/>
              <a:gdLst/>
              <a:ahLst/>
              <a:cxnLst/>
              <a:rect l="l" t="t" r="r" b="b"/>
              <a:pathLst>
                <a:path w="302260" h="324485">
                  <a:moveTo>
                    <a:pt x="151117" y="0"/>
                  </a:moveTo>
                  <a:lnTo>
                    <a:pt x="103350" y="8257"/>
                  </a:lnTo>
                  <a:lnTo>
                    <a:pt x="61867" y="31251"/>
                  </a:lnTo>
                  <a:lnTo>
                    <a:pt x="29155" y="66314"/>
                  </a:lnTo>
                  <a:lnTo>
                    <a:pt x="7703" y="110778"/>
                  </a:lnTo>
                  <a:lnTo>
                    <a:pt x="0" y="161975"/>
                  </a:lnTo>
                  <a:lnTo>
                    <a:pt x="7703" y="213173"/>
                  </a:lnTo>
                  <a:lnTo>
                    <a:pt x="29155" y="257637"/>
                  </a:lnTo>
                  <a:lnTo>
                    <a:pt x="61867" y="292700"/>
                  </a:lnTo>
                  <a:lnTo>
                    <a:pt x="103350" y="315694"/>
                  </a:lnTo>
                  <a:lnTo>
                    <a:pt x="151117" y="323951"/>
                  </a:lnTo>
                  <a:lnTo>
                    <a:pt x="198877" y="315694"/>
                  </a:lnTo>
                  <a:lnTo>
                    <a:pt x="240357" y="292700"/>
                  </a:lnTo>
                  <a:lnTo>
                    <a:pt x="273067" y="257637"/>
                  </a:lnTo>
                  <a:lnTo>
                    <a:pt x="294518" y="213173"/>
                  </a:lnTo>
                  <a:lnTo>
                    <a:pt x="302221" y="161975"/>
                  </a:lnTo>
                  <a:lnTo>
                    <a:pt x="294518" y="110778"/>
                  </a:lnTo>
                  <a:lnTo>
                    <a:pt x="273067" y="66314"/>
                  </a:lnTo>
                  <a:lnTo>
                    <a:pt x="240357" y="31251"/>
                  </a:lnTo>
                  <a:lnTo>
                    <a:pt x="198877" y="8257"/>
                  </a:lnTo>
                  <a:lnTo>
                    <a:pt x="151117" y="0"/>
                  </a:lnTo>
                  <a:close/>
                </a:path>
              </a:pathLst>
            </a:custGeom>
            <a:solidFill>
              <a:srgbClr val="CC00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5565414" y="1817292"/>
              <a:ext cx="302260" cy="324485"/>
            </a:xfrm>
            <a:custGeom>
              <a:avLst/>
              <a:gdLst/>
              <a:ahLst/>
              <a:cxnLst/>
              <a:rect l="l" t="t" r="r" b="b"/>
              <a:pathLst>
                <a:path w="302260" h="324485">
                  <a:moveTo>
                    <a:pt x="0" y="161975"/>
                  </a:moveTo>
                  <a:lnTo>
                    <a:pt x="7703" y="110778"/>
                  </a:lnTo>
                  <a:lnTo>
                    <a:pt x="29155" y="66314"/>
                  </a:lnTo>
                  <a:lnTo>
                    <a:pt x="61867" y="31251"/>
                  </a:lnTo>
                  <a:lnTo>
                    <a:pt x="103350" y="8257"/>
                  </a:lnTo>
                  <a:lnTo>
                    <a:pt x="151117" y="0"/>
                  </a:lnTo>
                  <a:lnTo>
                    <a:pt x="198877" y="8257"/>
                  </a:lnTo>
                  <a:lnTo>
                    <a:pt x="240357" y="31251"/>
                  </a:lnTo>
                  <a:lnTo>
                    <a:pt x="273067" y="66314"/>
                  </a:lnTo>
                  <a:lnTo>
                    <a:pt x="294518" y="110778"/>
                  </a:lnTo>
                  <a:lnTo>
                    <a:pt x="302221" y="161975"/>
                  </a:lnTo>
                  <a:lnTo>
                    <a:pt x="294518" y="213173"/>
                  </a:lnTo>
                  <a:lnTo>
                    <a:pt x="273067" y="257637"/>
                  </a:lnTo>
                  <a:lnTo>
                    <a:pt x="240357" y="292700"/>
                  </a:lnTo>
                  <a:lnTo>
                    <a:pt x="198877" y="315694"/>
                  </a:lnTo>
                  <a:lnTo>
                    <a:pt x="151117" y="323951"/>
                  </a:lnTo>
                  <a:lnTo>
                    <a:pt x="103350" y="315694"/>
                  </a:lnTo>
                  <a:lnTo>
                    <a:pt x="61867" y="292700"/>
                  </a:lnTo>
                  <a:lnTo>
                    <a:pt x="29155" y="257637"/>
                  </a:lnTo>
                  <a:lnTo>
                    <a:pt x="7703" y="213173"/>
                  </a:lnTo>
                  <a:lnTo>
                    <a:pt x="0" y="161975"/>
                  </a:lnTo>
                  <a:close/>
                </a:path>
              </a:pathLst>
            </a:custGeom>
            <a:ln w="12700">
              <a:solidFill>
                <a:srgbClr val="CC009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7" name="object 17"/>
          <p:cNvSpPr txBox="1"/>
          <p:nvPr/>
        </p:nvSpPr>
        <p:spPr>
          <a:xfrm>
            <a:off x="7679419" y="1622552"/>
            <a:ext cx="2566670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10235" marR="5080" indent="-598170">
              <a:spcBef>
                <a:spcPts val="100"/>
              </a:spcBef>
            </a:pPr>
            <a:r>
              <a:rPr sz="2400" dirty="0">
                <a:latin typeface="Times New Roman"/>
                <a:cs typeface="Times New Roman"/>
              </a:rPr>
              <a:t>Bệnh</a:t>
            </a:r>
            <a:r>
              <a:rPr sz="2400" spc="-2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lan</a:t>
            </a:r>
            <a:r>
              <a:rPr sz="2400" spc="-1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tỏa:</a:t>
            </a:r>
            <a:r>
              <a:rPr sz="2400" spc="-2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xơ</a:t>
            </a:r>
            <a:r>
              <a:rPr sz="2400" spc="5" dirty="0">
                <a:latin typeface="Times New Roman"/>
                <a:cs typeface="Times New Roman"/>
              </a:rPr>
              <a:t> </a:t>
            </a:r>
            <a:r>
              <a:rPr sz="2400" spc="-25" dirty="0">
                <a:latin typeface="Times New Roman"/>
                <a:cs typeface="Times New Roman"/>
              </a:rPr>
              <a:t>vữa </a:t>
            </a:r>
            <a:r>
              <a:rPr sz="2400" dirty="0">
                <a:latin typeface="Times New Roman"/>
                <a:cs typeface="Times New Roman"/>
              </a:rPr>
              <a:t>động</a:t>
            </a:r>
            <a:r>
              <a:rPr sz="2400" spc="-10" dirty="0">
                <a:latin typeface="Times New Roman"/>
                <a:cs typeface="Times New Roman"/>
              </a:rPr>
              <a:t> </a:t>
            </a:r>
            <a:r>
              <a:rPr sz="2400" spc="-20" dirty="0">
                <a:latin typeface="Times New Roman"/>
                <a:cs typeface="Times New Roman"/>
              </a:rPr>
              <a:t>mạch</a:t>
            </a:r>
            <a:endParaRPr sz="2400">
              <a:latin typeface="Times New Roman"/>
              <a:cs typeface="Times New Roman"/>
            </a:endParaRPr>
          </a:p>
        </p:txBody>
      </p:sp>
      <p:grpSp>
        <p:nvGrpSpPr>
          <p:cNvPr id="18" name="object 18"/>
          <p:cNvGrpSpPr/>
          <p:nvPr/>
        </p:nvGrpSpPr>
        <p:grpSpPr>
          <a:xfrm>
            <a:off x="7080515" y="3015331"/>
            <a:ext cx="314960" cy="337185"/>
            <a:chOff x="5556515" y="3015330"/>
            <a:chExt cx="314960" cy="337185"/>
          </a:xfrm>
        </p:grpSpPr>
        <p:sp>
          <p:nvSpPr>
            <p:cNvPr id="19" name="object 19"/>
            <p:cNvSpPr/>
            <p:nvPr/>
          </p:nvSpPr>
          <p:spPr>
            <a:xfrm>
              <a:off x="5562865" y="3021680"/>
              <a:ext cx="302260" cy="324485"/>
            </a:xfrm>
            <a:custGeom>
              <a:avLst/>
              <a:gdLst/>
              <a:ahLst/>
              <a:cxnLst/>
              <a:rect l="l" t="t" r="r" b="b"/>
              <a:pathLst>
                <a:path w="302260" h="324485">
                  <a:moveTo>
                    <a:pt x="151117" y="0"/>
                  </a:moveTo>
                  <a:lnTo>
                    <a:pt x="103350" y="8257"/>
                  </a:lnTo>
                  <a:lnTo>
                    <a:pt x="61867" y="31251"/>
                  </a:lnTo>
                  <a:lnTo>
                    <a:pt x="29155" y="66314"/>
                  </a:lnTo>
                  <a:lnTo>
                    <a:pt x="7703" y="110778"/>
                  </a:lnTo>
                  <a:lnTo>
                    <a:pt x="0" y="161975"/>
                  </a:lnTo>
                  <a:lnTo>
                    <a:pt x="7703" y="213173"/>
                  </a:lnTo>
                  <a:lnTo>
                    <a:pt x="29155" y="257637"/>
                  </a:lnTo>
                  <a:lnTo>
                    <a:pt x="61867" y="292700"/>
                  </a:lnTo>
                  <a:lnTo>
                    <a:pt x="103350" y="315694"/>
                  </a:lnTo>
                  <a:lnTo>
                    <a:pt x="151117" y="323951"/>
                  </a:lnTo>
                  <a:lnTo>
                    <a:pt x="198877" y="315694"/>
                  </a:lnTo>
                  <a:lnTo>
                    <a:pt x="240357" y="292700"/>
                  </a:lnTo>
                  <a:lnTo>
                    <a:pt x="273067" y="257637"/>
                  </a:lnTo>
                  <a:lnTo>
                    <a:pt x="294518" y="213173"/>
                  </a:lnTo>
                  <a:lnTo>
                    <a:pt x="302221" y="161975"/>
                  </a:lnTo>
                  <a:lnTo>
                    <a:pt x="294518" y="110778"/>
                  </a:lnTo>
                  <a:lnTo>
                    <a:pt x="273067" y="66314"/>
                  </a:lnTo>
                  <a:lnTo>
                    <a:pt x="240357" y="31251"/>
                  </a:lnTo>
                  <a:lnTo>
                    <a:pt x="198877" y="8257"/>
                  </a:lnTo>
                  <a:lnTo>
                    <a:pt x="151117" y="0"/>
                  </a:lnTo>
                  <a:close/>
                </a:path>
              </a:pathLst>
            </a:custGeom>
            <a:solidFill>
              <a:srgbClr val="FF89C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5562865" y="3021680"/>
              <a:ext cx="302260" cy="324485"/>
            </a:xfrm>
            <a:custGeom>
              <a:avLst/>
              <a:gdLst/>
              <a:ahLst/>
              <a:cxnLst/>
              <a:rect l="l" t="t" r="r" b="b"/>
              <a:pathLst>
                <a:path w="302260" h="324485">
                  <a:moveTo>
                    <a:pt x="0" y="161975"/>
                  </a:moveTo>
                  <a:lnTo>
                    <a:pt x="7703" y="110778"/>
                  </a:lnTo>
                  <a:lnTo>
                    <a:pt x="29155" y="66314"/>
                  </a:lnTo>
                  <a:lnTo>
                    <a:pt x="61867" y="31251"/>
                  </a:lnTo>
                  <a:lnTo>
                    <a:pt x="103350" y="8257"/>
                  </a:lnTo>
                  <a:lnTo>
                    <a:pt x="151117" y="0"/>
                  </a:lnTo>
                  <a:lnTo>
                    <a:pt x="198877" y="8257"/>
                  </a:lnTo>
                  <a:lnTo>
                    <a:pt x="240357" y="31251"/>
                  </a:lnTo>
                  <a:lnTo>
                    <a:pt x="273067" y="66314"/>
                  </a:lnTo>
                  <a:lnTo>
                    <a:pt x="294518" y="110778"/>
                  </a:lnTo>
                  <a:lnTo>
                    <a:pt x="302221" y="161975"/>
                  </a:lnTo>
                  <a:lnTo>
                    <a:pt x="294518" y="213173"/>
                  </a:lnTo>
                  <a:lnTo>
                    <a:pt x="273067" y="257637"/>
                  </a:lnTo>
                  <a:lnTo>
                    <a:pt x="240357" y="292700"/>
                  </a:lnTo>
                  <a:lnTo>
                    <a:pt x="198877" y="315694"/>
                  </a:lnTo>
                  <a:lnTo>
                    <a:pt x="151117" y="323951"/>
                  </a:lnTo>
                  <a:lnTo>
                    <a:pt x="103350" y="315694"/>
                  </a:lnTo>
                  <a:lnTo>
                    <a:pt x="61867" y="292700"/>
                  </a:lnTo>
                  <a:lnTo>
                    <a:pt x="29155" y="257637"/>
                  </a:lnTo>
                  <a:lnTo>
                    <a:pt x="7703" y="213173"/>
                  </a:lnTo>
                  <a:lnTo>
                    <a:pt x="0" y="161975"/>
                  </a:lnTo>
                  <a:close/>
                </a:path>
              </a:pathLst>
            </a:custGeom>
            <a:ln w="12700">
              <a:solidFill>
                <a:srgbClr val="FF89C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1" name="object 21"/>
          <p:cNvSpPr txBox="1"/>
          <p:nvPr/>
        </p:nvSpPr>
        <p:spPr>
          <a:xfrm>
            <a:off x="7619407" y="2777243"/>
            <a:ext cx="2905760" cy="33401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195580" indent="-635" algn="ctr">
              <a:spcBef>
                <a:spcPts val="100"/>
              </a:spcBef>
            </a:pPr>
            <a:r>
              <a:rPr sz="2400" dirty="0">
                <a:latin typeface="Times New Roman"/>
                <a:cs typeface="Times New Roman"/>
              </a:rPr>
              <a:t>Tỉ</a:t>
            </a:r>
            <a:r>
              <a:rPr sz="2400" spc="-2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lệ</a:t>
            </a:r>
            <a:r>
              <a:rPr sz="2400" spc="-1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tử</a:t>
            </a:r>
            <a:r>
              <a:rPr sz="2400" spc="-1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vong:</a:t>
            </a:r>
            <a:r>
              <a:rPr sz="2400" spc="-1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&gt;</a:t>
            </a:r>
            <a:r>
              <a:rPr sz="2400" spc="-5" dirty="0">
                <a:latin typeface="Times New Roman"/>
                <a:cs typeface="Times New Roman"/>
              </a:rPr>
              <a:t> </a:t>
            </a:r>
            <a:r>
              <a:rPr sz="2400" spc="-25" dirty="0">
                <a:latin typeface="Times New Roman"/>
                <a:cs typeface="Times New Roman"/>
              </a:rPr>
              <a:t>50% </a:t>
            </a:r>
            <a:r>
              <a:rPr sz="2400" dirty="0">
                <a:latin typeface="Times New Roman"/>
                <a:cs typeface="Times New Roman"/>
              </a:rPr>
              <a:t>10</a:t>
            </a:r>
            <a:r>
              <a:rPr sz="2400" spc="-1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năm</a:t>
            </a:r>
            <a:r>
              <a:rPr sz="2400" spc="-15" dirty="0">
                <a:latin typeface="Times New Roman"/>
                <a:cs typeface="Times New Roman"/>
              </a:rPr>
              <a:t> </a:t>
            </a:r>
            <a:r>
              <a:rPr sz="2400" b="1" dirty="0">
                <a:solidFill>
                  <a:srgbClr val="CC0099"/>
                </a:solidFill>
                <a:latin typeface="Times New Roman"/>
                <a:cs typeface="Times New Roman"/>
              </a:rPr>
              <a:t>(tim</a:t>
            </a:r>
            <a:r>
              <a:rPr sz="2400" b="1" spc="-10" dirty="0">
                <a:solidFill>
                  <a:srgbClr val="CC0099"/>
                </a:solidFill>
                <a:latin typeface="Times New Roman"/>
                <a:cs typeface="Times New Roman"/>
              </a:rPr>
              <a:t> </a:t>
            </a:r>
            <a:r>
              <a:rPr sz="2400" b="1" dirty="0">
                <a:solidFill>
                  <a:srgbClr val="CC0099"/>
                </a:solidFill>
                <a:latin typeface="Times New Roman"/>
                <a:cs typeface="Times New Roman"/>
              </a:rPr>
              <a:t>mạch</a:t>
            </a:r>
            <a:r>
              <a:rPr sz="2400" b="1" spc="-10" dirty="0">
                <a:solidFill>
                  <a:srgbClr val="CC0099"/>
                </a:solidFill>
                <a:latin typeface="Times New Roman"/>
                <a:cs typeface="Times New Roman"/>
              </a:rPr>
              <a:t> </a:t>
            </a:r>
            <a:r>
              <a:rPr sz="2400" b="1" spc="-25" dirty="0">
                <a:solidFill>
                  <a:srgbClr val="CC0099"/>
                </a:solidFill>
                <a:latin typeface="Times New Roman"/>
                <a:cs typeface="Times New Roman"/>
              </a:rPr>
              <a:t>và </a:t>
            </a:r>
            <a:r>
              <a:rPr sz="2400" b="1" dirty="0">
                <a:solidFill>
                  <a:srgbClr val="CC0099"/>
                </a:solidFill>
                <a:latin typeface="Times New Roman"/>
                <a:cs typeface="Times New Roman"/>
              </a:rPr>
              <a:t>ung</a:t>
            </a:r>
            <a:r>
              <a:rPr sz="2400" b="1" spc="-5" dirty="0">
                <a:solidFill>
                  <a:srgbClr val="CC0099"/>
                </a:solidFill>
                <a:latin typeface="Times New Roman"/>
                <a:cs typeface="Times New Roman"/>
              </a:rPr>
              <a:t> </a:t>
            </a:r>
            <a:r>
              <a:rPr sz="2400" b="1" spc="-20" dirty="0">
                <a:solidFill>
                  <a:srgbClr val="CC0099"/>
                </a:solidFill>
                <a:latin typeface="Times New Roman"/>
                <a:cs typeface="Times New Roman"/>
              </a:rPr>
              <a:t>thư)</a:t>
            </a:r>
            <a:endParaRPr sz="2400">
              <a:latin typeface="Times New Roman"/>
              <a:cs typeface="Times New Roman"/>
            </a:endParaRPr>
          </a:p>
          <a:p>
            <a:pPr marL="79375" marR="5080" algn="ctr">
              <a:spcBef>
                <a:spcPts val="1410"/>
              </a:spcBef>
            </a:pPr>
            <a:r>
              <a:rPr sz="2400" dirty="0">
                <a:latin typeface="Times New Roman"/>
                <a:cs typeface="Times New Roman"/>
              </a:rPr>
              <a:t>Tìm</a:t>
            </a:r>
            <a:r>
              <a:rPr sz="2400" spc="-2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và</a:t>
            </a:r>
            <a:r>
              <a:rPr sz="2400" spc="-1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điều</a:t>
            </a:r>
            <a:r>
              <a:rPr sz="2400" spc="-2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trị</a:t>
            </a:r>
            <a:r>
              <a:rPr sz="2400" spc="-1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các</a:t>
            </a:r>
            <a:r>
              <a:rPr sz="2400" spc="-15" dirty="0">
                <a:latin typeface="Times New Roman"/>
                <a:cs typeface="Times New Roman"/>
              </a:rPr>
              <a:t> </a:t>
            </a:r>
            <a:r>
              <a:rPr sz="2400" spc="-25" dirty="0">
                <a:latin typeface="Times New Roman"/>
                <a:cs typeface="Times New Roman"/>
              </a:rPr>
              <a:t>yếu </a:t>
            </a:r>
            <a:r>
              <a:rPr sz="2400" dirty="0">
                <a:latin typeface="Times New Roman"/>
                <a:cs typeface="Times New Roman"/>
              </a:rPr>
              <a:t>tố</a:t>
            </a:r>
            <a:r>
              <a:rPr sz="2400" spc="-2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nguy</a:t>
            </a:r>
            <a:r>
              <a:rPr sz="2400" spc="-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cơ</a:t>
            </a:r>
            <a:r>
              <a:rPr sz="2400" spc="-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tim</a:t>
            </a:r>
            <a:r>
              <a:rPr sz="2400" spc="-15" dirty="0">
                <a:latin typeface="Times New Roman"/>
                <a:cs typeface="Times New Roman"/>
              </a:rPr>
              <a:t> </a:t>
            </a:r>
            <a:r>
              <a:rPr sz="2400" spc="-20" dirty="0">
                <a:latin typeface="Times New Roman"/>
                <a:cs typeface="Times New Roman"/>
              </a:rPr>
              <a:t>mạch</a:t>
            </a:r>
            <a:endParaRPr sz="2400">
              <a:latin typeface="Times New Roman"/>
              <a:cs typeface="Times New Roman"/>
            </a:endParaRPr>
          </a:p>
          <a:p>
            <a:pPr marL="662940" indent="-343535">
              <a:spcBef>
                <a:spcPts val="1645"/>
              </a:spcBef>
              <a:buFont typeface="Wingdings"/>
              <a:buChar char=""/>
              <a:tabLst>
                <a:tab pos="663575" algn="l"/>
              </a:tabLst>
            </a:pPr>
            <a:r>
              <a:rPr sz="2400" dirty="0">
                <a:solidFill>
                  <a:srgbClr val="B23B7E"/>
                </a:solidFill>
                <a:latin typeface="Times New Roman"/>
                <a:cs typeface="Times New Roman"/>
              </a:rPr>
              <a:t>Thuốc</a:t>
            </a:r>
            <a:r>
              <a:rPr sz="2400" spc="-15" dirty="0">
                <a:solidFill>
                  <a:srgbClr val="B23B7E"/>
                </a:solidFill>
                <a:latin typeface="Times New Roman"/>
                <a:cs typeface="Times New Roman"/>
              </a:rPr>
              <a:t> </a:t>
            </a:r>
            <a:r>
              <a:rPr sz="2400" spc="-25" dirty="0">
                <a:solidFill>
                  <a:srgbClr val="B23B7E"/>
                </a:solidFill>
                <a:latin typeface="Times New Roman"/>
                <a:cs typeface="Times New Roman"/>
              </a:rPr>
              <a:t>lá</a:t>
            </a:r>
            <a:endParaRPr sz="2400">
              <a:latin typeface="Times New Roman"/>
              <a:cs typeface="Times New Roman"/>
            </a:endParaRPr>
          </a:p>
          <a:p>
            <a:pPr marL="662940" indent="-343535">
              <a:buFont typeface="Wingdings"/>
              <a:buChar char=""/>
              <a:tabLst>
                <a:tab pos="663575" algn="l"/>
              </a:tabLst>
            </a:pPr>
            <a:r>
              <a:rPr sz="2400" dirty="0">
                <a:solidFill>
                  <a:srgbClr val="B23B7E"/>
                </a:solidFill>
                <a:latin typeface="Times New Roman"/>
                <a:cs typeface="Times New Roman"/>
              </a:rPr>
              <a:t>Tiểu</a:t>
            </a:r>
            <a:r>
              <a:rPr sz="2400" spc="-114" dirty="0">
                <a:solidFill>
                  <a:srgbClr val="B23B7E"/>
                </a:solidFill>
                <a:latin typeface="Times New Roman"/>
                <a:cs typeface="Times New Roman"/>
              </a:rPr>
              <a:t> </a:t>
            </a:r>
            <a:r>
              <a:rPr sz="2400" spc="-10" dirty="0">
                <a:solidFill>
                  <a:srgbClr val="B23B7E"/>
                </a:solidFill>
                <a:latin typeface="Times New Roman"/>
                <a:cs typeface="Times New Roman"/>
              </a:rPr>
              <a:t>đường</a:t>
            </a:r>
            <a:endParaRPr sz="2400">
              <a:latin typeface="Times New Roman"/>
              <a:cs typeface="Times New Roman"/>
            </a:endParaRPr>
          </a:p>
          <a:p>
            <a:pPr marL="662940" indent="-343535">
              <a:buFont typeface="Wingdings"/>
              <a:buChar char=""/>
              <a:tabLst>
                <a:tab pos="663575" algn="l"/>
              </a:tabLst>
            </a:pPr>
            <a:r>
              <a:rPr sz="2400" dirty="0">
                <a:solidFill>
                  <a:srgbClr val="B23B7E"/>
                </a:solidFill>
                <a:latin typeface="Times New Roman"/>
                <a:cs typeface="Times New Roman"/>
              </a:rPr>
              <a:t>RL</a:t>
            </a:r>
            <a:r>
              <a:rPr sz="2400" spc="-110" dirty="0">
                <a:solidFill>
                  <a:srgbClr val="B23B7E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B23B7E"/>
                </a:solidFill>
                <a:latin typeface="Times New Roman"/>
                <a:cs typeface="Times New Roman"/>
              </a:rPr>
              <a:t>lipid</a:t>
            </a:r>
            <a:r>
              <a:rPr sz="2400" spc="-20" dirty="0">
                <a:solidFill>
                  <a:srgbClr val="B23B7E"/>
                </a:solidFill>
                <a:latin typeface="Times New Roman"/>
                <a:cs typeface="Times New Roman"/>
              </a:rPr>
              <a:t> </a:t>
            </a:r>
            <a:r>
              <a:rPr sz="2400" spc="-25" dirty="0">
                <a:solidFill>
                  <a:srgbClr val="B23B7E"/>
                </a:solidFill>
                <a:latin typeface="Times New Roman"/>
                <a:cs typeface="Times New Roman"/>
              </a:rPr>
              <a:t>máu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7086865" y="4320282"/>
            <a:ext cx="302260" cy="321310"/>
          </a:xfrm>
          <a:custGeom>
            <a:avLst/>
            <a:gdLst/>
            <a:ahLst/>
            <a:cxnLst/>
            <a:rect l="l" t="t" r="r" b="b"/>
            <a:pathLst>
              <a:path w="302260" h="321310">
                <a:moveTo>
                  <a:pt x="151117" y="0"/>
                </a:moveTo>
                <a:lnTo>
                  <a:pt x="103350" y="8176"/>
                </a:lnTo>
                <a:lnTo>
                  <a:pt x="61867" y="30944"/>
                </a:lnTo>
                <a:lnTo>
                  <a:pt x="29155" y="65663"/>
                </a:lnTo>
                <a:lnTo>
                  <a:pt x="7703" y="109692"/>
                </a:lnTo>
                <a:lnTo>
                  <a:pt x="0" y="160388"/>
                </a:lnTo>
                <a:lnTo>
                  <a:pt x="7703" y="211084"/>
                </a:lnTo>
                <a:lnTo>
                  <a:pt x="29155" y="255112"/>
                </a:lnTo>
                <a:lnTo>
                  <a:pt x="61867" y="289831"/>
                </a:lnTo>
                <a:lnTo>
                  <a:pt x="103350" y="312600"/>
                </a:lnTo>
                <a:lnTo>
                  <a:pt x="151117" y="320776"/>
                </a:lnTo>
                <a:lnTo>
                  <a:pt x="198877" y="312600"/>
                </a:lnTo>
                <a:lnTo>
                  <a:pt x="240357" y="289831"/>
                </a:lnTo>
                <a:lnTo>
                  <a:pt x="273067" y="255112"/>
                </a:lnTo>
                <a:lnTo>
                  <a:pt x="294518" y="211084"/>
                </a:lnTo>
                <a:lnTo>
                  <a:pt x="302221" y="160388"/>
                </a:lnTo>
                <a:lnTo>
                  <a:pt x="294518" y="109692"/>
                </a:lnTo>
                <a:lnTo>
                  <a:pt x="273067" y="65663"/>
                </a:lnTo>
                <a:lnTo>
                  <a:pt x="240357" y="30944"/>
                </a:lnTo>
                <a:lnTo>
                  <a:pt x="198877" y="8176"/>
                </a:lnTo>
                <a:lnTo>
                  <a:pt x="151117" y="0"/>
                </a:lnTo>
                <a:close/>
              </a:path>
            </a:pathLst>
          </a:custGeom>
          <a:solidFill>
            <a:srgbClr val="BBCED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 txBox="1">
            <a:spLocks noGrp="1"/>
          </p:cNvSpPr>
          <p:nvPr>
            <p:ph type="title"/>
          </p:nvPr>
        </p:nvSpPr>
        <p:spPr>
          <a:xfrm>
            <a:off x="916644" y="270398"/>
            <a:ext cx="10358712" cy="99706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923925" marR="5080" indent="-255270" algn="ctr">
              <a:spcBef>
                <a:spcPts val="95"/>
              </a:spcBef>
            </a:pPr>
            <a:r>
              <a:rPr sz="3200" dirty="0"/>
              <a:t>Chiến</a:t>
            </a:r>
            <a:r>
              <a:rPr sz="3200" spc="-80" dirty="0"/>
              <a:t> </a:t>
            </a:r>
            <a:r>
              <a:rPr sz="3200" dirty="0"/>
              <a:t>lược</a:t>
            </a:r>
            <a:r>
              <a:rPr sz="3200" spc="-65" dirty="0"/>
              <a:t> </a:t>
            </a:r>
            <a:r>
              <a:rPr sz="3200" dirty="0"/>
              <a:t>điều</a:t>
            </a:r>
            <a:r>
              <a:rPr sz="3200" spc="-70" dirty="0"/>
              <a:t> </a:t>
            </a:r>
            <a:r>
              <a:rPr sz="3200" dirty="0"/>
              <a:t>trị</a:t>
            </a:r>
            <a:r>
              <a:rPr sz="3200" spc="-70" dirty="0"/>
              <a:t> </a:t>
            </a:r>
            <a:r>
              <a:rPr sz="3200" dirty="0"/>
              <a:t>trên</a:t>
            </a:r>
            <a:r>
              <a:rPr sz="3200" spc="-75" dirty="0"/>
              <a:t> </a:t>
            </a:r>
            <a:r>
              <a:rPr sz="3200" dirty="0"/>
              <a:t>bệnh</a:t>
            </a:r>
            <a:r>
              <a:rPr sz="3200" spc="-80" dirty="0"/>
              <a:t> </a:t>
            </a:r>
            <a:r>
              <a:rPr sz="3200" dirty="0"/>
              <a:t>nhân</a:t>
            </a:r>
            <a:r>
              <a:rPr sz="3200" spc="-80" dirty="0"/>
              <a:t> </a:t>
            </a:r>
            <a:r>
              <a:rPr sz="3200" spc="-25" dirty="0"/>
              <a:t>bị </a:t>
            </a:r>
            <a:r>
              <a:rPr sz="3200" dirty="0"/>
              <a:t>bệnh</a:t>
            </a:r>
            <a:r>
              <a:rPr sz="3200" spc="-85" dirty="0"/>
              <a:t> </a:t>
            </a:r>
            <a:r>
              <a:rPr sz="3200" dirty="0"/>
              <a:t>mạch</a:t>
            </a:r>
            <a:r>
              <a:rPr sz="3200" spc="-70" dirty="0"/>
              <a:t> </a:t>
            </a:r>
            <a:r>
              <a:rPr sz="3200" dirty="0"/>
              <a:t>máu</a:t>
            </a:r>
            <a:r>
              <a:rPr sz="3200" spc="-70" dirty="0"/>
              <a:t> </a:t>
            </a:r>
            <a:r>
              <a:rPr sz="3200" dirty="0"/>
              <a:t>chi</a:t>
            </a:r>
            <a:r>
              <a:rPr sz="3200" spc="-60" dirty="0"/>
              <a:t> </a:t>
            </a:r>
            <a:r>
              <a:rPr sz="3200" dirty="0"/>
              <a:t>dưới</a:t>
            </a:r>
            <a:r>
              <a:rPr sz="3200" spc="-65" dirty="0"/>
              <a:t> </a:t>
            </a:r>
            <a:r>
              <a:rPr sz="3200" dirty="0"/>
              <a:t>mãn</a:t>
            </a:r>
            <a:r>
              <a:rPr sz="3200" spc="-70" dirty="0"/>
              <a:t> </a:t>
            </a:r>
            <a:r>
              <a:rPr sz="3200" spc="-20" dirty="0"/>
              <a:t>tính</a:t>
            </a:r>
            <a:endParaRPr sz="3200" dirty="0"/>
          </a:p>
        </p:txBody>
      </p:sp>
      <p:sp>
        <p:nvSpPr>
          <p:cNvPr id="24" name="object 24"/>
          <p:cNvSpPr/>
          <p:nvPr/>
        </p:nvSpPr>
        <p:spPr>
          <a:xfrm>
            <a:off x="4572000" y="4640263"/>
            <a:ext cx="297180" cy="846455"/>
          </a:xfrm>
          <a:custGeom>
            <a:avLst/>
            <a:gdLst/>
            <a:ahLst/>
            <a:cxnLst/>
            <a:rect l="l" t="t" r="r" b="b"/>
            <a:pathLst>
              <a:path w="297179" h="846454">
                <a:moveTo>
                  <a:pt x="0" y="0"/>
                </a:moveTo>
                <a:lnTo>
                  <a:pt x="57778" y="1943"/>
                </a:lnTo>
                <a:lnTo>
                  <a:pt x="104960" y="7245"/>
                </a:lnTo>
                <a:lnTo>
                  <a:pt x="136772" y="15109"/>
                </a:lnTo>
                <a:lnTo>
                  <a:pt x="148437" y="24739"/>
                </a:lnTo>
                <a:lnTo>
                  <a:pt x="148437" y="398335"/>
                </a:lnTo>
                <a:lnTo>
                  <a:pt x="160100" y="407960"/>
                </a:lnTo>
                <a:lnTo>
                  <a:pt x="191908" y="415824"/>
                </a:lnTo>
                <a:lnTo>
                  <a:pt x="239086" y="421129"/>
                </a:lnTo>
                <a:lnTo>
                  <a:pt x="296862" y="423075"/>
                </a:lnTo>
                <a:lnTo>
                  <a:pt x="239086" y="425018"/>
                </a:lnTo>
                <a:lnTo>
                  <a:pt x="191908" y="430318"/>
                </a:lnTo>
                <a:lnTo>
                  <a:pt x="160100" y="438178"/>
                </a:lnTo>
                <a:lnTo>
                  <a:pt x="148437" y="447802"/>
                </a:lnTo>
                <a:lnTo>
                  <a:pt x="148437" y="821397"/>
                </a:lnTo>
                <a:lnTo>
                  <a:pt x="136772" y="831028"/>
                </a:lnTo>
                <a:lnTo>
                  <a:pt x="104960" y="838892"/>
                </a:lnTo>
                <a:lnTo>
                  <a:pt x="57778" y="844193"/>
                </a:lnTo>
                <a:lnTo>
                  <a:pt x="0" y="846137"/>
                </a:lnTo>
              </a:path>
            </a:pathLst>
          </a:custGeom>
          <a:ln w="28575">
            <a:solidFill>
              <a:srgbClr val="CC009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 txBox="1"/>
          <p:nvPr/>
        </p:nvSpPr>
        <p:spPr>
          <a:xfrm>
            <a:off x="1535112" y="3908743"/>
            <a:ext cx="5433060" cy="16351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4965" indent="-342265">
              <a:spcBef>
                <a:spcPts val="100"/>
              </a:spcBef>
              <a:buChar char="•"/>
              <a:tabLst>
                <a:tab pos="354965" algn="l"/>
                <a:tab pos="355600" algn="l"/>
              </a:tabLst>
            </a:pPr>
            <a:r>
              <a:rPr sz="2400" dirty="0">
                <a:solidFill>
                  <a:srgbClr val="FF0000"/>
                </a:solidFill>
                <a:latin typeface="Times New Roman"/>
                <a:cs typeface="Times New Roman"/>
              </a:rPr>
              <a:t>Phát</a:t>
            </a:r>
            <a:r>
              <a:rPr sz="2400" spc="-2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FF0000"/>
                </a:solidFill>
                <a:latin typeface="Times New Roman"/>
                <a:cs typeface="Times New Roman"/>
              </a:rPr>
              <a:t>hiện</a:t>
            </a:r>
            <a:r>
              <a:rPr sz="2400" spc="-1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FF0000"/>
                </a:solidFill>
                <a:latin typeface="Times New Roman"/>
                <a:cs typeface="Times New Roman"/>
              </a:rPr>
              <a:t>các</a:t>
            </a:r>
            <a:r>
              <a:rPr sz="2400" spc="-2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FF0000"/>
                </a:solidFill>
                <a:latin typeface="Times New Roman"/>
                <a:cs typeface="Times New Roman"/>
              </a:rPr>
              <a:t>bệnh</a:t>
            </a:r>
            <a:r>
              <a:rPr sz="2400" spc="-1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FF0000"/>
                </a:solidFill>
                <a:latin typeface="Times New Roman"/>
                <a:cs typeface="Times New Roman"/>
              </a:rPr>
              <a:t>lý</a:t>
            </a:r>
            <a:r>
              <a:rPr sz="2400" spc="-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FF0000"/>
                </a:solidFill>
                <a:latin typeface="Times New Roman"/>
                <a:cs typeface="Times New Roman"/>
              </a:rPr>
              <a:t>đi</a:t>
            </a:r>
            <a:r>
              <a:rPr sz="2400" spc="-2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400" spc="-25" dirty="0">
                <a:solidFill>
                  <a:srgbClr val="FF0000"/>
                </a:solidFill>
                <a:latin typeface="Times New Roman"/>
                <a:cs typeface="Times New Roman"/>
              </a:rPr>
              <a:t>kèm</a:t>
            </a:r>
            <a:endParaRPr sz="2400">
              <a:latin typeface="Times New Roman"/>
              <a:cs typeface="Times New Roman"/>
            </a:endParaRPr>
          </a:p>
          <a:p>
            <a:pPr marL="417830" lvl="1" indent="-177800">
              <a:lnSpc>
                <a:spcPts val="2590"/>
              </a:lnSpc>
              <a:spcBef>
                <a:spcPts val="2014"/>
              </a:spcBef>
              <a:buChar char="-"/>
              <a:tabLst>
                <a:tab pos="418465" algn="l"/>
              </a:tabLst>
            </a:pPr>
            <a:r>
              <a:rPr sz="2400" dirty="0">
                <a:latin typeface="Times New Roman"/>
                <a:cs typeface="Times New Roman"/>
              </a:rPr>
              <a:t>Mạch</a:t>
            </a:r>
            <a:r>
              <a:rPr sz="2400" spc="-70" dirty="0">
                <a:latin typeface="Times New Roman"/>
                <a:cs typeface="Times New Roman"/>
              </a:rPr>
              <a:t> </a:t>
            </a:r>
            <a:r>
              <a:rPr sz="2400" spc="-20" dirty="0">
                <a:latin typeface="Times New Roman"/>
                <a:cs typeface="Times New Roman"/>
              </a:rPr>
              <a:t>cảnh</a:t>
            </a:r>
            <a:endParaRPr sz="2400">
              <a:latin typeface="Times New Roman"/>
              <a:cs typeface="Times New Roman"/>
            </a:endParaRPr>
          </a:p>
          <a:p>
            <a:pPr marL="3356610">
              <a:lnSpc>
                <a:spcPts val="2450"/>
              </a:lnSpc>
            </a:pPr>
            <a:r>
              <a:rPr sz="2400" dirty="0">
                <a:latin typeface="Times New Roman"/>
                <a:cs typeface="Times New Roman"/>
              </a:rPr>
              <a:t>Siêu</a:t>
            </a:r>
            <a:r>
              <a:rPr sz="2400" spc="-3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âm</a:t>
            </a:r>
            <a:r>
              <a:rPr sz="2400" spc="-20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Times New Roman"/>
                <a:cs typeface="Times New Roman"/>
              </a:rPr>
              <a:t>Doppler</a:t>
            </a:r>
            <a:endParaRPr sz="2400">
              <a:latin typeface="Times New Roman"/>
              <a:cs typeface="Times New Roman"/>
            </a:endParaRPr>
          </a:p>
          <a:p>
            <a:pPr marL="418465" lvl="1" indent="-178435">
              <a:lnSpc>
                <a:spcPts val="2735"/>
              </a:lnSpc>
              <a:buChar char="-"/>
              <a:tabLst>
                <a:tab pos="419100" algn="l"/>
              </a:tabLst>
            </a:pPr>
            <a:r>
              <a:rPr sz="2400" dirty="0">
                <a:latin typeface="Times New Roman"/>
                <a:cs typeface="Times New Roman"/>
              </a:rPr>
              <a:t>ĐM</a:t>
            </a:r>
            <a:r>
              <a:rPr sz="2400" spc="-4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chủ</a:t>
            </a:r>
            <a:r>
              <a:rPr sz="2400" spc="-5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bụng</a:t>
            </a:r>
            <a:r>
              <a:rPr sz="2400" spc="-4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và</a:t>
            </a:r>
            <a:r>
              <a:rPr sz="2400" spc="-50" dirty="0">
                <a:latin typeface="Times New Roman"/>
                <a:cs typeface="Times New Roman"/>
              </a:rPr>
              <a:t> </a:t>
            </a:r>
            <a:r>
              <a:rPr sz="2400" spc="-20" dirty="0">
                <a:latin typeface="Times New Roman"/>
                <a:cs typeface="Times New Roman"/>
              </a:rPr>
              <a:t>thận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27" name="object 2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66035">
              <a:lnSpc>
                <a:spcPts val="1410"/>
              </a:lnSpc>
            </a:pPr>
            <a:fld id="{81D60167-4931-47E6-BA6A-407CBD079E47}" type="slidenum">
              <a:rPr dirty="0"/>
              <a:pPr marL="2566035">
                <a:lnSpc>
                  <a:spcPts val="1410"/>
                </a:lnSpc>
              </a:pPr>
              <a:t>7</a:t>
            </a:fld>
            <a:endParaRPr dirty="0"/>
          </a:p>
        </p:txBody>
      </p:sp>
      <p:sp>
        <p:nvSpPr>
          <p:cNvPr id="26" name="object 26"/>
          <p:cNvSpPr txBox="1"/>
          <p:nvPr/>
        </p:nvSpPr>
        <p:spPr>
          <a:xfrm>
            <a:off x="1774037" y="5821476"/>
            <a:ext cx="5081270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  <a:tabLst>
                <a:tab pos="246379" algn="l"/>
                <a:tab pos="1073150" algn="l"/>
                <a:tab pos="1798320" algn="l"/>
                <a:tab pos="2718435" algn="l"/>
                <a:tab pos="3342640" algn="l"/>
                <a:tab pos="3846829" algn="l"/>
                <a:tab pos="4572635" algn="l"/>
              </a:tabLst>
            </a:pPr>
            <a:r>
              <a:rPr sz="2400" spc="-50" dirty="0">
                <a:latin typeface="Times New Roman"/>
                <a:cs typeface="Times New Roman"/>
              </a:rPr>
              <a:t>-</a:t>
            </a:r>
            <a:r>
              <a:rPr sz="2400" dirty="0">
                <a:latin typeface="Times New Roman"/>
                <a:cs typeface="Times New Roman"/>
              </a:rPr>
              <a:t>	</a:t>
            </a:r>
            <a:r>
              <a:rPr sz="2400" spc="-20" dirty="0">
                <a:latin typeface="Times New Roman"/>
                <a:cs typeface="Times New Roman"/>
              </a:rPr>
              <a:t>Mạch</a:t>
            </a:r>
            <a:r>
              <a:rPr sz="2400" dirty="0">
                <a:latin typeface="Times New Roman"/>
                <a:cs typeface="Times New Roman"/>
              </a:rPr>
              <a:t>	</a:t>
            </a:r>
            <a:r>
              <a:rPr sz="2400" spc="-20" dirty="0">
                <a:latin typeface="Times New Roman"/>
                <a:cs typeface="Times New Roman"/>
              </a:rPr>
              <a:t>vành</a:t>
            </a:r>
            <a:r>
              <a:rPr sz="2400" dirty="0">
                <a:latin typeface="Times New Roman"/>
                <a:cs typeface="Times New Roman"/>
              </a:rPr>
              <a:t>	</a:t>
            </a:r>
            <a:r>
              <a:rPr sz="2400" spc="-10" dirty="0">
                <a:latin typeface="Times New Roman"/>
                <a:cs typeface="Times New Roman"/>
              </a:rPr>
              <a:t>(ECG,</a:t>
            </a:r>
            <a:r>
              <a:rPr sz="2400" dirty="0">
                <a:latin typeface="Times New Roman"/>
                <a:cs typeface="Times New Roman"/>
              </a:rPr>
              <a:t>	</a:t>
            </a:r>
            <a:r>
              <a:rPr sz="2400" spc="-20" dirty="0">
                <a:latin typeface="Times New Roman"/>
                <a:cs typeface="Times New Roman"/>
              </a:rPr>
              <a:t>siêu</a:t>
            </a:r>
            <a:r>
              <a:rPr sz="2400" dirty="0">
                <a:latin typeface="Times New Roman"/>
                <a:cs typeface="Times New Roman"/>
              </a:rPr>
              <a:t>	</a:t>
            </a:r>
            <a:r>
              <a:rPr sz="2400" spc="-25" dirty="0">
                <a:latin typeface="Times New Roman"/>
                <a:cs typeface="Times New Roman"/>
              </a:rPr>
              <a:t>âm</a:t>
            </a:r>
            <a:r>
              <a:rPr sz="2400" dirty="0">
                <a:latin typeface="Times New Roman"/>
                <a:cs typeface="Times New Roman"/>
              </a:rPr>
              <a:t>	</a:t>
            </a:r>
            <a:r>
              <a:rPr sz="2400" spc="-20" dirty="0">
                <a:latin typeface="Times New Roman"/>
                <a:cs typeface="Times New Roman"/>
              </a:rPr>
              <a:t>gắng</a:t>
            </a:r>
            <a:r>
              <a:rPr sz="2400" dirty="0">
                <a:latin typeface="Times New Roman"/>
                <a:cs typeface="Times New Roman"/>
              </a:rPr>
              <a:t>	</a:t>
            </a:r>
            <a:r>
              <a:rPr sz="2400" spc="-20" dirty="0">
                <a:latin typeface="Times New Roman"/>
                <a:cs typeface="Times New Roman"/>
              </a:rPr>
              <a:t>sức,</a:t>
            </a:r>
            <a:endParaRPr sz="2400">
              <a:latin typeface="Times New Roman"/>
              <a:cs typeface="Times New Roman"/>
            </a:endParaRPr>
          </a:p>
          <a:p>
            <a:pPr marL="12700"/>
            <a:r>
              <a:rPr sz="2400" dirty="0">
                <a:latin typeface="Times New Roman"/>
                <a:cs typeface="Times New Roman"/>
              </a:rPr>
              <a:t>MRI</a:t>
            </a:r>
            <a:r>
              <a:rPr sz="2400" spc="-2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và</a:t>
            </a:r>
            <a:r>
              <a:rPr sz="2400" spc="-1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chụp</a:t>
            </a:r>
            <a:r>
              <a:rPr sz="2400" spc="-1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CT</a:t>
            </a:r>
            <a:r>
              <a:rPr sz="2400" spc="-5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mạch</a:t>
            </a:r>
            <a:r>
              <a:rPr sz="2400" spc="-30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Times New Roman"/>
                <a:cs typeface="Times New Roman"/>
              </a:rPr>
              <a:t>vành?)</a:t>
            </a:r>
            <a:endParaRPr sz="24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828801" y="3415030"/>
            <a:ext cx="2819029" cy="3214369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220099" y="2971432"/>
            <a:ext cx="1271365" cy="3753217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130801" y="2957782"/>
            <a:ext cx="1940061" cy="3747817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202220" y="2971431"/>
            <a:ext cx="1924932" cy="3734166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905001" y="214313"/>
            <a:ext cx="2753283" cy="2960686"/>
          </a:xfrm>
          <a:prstGeom prst="rect">
            <a:avLst/>
          </a:prstGeom>
        </p:spPr>
      </p:pic>
      <p:sp>
        <p:nvSpPr>
          <p:cNvPr id="7" name="object 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489835">
              <a:lnSpc>
                <a:spcPts val="1410"/>
              </a:lnSpc>
            </a:pPr>
            <a:fld id="{81D60167-4931-47E6-BA6A-407CBD079E47}" type="slidenum">
              <a:rPr spc="-25" dirty="0"/>
              <a:pPr marL="2489835">
                <a:lnSpc>
                  <a:spcPts val="1410"/>
                </a:lnSpc>
              </a:pPr>
              <a:t>70</a:t>
            </a:fld>
            <a:endParaRPr spc="-25" dirty="0"/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440643" y="198375"/>
            <a:ext cx="10358712" cy="1243930"/>
          </a:xfrm>
          <a:prstGeom prst="rect">
            <a:avLst/>
          </a:prstGeom>
        </p:spPr>
        <p:txBody>
          <a:bodyPr vert="horz" wrap="square" lIns="0" tIns="622300" rIns="0" bIns="0" rtlCol="0">
            <a:spAutoFit/>
          </a:bodyPr>
          <a:lstStyle/>
          <a:p>
            <a:pPr marL="1627505">
              <a:spcBef>
                <a:spcPts val="100"/>
              </a:spcBef>
            </a:pPr>
            <a:r>
              <a:rPr dirty="0"/>
              <a:t>Hẹp</a:t>
            </a:r>
            <a:r>
              <a:rPr spc="-15" dirty="0"/>
              <a:t> </a:t>
            </a:r>
            <a:r>
              <a:rPr dirty="0"/>
              <a:t>động</a:t>
            </a:r>
            <a:r>
              <a:rPr spc="-15" dirty="0"/>
              <a:t> </a:t>
            </a:r>
            <a:r>
              <a:rPr dirty="0"/>
              <a:t>mạch</a:t>
            </a:r>
            <a:r>
              <a:rPr spc="-5" dirty="0"/>
              <a:t> </a:t>
            </a:r>
            <a:r>
              <a:rPr spc="-20" dirty="0"/>
              <a:t>kheo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703762" y="2057400"/>
            <a:ext cx="1606092" cy="3662362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814512" y="2057401"/>
            <a:ext cx="1322590" cy="3632199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413501" y="2057401"/>
            <a:ext cx="2606713" cy="3678237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213100" y="2057401"/>
            <a:ext cx="1375710" cy="3657599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9080501" y="2057401"/>
            <a:ext cx="1394383" cy="3708399"/>
          </a:xfrm>
          <a:prstGeom prst="rect">
            <a:avLst/>
          </a:prstGeom>
        </p:spPr>
      </p:pic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489835">
              <a:lnSpc>
                <a:spcPts val="1410"/>
              </a:lnSpc>
            </a:pPr>
            <a:fld id="{81D60167-4931-47E6-BA6A-407CBD079E47}" type="slidenum">
              <a:rPr spc="-25" dirty="0"/>
              <a:pPr marL="2489835">
                <a:lnSpc>
                  <a:spcPts val="1410"/>
                </a:lnSpc>
              </a:pPr>
              <a:t>71</a:t>
            </a:fld>
            <a:endParaRPr spc="-25" dirty="0"/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136140" y="347930"/>
            <a:ext cx="8084820" cy="1946275"/>
          </a:xfrm>
          <a:prstGeom prst="rect">
            <a:avLst/>
          </a:prstGeom>
        </p:spPr>
        <p:txBody>
          <a:bodyPr vert="horz" wrap="square" lIns="0" tIns="226060" rIns="0" bIns="0" rtlCol="0">
            <a:spAutoFit/>
          </a:bodyPr>
          <a:lstStyle/>
          <a:p>
            <a:pPr marL="213360" indent="-201295">
              <a:spcBef>
                <a:spcPts val="1780"/>
              </a:spcBef>
              <a:buChar char="-"/>
              <a:tabLst>
                <a:tab pos="213995" algn="l"/>
              </a:tabLst>
            </a:pPr>
            <a:r>
              <a:rPr sz="2800" dirty="0">
                <a:latin typeface="Times New Roman"/>
                <a:cs typeface="Times New Roman"/>
              </a:rPr>
              <a:t>Thiếu</a:t>
            </a:r>
            <a:r>
              <a:rPr sz="2800" spc="-35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máu</a:t>
            </a:r>
            <a:r>
              <a:rPr sz="2800" spc="-20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lúc</a:t>
            </a:r>
            <a:r>
              <a:rPr sz="2800" spc="-20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nghỉ</a:t>
            </a:r>
            <a:r>
              <a:rPr sz="2800" spc="-25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Seldinger</a:t>
            </a:r>
            <a:r>
              <a:rPr sz="2800" spc="-25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chích</a:t>
            </a:r>
            <a:r>
              <a:rPr sz="2800" spc="-25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ngược</a:t>
            </a:r>
            <a:r>
              <a:rPr sz="2800" spc="-35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dòng</a:t>
            </a:r>
            <a:r>
              <a:rPr sz="2800" spc="-20" dirty="0">
                <a:latin typeface="Times New Roman"/>
                <a:cs typeface="Times New Roman"/>
              </a:rPr>
              <a:t> </a:t>
            </a:r>
            <a:r>
              <a:rPr sz="2800" spc="-10" dirty="0">
                <a:latin typeface="Times New Roman"/>
                <a:cs typeface="Times New Roman"/>
              </a:rPr>
              <a:t>sheath</a:t>
            </a:r>
            <a:endParaRPr sz="2800">
              <a:latin typeface="Times New Roman"/>
              <a:cs typeface="Times New Roman"/>
            </a:endParaRPr>
          </a:p>
          <a:p>
            <a:pPr marL="12700">
              <a:spcBef>
                <a:spcPts val="1680"/>
              </a:spcBef>
              <a:tabLst>
                <a:tab pos="565785" algn="l"/>
                <a:tab pos="2676525" algn="l"/>
              </a:tabLst>
            </a:pPr>
            <a:r>
              <a:rPr sz="2800" spc="-25" dirty="0">
                <a:latin typeface="Times New Roman"/>
                <a:cs typeface="Times New Roman"/>
              </a:rPr>
              <a:t>5F</a:t>
            </a:r>
            <a:r>
              <a:rPr sz="2800" dirty="0">
                <a:latin typeface="Times New Roman"/>
                <a:cs typeface="Times New Roman"/>
              </a:rPr>
              <a:t>	và</a:t>
            </a:r>
            <a:r>
              <a:rPr sz="2800" spc="-15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guide</a:t>
            </a:r>
            <a:r>
              <a:rPr sz="2800" spc="-25" dirty="0">
                <a:latin typeface="Times New Roman"/>
                <a:cs typeface="Times New Roman"/>
              </a:rPr>
              <a:t> </a:t>
            </a:r>
            <a:r>
              <a:rPr sz="2800" spc="-20" dirty="0">
                <a:latin typeface="Times New Roman"/>
                <a:cs typeface="Times New Roman"/>
              </a:rPr>
              <a:t>wire</a:t>
            </a:r>
            <a:r>
              <a:rPr sz="2800" dirty="0">
                <a:latin typeface="Times New Roman"/>
                <a:cs typeface="Times New Roman"/>
              </a:rPr>
              <a:t>	</a:t>
            </a:r>
            <a:r>
              <a:rPr sz="2800" spc="-10" dirty="0">
                <a:latin typeface="Times New Roman"/>
                <a:cs typeface="Times New Roman"/>
              </a:rPr>
              <a:t>0.014.</a:t>
            </a:r>
            <a:endParaRPr sz="2800">
              <a:latin typeface="Times New Roman"/>
              <a:cs typeface="Times New Roman"/>
            </a:endParaRPr>
          </a:p>
          <a:p>
            <a:pPr marL="219710" indent="-207645">
              <a:spcBef>
                <a:spcPts val="1680"/>
              </a:spcBef>
              <a:buChar char="-"/>
              <a:tabLst>
                <a:tab pos="220345" algn="l"/>
              </a:tabLst>
            </a:pPr>
            <a:r>
              <a:rPr sz="2800" dirty="0">
                <a:latin typeface="Times New Roman"/>
                <a:cs typeface="Times New Roman"/>
              </a:rPr>
              <a:t>Nong</a:t>
            </a:r>
            <a:r>
              <a:rPr sz="2800" spc="-15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bằng</a:t>
            </a:r>
            <a:r>
              <a:rPr sz="2800" spc="-20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bóng:</a:t>
            </a:r>
            <a:r>
              <a:rPr sz="2800" spc="-25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ballon</a:t>
            </a:r>
            <a:r>
              <a:rPr sz="2800" spc="-30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4</a:t>
            </a:r>
            <a:r>
              <a:rPr sz="2800" spc="-5" dirty="0">
                <a:latin typeface="Times New Roman"/>
                <a:cs typeface="Times New Roman"/>
              </a:rPr>
              <a:t> </a:t>
            </a:r>
            <a:r>
              <a:rPr sz="2800" spc="-25" dirty="0">
                <a:latin typeface="Times New Roman"/>
                <a:cs typeface="Times New Roman"/>
              </a:rPr>
              <a:t>mm.</a:t>
            </a:r>
            <a:endParaRPr sz="2800">
              <a:latin typeface="Times New Roman"/>
              <a:cs typeface="Times New Roman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2133601" y="2646362"/>
            <a:ext cx="2059305" cy="3759200"/>
            <a:chOff x="609600" y="2646362"/>
            <a:chExt cx="2059305" cy="375920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09600" y="2667000"/>
              <a:ext cx="2058695" cy="3738562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09600" y="2646362"/>
              <a:ext cx="2058695" cy="3738676"/>
            </a:xfrm>
            <a:prstGeom prst="rect">
              <a:avLst/>
            </a:prstGeom>
          </p:spPr>
        </p:pic>
      </p:grp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495801" y="2743086"/>
            <a:ext cx="1603235" cy="3678351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477001" y="2743085"/>
            <a:ext cx="1622065" cy="3657712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534400" y="2743085"/>
            <a:ext cx="1716578" cy="3657712"/>
          </a:xfrm>
          <a:prstGeom prst="rect">
            <a:avLst/>
          </a:prstGeom>
        </p:spPr>
      </p:pic>
      <p:sp>
        <p:nvSpPr>
          <p:cNvPr id="9" name="object 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489835">
              <a:lnSpc>
                <a:spcPts val="1410"/>
              </a:lnSpc>
            </a:pPr>
            <a:fld id="{81D60167-4931-47E6-BA6A-407CBD079E47}" type="slidenum">
              <a:rPr spc="-25" dirty="0"/>
              <a:pPr marL="2489835">
                <a:lnSpc>
                  <a:spcPts val="1410"/>
                </a:lnSpc>
              </a:pPr>
              <a:t>72</a:t>
            </a:fld>
            <a:endParaRPr spc="-25" dirty="0"/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965435" y="6458732"/>
            <a:ext cx="152400" cy="1689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310"/>
              </a:lnSpc>
            </a:pPr>
            <a:r>
              <a:rPr sz="1200" spc="-25" dirty="0">
                <a:solidFill>
                  <a:srgbClr val="8A8A8A"/>
                </a:solidFill>
                <a:latin typeface="Times New Roman"/>
                <a:cs typeface="Times New Roman"/>
              </a:rPr>
              <a:t>73</a:t>
            </a:r>
            <a:endParaRPr sz="1200">
              <a:latin typeface="Times New Roman"/>
              <a:cs typeface="Times New Roman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5410200" y="533400"/>
            <a:ext cx="4832350" cy="6146800"/>
            <a:chOff x="3886200" y="533400"/>
            <a:chExt cx="4832350" cy="614680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886200" y="533400"/>
              <a:ext cx="4630377" cy="3441699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886200" y="3962400"/>
              <a:ext cx="4832349" cy="2717799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5641341" y="555752"/>
            <a:ext cx="4477385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spcBef>
                <a:spcPts val="100"/>
              </a:spcBef>
            </a:pPr>
            <a:r>
              <a:rPr sz="2400" b="0" dirty="0">
                <a:solidFill>
                  <a:srgbClr val="FF0000"/>
                </a:solidFill>
              </a:rPr>
              <a:t>Can</a:t>
            </a:r>
            <a:r>
              <a:rPr sz="2400" b="0" spc="-20" dirty="0">
                <a:solidFill>
                  <a:srgbClr val="FF0000"/>
                </a:solidFill>
              </a:rPr>
              <a:t> </a:t>
            </a:r>
            <a:r>
              <a:rPr sz="2400" b="0" dirty="0">
                <a:solidFill>
                  <a:srgbClr val="FF0000"/>
                </a:solidFill>
              </a:rPr>
              <a:t>thiệp</a:t>
            </a:r>
            <a:r>
              <a:rPr sz="2400" b="0" spc="-20" dirty="0">
                <a:solidFill>
                  <a:srgbClr val="FF0000"/>
                </a:solidFill>
              </a:rPr>
              <a:t> </a:t>
            </a:r>
            <a:r>
              <a:rPr sz="2400" b="0" dirty="0">
                <a:solidFill>
                  <a:srgbClr val="FF0000"/>
                </a:solidFill>
              </a:rPr>
              <a:t>trên</a:t>
            </a:r>
            <a:r>
              <a:rPr sz="2400" b="0" spc="-15" dirty="0">
                <a:solidFill>
                  <a:srgbClr val="FF0000"/>
                </a:solidFill>
              </a:rPr>
              <a:t> </a:t>
            </a:r>
            <a:r>
              <a:rPr sz="2400" b="0" dirty="0">
                <a:solidFill>
                  <a:srgbClr val="FF0000"/>
                </a:solidFill>
              </a:rPr>
              <a:t>bệnh</a:t>
            </a:r>
            <a:r>
              <a:rPr sz="2400" b="0" spc="-15" dirty="0">
                <a:solidFill>
                  <a:srgbClr val="FF0000"/>
                </a:solidFill>
              </a:rPr>
              <a:t> </a:t>
            </a:r>
            <a:r>
              <a:rPr sz="2400" b="0" dirty="0">
                <a:solidFill>
                  <a:srgbClr val="FF0000"/>
                </a:solidFill>
              </a:rPr>
              <a:t>nhân</a:t>
            </a:r>
            <a:r>
              <a:rPr sz="2400" b="0" spc="-15" dirty="0">
                <a:solidFill>
                  <a:srgbClr val="FF0000"/>
                </a:solidFill>
              </a:rPr>
              <a:t> </a:t>
            </a:r>
            <a:r>
              <a:rPr sz="2400" b="0" dirty="0">
                <a:solidFill>
                  <a:srgbClr val="FF0000"/>
                </a:solidFill>
              </a:rPr>
              <a:t>tiểu</a:t>
            </a:r>
            <a:r>
              <a:rPr sz="2400" b="0" spc="-20" dirty="0">
                <a:solidFill>
                  <a:srgbClr val="FF0000"/>
                </a:solidFill>
              </a:rPr>
              <a:t> </a:t>
            </a:r>
            <a:r>
              <a:rPr sz="2400" b="0" spc="-10" dirty="0">
                <a:solidFill>
                  <a:srgbClr val="FF0000"/>
                </a:solidFill>
              </a:rPr>
              <a:t>đường </a:t>
            </a:r>
            <a:r>
              <a:rPr sz="2400" b="0" dirty="0">
                <a:solidFill>
                  <a:srgbClr val="FF0000"/>
                </a:solidFill>
              </a:rPr>
              <a:t>tắc</a:t>
            </a:r>
            <a:r>
              <a:rPr sz="2400" b="0" spc="-25" dirty="0">
                <a:solidFill>
                  <a:srgbClr val="FF0000"/>
                </a:solidFill>
              </a:rPr>
              <a:t> </a:t>
            </a:r>
            <a:r>
              <a:rPr sz="2400" b="0" dirty="0">
                <a:solidFill>
                  <a:srgbClr val="FF0000"/>
                </a:solidFill>
              </a:rPr>
              <a:t>mạch</a:t>
            </a:r>
            <a:r>
              <a:rPr sz="2400" b="0" spc="-25" dirty="0">
                <a:solidFill>
                  <a:srgbClr val="FF0000"/>
                </a:solidFill>
              </a:rPr>
              <a:t> </a:t>
            </a:r>
            <a:r>
              <a:rPr sz="2400" b="0" dirty="0">
                <a:solidFill>
                  <a:srgbClr val="FF0000"/>
                </a:solidFill>
              </a:rPr>
              <a:t>máu</a:t>
            </a:r>
            <a:r>
              <a:rPr sz="2400" b="0" spc="-15" dirty="0">
                <a:solidFill>
                  <a:srgbClr val="FF0000"/>
                </a:solidFill>
              </a:rPr>
              <a:t> </a:t>
            </a:r>
            <a:r>
              <a:rPr sz="2400" b="0" dirty="0">
                <a:solidFill>
                  <a:srgbClr val="FF0000"/>
                </a:solidFill>
              </a:rPr>
              <a:t>chi</a:t>
            </a:r>
            <a:r>
              <a:rPr sz="2400" b="0" spc="-15" dirty="0">
                <a:solidFill>
                  <a:srgbClr val="FF0000"/>
                </a:solidFill>
              </a:rPr>
              <a:t> </a:t>
            </a:r>
            <a:r>
              <a:rPr sz="2400" b="0" spc="-20" dirty="0">
                <a:solidFill>
                  <a:srgbClr val="FF0000"/>
                </a:solidFill>
              </a:rPr>
              <a:t>dưới.</a:t>
            </a:r>
            <a:endParaRPr sz="2400"/>
          </a:p>
        </p:txBody>
      </p:sp>
      <p:grpSp>
        <p:nvGrpSpPr>
          <p:cNvPr id="7" name="object 7"/>
          <p:cNvGrpSpPr/>
          <p:nvPr/>
        </p:nvGrpSpPr>
        <p:grpSpPr>
          <a:xfrm>
            <a:off x="2209801" y="533400"/>
            <a:ext cx="3222625" cy="6324600"/>
            <a:chOff x="685800" y="533400"/>
            <a:chExt cx="3222625" cy="6324600"/>
          </a:xfrm>
        </p:grpSpPr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85800" y="533400"/>
              <a:ext cx="3222624" cy="3428999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04088" y="3976687"/>
              <a:ext cx="3182112" cy="2881312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107112" y="5934076"/>
            <a:ext cx="2286000" cy="923925"/>
          </a:xfrm>
          <a:custGeom>
            <a:avLst/>
            <a:gdLst/>
            <a:ahLst/>
            <a:cxnLst/>
            <a:rect l="l" t="t" r="r" b="b"/>
            <a:pathLst>
              <a:path w="2286000" h="923925">
                <a:moveTo>
                  <a:pt x="0" y="923925"/>
                </a:moveTo>
                <a:lnTo>
                  <a:pt x="2286000" y="923925"/>
                </a:lnTo>
                <a:lnTo>
                  <a:pt x="2286000" y="0"/>
                </a:lnTo>
                <a:lnTo>
                  <a:pt x="0" y="0"/>
                </a:lnTo>
                <a:lnTo>
                  <a:pt x="0" y="923925"/>
                </a:lnTo>
                <a:close/>
              </a:path>
            </a:pathLst>
          </a:custGeom>
          <a:solidFill>
            <a:srgbClr val="AC66B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107112" y="1"/>
            <a:ext cx="2286000" cy="3438525"/>
          </a:xfrm>
          <a:custGeom>
            <a:avLst/>
            <a:gdLst/>
            <a:ahLst/>
            <a:cxnLst/>
            <a:rect l="l" t="t" r="r" b="b"/>
            <a:pathLst>
              <a:path w="2286000" h="3438525">
                <a:moveTo>
                  <a:pt x="0" y="3438525"/>
                </a:moveTo>
                <a:lnTo>
                  <a:pt x="2286000" y="3438525"/>
                </a:lnTo>
                <a:lnTo>
                  <a:pt x="2286000" y="0"/>
                </a:lnTo>
                <a:lnTo>
                  <a:pt x="0" y="0"/>
                </a:lnTo>
                <a:lnTo>
                  <a:pt x="0" y="3438525"/>
                </a:lnTo>
                <a:close/>
              </a:path>
            </a:pathLst>
          </a:custGeom>
          <a:solidFill>
            <a:srgbClr val="AC66B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6480086" y="189674"/>
            <a:ext cx="1551940" cy="2951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715" indent="635" algn="ctr">
              <a:spcBef>
                <a:spcPts val="100"/>
              </a:spcBef>
              <a:tabLst>
                <a:tab pos="772160" algn="l"/>
              </a:tabLst>
            </a:pPr>
            <a:r>
              <a:rPr sz="2400" dirty="0">
                <a:latin typeface="Times New Roman"/>
                <a:cs typeface="Times New Roman"/>
              </a:rPr>
              <a:t>Điều</a:t>
            </a:r>
            <a:r>
              <a:rPr sz="2400" spc="-2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trị</a:t>
            </a:r>
            <a:r>
              <a:rPr sz="2400" spc="-20" dirty="0">
                <a:latin typeface="Times New Roman"/>
                <a:cs typeface="Times New Roman"/>
              </a:rPr>
              <a:t> </a:t>
            </a:r>
            <a:r>
              <a:rPr sz="2400" spc="-25" dirty="0">
                <a:latin typeface="Times New Roman"/>
                <a:cs typeface="Times New Roman"/>
              </a:rPr>
              <a:t>can </a:t>
            </a:r>
            <a:r>
              <a:rPr sz="2400" spc="-10" dirty="0">
                <a:latin typeface="Times New Roman"/>
                <a:cs typeface="Times New Roman"/>
              </a:rPr>
              <a:t>thiệp</a:t>
            </a:r>
            <a:r>
              <a:rPr sz="2400" dirty="0">
                <a:latin typeface="Times New Roman"/>
                <a:cs typeface="Times New Roman"/>
              </a:rPr>
              <a:t>	và</a:t>
            </a:r>
            <a:r>
              <a:rPr sz="2400" spc="-5" dirty="0">
                <a:latin typeface="Times New Roman"/>
                <a:cs typeface="Times New Roman"/>
              </a:rPr>
              <a:t> </a:t>
            </a:r>
            <a:r>
              <a:rPr sz="2400" spc="-25" dirty="0">
                <a:latin typeface="Times New Roman"/>
                <a:cs typeface="Times New Roman"/>
              </a:rPr>
              <a:t>kết </a:t>
            </a:r>
            <a:r>
              <a:rPr sz="2400" dirty="0">
                <a:latin typeface="Times New Roman"/>
                <a:cs typeface="Times New Roman"/>
              </a:rPr>
              <a:t>quả</a:t>
            </a:r>
            <a:r>
              <a:rPr sz="2400" spc="-1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điều</a:t>
            </a:r>
            <a:r>
              <a:rPr sz="2400" spc="-10" dirty="0">
                <a:latin typeface="Times New Roman"/>
                <a:cs typeface="Times New Roman"/>
              </a:rPr>
              <a:t> </a:t>
            </a:r>
            <a:r>
              <a:rPr sz="2400" spc="-25" dirty="0">
                <a:latin typeface="Times New Roman"/>
                <a:cs typeface="Times New Roman"/>
              </a:rPr>
              <a:t>trị </a:t>
            </a:r>
            <a:r>
              <a:rPr sz="2400" dirty="0">
                <a:latin typeface="Times New Roman"/>
                <a:cs typeface="Times New Roman"/>
              </a:rPr>
              <a:t>tốt</a:t>
            </a:r>
            <a:r>
              <a:rPr sz="2400" spc="-2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nếu</a:t>
            </a:r>
            <a:r>
              <a:rPr sz="2400" spc="-10" dirty="0">
                <a:latin typeface="Times New Roman"/>
                <a:cs typeface="Times New Roman"/>
              </a:rPr>
              <a:t> </a:t>
            </a:r>
            <a:r>
              <a:rPr sz="2400" spc="-20" dirty="0">
                <a:latin typeface="Times New Roman"/>
                <a:cs typeface="Times New Roman"/>
              </a:rPr>
              <a:t>được </a:t>
            </a:r>
            <a:r>
              <a:rPr sz="2400" dirty="0">
                <a:latin typeface="Times New Roman"/>
                <a:cs typeface="Times New Roman"/>
              </a:rPr>
              <a:t>chẩn</a:t>
            </a:r>
            <a:r>
              <a:rPr sz="2400" spc="-20" dirty="0">
                <a:latin typeface="Times New Roman"/>
                <a:cs typeface="Times New Roman"/>
              </a:rPr>
              <a:t> đoán </a:t>
            </a:r>
            <a:r>
              <a:rPr sz="2400" dirty="0">
                <a:latin typeface="Times New Roman"/>
                <a:cs typeface="Times New Roman"/>
              </a:rPr>
              <a:t>sớm</a:t>
            </a:r>
            <a:r>
              <a:rPr sz="2400" spc="-10" dirty="0">
                <a:latin typeface="Times New Roman"/>
                <a:cs typeface="Times New Roman"/>
              </a:rPr>
              <a:t> </a:t>
            </a:r>
            <a:r>
              <a:rPr sz="2400" spc="-20" dirty="0">
                <a:latin typeface="Times New Roman"/>
                <a:cs typeface="Times New Roman"/>
              </a:rPr>
              <a:t>nhằm </a:t>
            </a:r>
            <a:r>
              <a:rPr sz="2400" dirty="0">
                <a:latin typeface="Times New Roman"/>
                <a:cs typeface="Times New Roman"/>
              </a:rPr>
              <a:t>giảm</a:t>
            </a:r>
            <a:r>
              <a:rPr sz="2400" spc="-25" dirty="0">
                <a:latin typeface="Times New Roman"/>
                <a:cs typeface="Times New Roman"/>
              </a:rPr>
              <a:t> </a:t>
            </a:r>
            <a:r>
              <a:rPr sz="2400" spc="-20" dirty="0">
                <a:latin typeface="Times New Roman"/>
                <a:cs typeface="Times New Roman"/>
              </a:rPr>
              <a:t>nguy </a:t>
            </a:r>
            <a:r>
              <a:rPr sz="2400" dirty="0">
                <a:latin typeface="Times New Roman"/>
                <a:cs typeface="Times New Roman"/>
              </a:rPr>
              <a:t>cơ</a:t>
            </a:r>
            <a:r>
              <a:rPr sz="2400" spc="-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đoạn</a:t>
            </a:r>
            <a:r>
              <a:rPr sz="2400" spc="-10" dirty="0">
                <a:latin typeface="Times New Roman"/>
                <a:cs typeface="Times New Roman"/>
              </a:rPr>
              <a:t> </a:t>
            </a:r>
            <a:r>
              <a:rPr sz="2400" spc="-20" dirty="0">
                <a:latin typeface="Times New Roman"/>
                <a:cs typeface="Times New Roman"/>
              </a:rPr>
              <a:t>chi.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911438" y="1301889"/>
            <a:ext cx="1535430" cy="1854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" indent="-635" algn="ctr">
              <a:spcBef>
                <a:spcPts val="100"/>
              </a:spcBef>
            </a:pPr>
            <a:r>
              <a:rPr sz="2400" spc="-10" dirty="0">
                <a:latin typeface="Times New Roman"/>
                <a:cs typeface="Times New Roman"/>
              </a:rPr>
              <a:t>Viêm</a:t>
            </a:r>
            <a:r>
              <a:rPr sz="2400" spc="-125" dirty="0">
                <a:latin typeface="Times New Roman"/>
                <a:cs typeface="Times New Roman"/>
              </a:rPr>
              <a:t> </a:t>
            </a:r>
            <a:r>
              <a:rPr sz="2400" spc="-25" dirty="0">
                <a:latin typeface="Times New Roman"/>
                <a:cs typeface="Times New Roman"/>
              </a:rPr>
              <a:t>tắc </a:t>
            </a:r>
            <a:r>
              <a:rPr sz="2400" dirty="0">
                <a:latin typeface="Times New Roman"/>
                <a:cs typeface="Times New Roman"/>
              </a:rPr>
              <a:t>động</a:t>
            </a:r>
            <a:r>
              <a:rPr sz="2400" spc="-10" dirty="0">
                <a:latin typeface="Times New Roman"/>
                <a:cs typeface="Times New Roman"/>
              </a:rPr>
              <a:t> </a:t>
            </a:r>
            <a:r>
              <a:rPr sz="2400" spc="-20" dirty="0">
                <a:latin typeface="Times New Roman"/>
                <a:cs typeface="Times New Roman"/>
              </a:rPr>
              <a:t>mạch </a:t>
            </a:r>
            <a:r>
              <a:rPr sz="2400" dirty="0">
                <a:latin typeface="Times New Roman"/>
                <a:cs typeface="Times New Roman"/>
              </a:rPr>
              <a:t>chi</a:t>
            </a:r>
            <a:r>
              <a:rPr sz="2400" spc="-1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dưới</a:t>
            </a:r>
            <a:r>
              <a:rPr sz="2400" spc="-10" dirty="0">
                <a:latin typeface="Times New Roman"/>
                <a:cs typeface="Times New Roman"/>
              </a:rPr>
              <a:t> </a:t>
            </a:r>
            <a:r>
              <a:rPr sz="2400" spc="-25" dirty="0">
                <a:latin typeface="Times New Roman"/>
                <a:cs typeface="Times New Roman"/>
              </a:rPr>
              <a:t>cần </a:t>
            </a:r>
            <a:r>
              <a:rPr sz="2400" dirty="0">
                <a:latin typeface="Times New Roman"/>
                <a:cs typeface="Times New Roman"/>
              </a:rPr>
              <a:t>được</a:t>
            </a:r>
            <a:r>
              <a:rPr sz="2400" spc="-10" dirty="0">
                <a:latin typeface="Times New Roman"/>
                <a:cs typeface="Times New Roman"/>
              </a:rPr>
              <a:t> </a:t>
            </a:r>
            <a:r>
              <a:rPr sz="2400" spc="-20" dirty="0">
                <a:latin typeface="Times New Roman"/>
                <a:cs typeface="Times New Roman"/>
              </a:rPr>
              <a:t>chẩn </a:t>
            </a:r>
            <a:r>
              <a:rPr sz="2400" dirty="0">
                <a:latin typeface="Times New Roman"/>
                <a:cs typeface="Times New Roman"/>
              </a:rPr>
              <a:t>đoán</a:t>
            </a:r>
            <a:r>
              <a:rPr sz="2400" spc="-25" dirty="0">
                <a:latin typeface="Times New Roman"/>
                <a:cs typeface="Times New Roman"/>
              </a:rPr>
              <a:t> </a:t>
            </a:r>
            <a:r>
              <a:rPr sz="2400" spc="-20" dirty="0">
                <a:latin typeface="Times New Roman"/>
                <a:cs typeface="Times New Roman"/>
              </a:rPr>
              <a:t>sớm.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228223" y="3792715"/>
            <a:ext cx="1513840" cy="1854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" indent="-1905" algn="ctr">
              <a:spcBef>
                <a:spcPts val="100"/>
              </a:spcBef>
            </a:pPr>
            <a:r>
              <a:rPr sz="2400" dirty="0">
                <a:latin typeface="Times New Roman"/>
                <a:cs typeface="Times New Roman"/>
              </a:rPr>
              <a:t>Điều</a:t>
            </a:r>
            <a:r>
              <a:rPr sz="2400" spc="-2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trị</a:t>
            </a:r>
            <a:r>
              <a:rPr sz="2400" spc="-20" dirty="0">
                <a:latin typeface="Times New Roman"/>
                <a:cs typeface="Times New Roman"/>
              </a:rPr>
              <a:t> </a:t>
            </a:r>
            <a:r>
              <a:rPr sz="2400" spc="-25" dirty="0">
                <a:latin typeface="Times New Roman"/>
                <a:cs typeface="Times New Roman"/>
              </a:rPr>
              <a:t>nội </a:t>
            </a:r>
            <a:r>
              <a:rPr sz="2400" dirty="0">
                <a:latin typeface="Times New Roman"/>
                <a:cs typeface="Times New Roman"/>
              </a:rPr>
              <a:t>khoa</a:t>
            </a:r>
            <a:r>
              <a:rPr sz="2400" spc="-10" dirty="0">
                <a:latin typeface="Times New Roman"/>
                <a:cs typeface="Times New Roman"/>
              </a:rPr>
              <a:t> </a:t>
            </a:r>
            <a:r>
              <a:rPr sz="2400" spc="-20" dirty="0">
                <a:latin typeface="Times New Roman"/>
                <a:cs typeface="Times New Roman"/>
              </a:rPr>
              <a:t>kiểm </a:t>
            </a:r>
            <a:r>
              <a:rPr sz="2400" dirty="0">
                <a:latin typeface="Times New Roman"/>
                <a:cs typeface="Times New Roman"/>
              </a:rPr>
              <a:t>soát</a:t>
            </a:r>
            <a:r>
              <a:rPr sz="2400" spc="-2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các</a:t>
            </a:r>
            <a:r>
              <a:rPr sz="2400" spc="-15" dirty="0">
                <a:latin typeface="Times New Roman"/>
                <a:cs typeface="Times New Roman"/>
              </a:rPr>
              <a:t> </a:t>
            </a:r>
            <a:r>
              <a:rPr sz="2400" spc="-25" dirty="0">
                <a:latin typeface="Times New Roman"/>
                <a:cs typeface="Times New Roman"/>
              </a:rPr>
              <a:t>yếu </a:t>
            </a:r>
            <a:r>
              <a:rPr sz="2400" dirty="0">
                <a:latin typeface="Times New Roman"/>
                <a:cs typeface="Times New Roman"/>
              </a:rPr>
              <a:t>tố</a:t>
            </a:r>
            <a:r>
              <a:rPr sz="2400" spc="-2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nguy </a:t>
            </a:r>
            <a:r>
              <a:rPr sz="2400" spc="-25" dirty="0">
                <a:latin typeface="Times New Roman"/>
                <a:cs typeface="Times New Roman"/>
              </a:rPr>
              <a:t>cơ </a:t>
            </a:r>
            <a:r>
              <a:rPr sz="2400" dirty="0">
                <a:latin typeface="Times New Roman"/>
                <a:cs typeface="Times New Roman"/>
              </a:rPr>
              <a:t>tim</a:t>
            </a:r>
            <a:r>
              <a:rPr sz="2400" spc="-40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Times New Roman"/>
                <a:cs typeface="Times New Roman"/>
              </a:rPr>
              <a:t>mạch.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702383" y="3974680"/>
            <a:ext cx="1636395" cy="1488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97155" algn="just">
              <a:spcBef>
                <a:spcPts val="100"/>
              </a:spcBef>
            </a:pPr>
            <a:r>
              <a:rPr sz="2400" dirty="0">
                <a:latin typeface="Times New Roman"/>
                <a:cs typeface="Times New Roman"/>
              </a:rPr>
              <a:t>Có</a:t>
            </a:r>
            <a:r>
              <a:rPr sz="2400" spc="-1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thể</a:t>
            </a:r>
            <a:r>
              <a:rPr sz="2400" spc="-10" dirty="0">
                <a:latin typeface="Times New Roman"/>
                <a:cs typeface="Times New Roman"/>
              </a:rPr>
              <a:t> </a:t>
            </a:r>
            <a:r>
              <a:rPr sz="2400" spc="-20" dirty="0">
                <a:latin typeface="Times New Roman"/>
                <a:cs typeface="Times New Roman"/>
              </a:rPr>
              <a:t>thực </a:t>
            </a:r>
            <a:r>
              <a:rPr sz="2400" dirty="0">
                <a:latin typeface="Times New Roman"/>
                <a:cs typeface="Times New Roman"/>
              </a:rPr>
              <a:t>hiện</a:t>
            </a:r>
            <a:r>
              <a:rPr sz="2400" spc="-2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trên</a:t>
            </a:r>
            <a:r>
              <a:rPr sz="2400" spc="-20" dirty="0">
                <a:latin typeface="Times New Roman"/>
                <a:cs typeface="Times New Roman"/>
              </a:rPr>
              <a:t> </a:t>
            </a:r>
            <a:r>
              <a:rPr sz="2400" spc="-25" dirty="0">
                <a:latin typeface="Times New Roman"/>
                <a:cs typeface="Times New Roman"/>
              </a:rPr>
              <a:t>tất </a:t>
            </a:r>
            <a:r>
              <a:rPr sz="2400" dirty="0">
                <a:latin typeface="Times New Roman"/>
                <a:cs typeface="Times New Roman"/>
              </a:rPr>
              <a:t>cả</a:t>
            </a:r>
            <a:r>
              <a:rPr sz="2400" spc="-1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các</a:t>
            </a:r>
            <a:r>
              <a:rPr sz="2400" spc="-20" dirty="0">
                <a:latin typeface="Times New Roman"/>
                <a:cs typeface="Times New Roman"/>
              </a:rPr>
              <a:t> mạch </a:t>
            </a:r>
            <a:r>
              <a:rPr sz="2400" dirty="0">
                <a:latin typeface="Times New Roman"/>
                <a:cs typeface="Times New Roman"/>
              </a:rPr>
              <a:t>máu</a:t>
            </a:r>
            <a:r>
              <a:rPr sz="2400" spc="-2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chi</a:t>
            </a:r>
            <a:r>
              <a:rPr sz="2400" spc="-15" dirty="0">
                <a:latin typeface="Times New Roman"/>
                <a:cs typeface="Times New Roman"/>
              </a:rPr>
              <a:t> </a:t>
            </a:r>
            <a:r>
              <a:rPr sz="2400" spc="-20" dirty="0">
                <a:latin typeface="Times New Roman"/>
                <a:cs typeface="Times New Roman"/>
              </a:rPr>
              <a:t>dưới</a:t>
            </a:r>
            <a:endParaRPr sz="2400">
              <a:latin typeface="Times New Roman"/>
              <a:cs typeface="Times New Roman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1524000" y="931862"/>
            <a:ext cx="9144000" cy="5003800"/>
            <a:chOff x="0" y="931862"/>
            <a:chExt cx="9144000" cy="5003800"/>
          </a:xfrm>
        </p:grpSpPr>
        <p:sp>
          <p:nvSpPr>
            <p:cNvPr id="9" name="object 9"/>
            <p:cNvSpPr/>
            <p:nvPr/>
          </p:nvSpPr>
          <p:spPr>
            <a:xfrm>
              <a:off x="6858000" y="931862"/>
              <a:ext cx="2286000" cy="2495550"/>
            </a:xfrm>
            <a:custGeom>
              <a:avLst/>
              <a:gdLst/>
              <a:ahLst/>
              <a:cxnLst/>
              <a:rect l="l" t="t" r="r" b="b"/>
              <a:pathLst>
                <a:path w="2286000" h="2495550">
                  <a:moveTo>
                    <a:pt x="2286000" y="0"/>
                  </a:moveTo>
                  <a:lnTo>
                    <a:pt x="0" y="0"/>
                  </a:lnTo>
                  <a:lnTo>
                    <a:pt x="0" y="2495550"/>
                  </a:lnTo>
                  <a:lnTo>
                    <a:pt x="2286000" y="2495550"/>
                  </a:lnTo>
                  <a:lnTo>
                    <a:pt x="2286000" y="0"/>
                  </a:lnTo>
                  <a:close/>
                </a:path>
              </a:pathLst>
            </a:custGeom>
            <a:solidFill>
              <a:srgbClr val="00B0F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4583112" y="3438525"/>
              <a:ext cx="2286000" cy="2495550"/>
            </a:xfrm>
            <a:custGeom>
              <a:avLst/>
              <a:gdLst/>
              <a:ahLst/>
              <a:cxnLst/>
              <a:rect l="l" t="t" r="r" b="b"/>
              <a:pathLst>
                <a:path w="2286000" h="2495550">
                  <a:moveTo>
                    <a:pt x="2286000" y="0"/>
                  </a:moveTo>
                  <a:lnTo>
                    <a:pt x="0" y="0"/>
                  </a:lnTo>
                  <a:lnTo>
                    <a:pt x="0" y="2495550"/>
                  </a:lnTo>
                  <a:lnTo>
                    <a:pt x="2286000" y="2495550"/>
                  </a:lnTo>
                  <a:lnTo>
                    <a:pt x="2286000" y="0"/>
                  </a:lnTo>
                  <a:close/>
                </a:path>
              </a:pathLst>
            </a:custGeom>
            <a:solidFill>
              <a:srgbClr val="F2F2F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2298700" y="933450"/>
              <a:ext cx="2286000" cy="2495550"/>
            </a:xfrm>
            <a:custGeom>
              <a:avLst/>
              <a:gdLst/>
              <a:ahLst/>
              <a:cxnLst/>
              <a:rect l="l" t="t" r="r" b="b"/>
              <a:pathLst>
                <a:path w="2286000" h="2495550">
                  <a:moveTo>
                    <a:pt x="2286000" y="0"/>
                  </a:moveTo>
                  <a:lnTo>
                    <a:pt x="0" y="0"/>
                  </a:lnTo>
                  <a:lnTo>
                    <a:pt x="0" y="2495550"/>
                  </a:lnTo>
                  <a:lnTo>
                    <a:pt x="2286000" y="2495550"/>
                  </a:lnTo>
                  <a:lnTo>
                    <a:pt x="2286000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0" y="3438512"/>
              <a:ext cx="2286000" cy="2497455"/>
            </a:xfrm>
            <a:custGeom>
              <a:avLst/>
              <a:gdLst/>
              <a:ahLst/>
              <a:cxnLst/>
              <a:rect l="l" t="t" r="r" b="b"/>
              <a:pathLst>
                <a:path w="2286000" h="2497454">
                  <a:moveTo>
                    <a:pt x="2286000" y="0"/>
                  </a:moveTo>
                  <a:lnTo>
                    <a:pt x="0" y="0"/>
                  </a:lnTo>
                  <a:lnTo>
                    <a:pt x="0" y="2497150"/>
                  </a:lnTo>
                  <a:lnTo>
                    <a:pt x="2286000" y="2497150"/>
                  </a:lnTo>
                  <a:lnTo>
                    <a:pt x="2286000" y="0"/>
                  </a:lnTo>
                  <a:close/>
                </a:path>
              </a:pathLst>
            </a:custGeom>
            <a:solidFill>
              <a:srgbClr val="CF96B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>
            <a:spLocks noGrp="1"/>
          </p:cNvSpPr>
          <p:nvPr>
            <p:ph type="title"/>
          </p:nvPr>
        </p:nvSpPr>
        <p:spPr>
          <a:xfrm>
            <a:off x="2090294" y="91694"/>
            <a:ext cx="2654935" cy="6356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dirty="0"/>
              <a:t>KẾT</a:t>
            </a:r>
            <a:r>
              <a:rPr spc="-95" dirty="0"/>
              <a:t> </a:t>
            </a:r>
            <a:r>
              <a:rPr spc="-20" dirty="0"/>
              <a:t>LUẬN</a:t>
            </a: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952735" y="6429438"/>
            <a:ext cx="177800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-25" dirty="0">
                <a:solidFill>
                  <a:srgbClr val="8A8A8A"/>
                </a:solidFill>
                <a:latin typeface="Times New Roman"/>
                <a:cs typeface="Times New Roman"/>
              </a:rPr>
              <a:t>75</a:t>
            </a:r>
            <a:endParaRPr sz="1200">
              <a:latin typeface="Times New Roman"/>
              <a:cs typeface="Times New Roman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1676401" y="603250"/>
            <a:ext cx="8239125" cy="6024880"/>
            <a:chOff x="152400" y="603250"/>
            <a:chExt cx="8239125" cy="602488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52400" y="4506912"/>
              <a:ext cx="2757157" cy="1948967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04816" y="6283947"/>
              <a:ext cx="2974957" cy="343865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1111250" y="1146175"/>
              <a:ext cx="7121525" cy="4685030"/>
            </a:xfrm>
            <a:custGeom>
              <a:avLst/>
              <a:gdLst/>
              <a:ahLst/>
              <a:cxnLst/>
              <a:rect l="l" t="t" r="r" b="b"/>
              <a:pathLst>
                <a:path w="7121525" h="4685030">
                  <a:moveTo>
                    <a:pt x="0" y="0"/>
                  </a:moveTo>
                  <a:lnTo>
                    <a:pt x="7121525" y="0"/>
                  </a:lnTo>
                  <a:lnTo>
                    <a:pt x="7121525" y="4684712"/>
                  </a:lnTo>
                  <a:lnTo>
                    <a:pt x="0" y="4684712"/>
                  </a:lnTo>
                  <a:lnTo>
                    <a:pt x="0" y="0"/>
                  </a:lnTo>
                  <a:close/>
                </a:path>
              </a:pathLst>
            </a:custGeom>
            <a:ln w="76200">
              <a:solidFill>
                <a:srgbClr val="80008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381000" y="1071562"/>
              <a:ext cx="2008505" cy="1377950"/>
            </a:xfrm>
            <a:custGeom>
              <a:avLst/>
              <a:gdLst/>
              <a:ahLst/>
              <a:cxnLst/>
              <a:rect l="l" t="t" r="r" b="b"/>
              <a:pathLst>
                <a:path w="2008505" h="1377950">
                  <a:moveTo>
                    <a:pt x="2008187" y="0"/>
                  </a:moveTo>
                  <a:lnTo>
                    <a:pt x="0" y="1377950"/>
                  </a:lnTo>
                </a:path>
              </a:pathLst>
            </a:custGeom>
            <a:ln w="12700">
              <a:solidFill>
                <a:srgbClr val="80008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444623" y="1255712"/>
              <a:ext cx="1111250" cy="749300"/>
            </a:xfrm>
            <a:custGeom>
              <a:avLst/>
              <a:gdLst/>
              <a:ahLst/>
              <a:cxnLst/>
              <a:rect l="l" t="t" r="r" b="b"/>
              <a:pathLst>
                <a:path w="1111250" h="749300">
                  <a:moveTo>
                    <a:pt x="1111250" y="0"/>
                  </a:moveTo>
                  <a:lnTo>
                    <a:pt x="0" y="749300"/>
                  </a:lnTo>
                </a:path>
              </a:pathLst>
            </a:custGeom>
            <a:ln w="12700">
              <a:solidFill>
                <a:srgbClr val="80008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750886" y="609600"/>
              <a:ext cx="1878330" cy="1279525"/>
            </a:xfrm>
            <a:custGeom>
              <a:avLst/>
              <a:gdLst/>
              <a:ahLst/>
              <a:cxnLst/>
              <a:rect l="l" t="t" r="r" b="b"/>
              <a:pathLst>
                <a:path w="1878330" h="1279525">
                  <a:moveTo>
                    <a:pt x="1878012" y="0"/>
                  </a:moveTo>
                  <a:lnTo>
                    <a:pt x="0" y="1279525"/>
                  </a:lnTo>
                </a:path>
              </a:pathLst>
            </a:custGeom>
            <a:ln w="12700">
              <a:solidFill>
                <a:srgbClr val="80008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935037" y="4221162"/>
              <a:ext cx="0" cy="1719580"/>
            </a:xfrm>
            <a:custGeom>
              <a:avLst/>
              <a:gdLst/>
              <a:ahLst/>
              <a:cxnLst/>
              <a:rect l="l" t="t" r="r" b="b"/>
              <a:pathLst>
                <a:path h="1719579">
                  <a:moveTo>
                    <a:pt x="0" y="0"/>
                  </a:moveTo>
                  <a:lnTo>
                    <a:pt x="0" y="1719262"/>
                  </a:lnTo>
                </a:path>
              </a:pathLst>
            </a:custGeom>
            <a:ln w="19050">
              <a:solidFill>
                <a:srgbClr val="80008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935037" y="5940425"/>
              <a:ext cx="838200" cy="0"/>
            </a:xfrm>
            <a:custGeom>
              <a:avLst/>
              <a:gdLst/>
              <a:ahLst/>
              <a:cxnLst/>
              <a:rect l="l" t="t" r="r" b="b"/>
              <a:pathLst>
                <a:path w="838200">
                  <a:moveTo>
                    <a:pt x="0" y="0"/>
                  </a:moveTo>
                  <a:lnTo>
                    <a:pt x="838200" y="0"/>
                  </a:lnTo>
                </a:path>
              </a:pathLst>
            </a:custGeom>
            <a:ln w="19050">
              <a:solidFill>
                <a:srgbClr val="80008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6040437" y="1027112"/>
              <a:ext cx="2341880" cy="0"/>
            </a:xfrm>
            <a:custGeom>
              <a:avLst/>
              <a:gdLst/>
              <a:ahLst/>
              <a:cxnLst/>
              <a:rect l="l" t="t" r="r" b="b"/>
              <a:pathLst>
                <a:path w="2341879">
                  <a:moveTo>
                    <a:pt x="0" y="0"/>
                  </a:moveTo>
                  <a:lnTo>
                    <a:pt x="2341562" y="0"/>
                  </a:lnTo>
                </a:path>
              </a:pathLst>
            </a:custGeom>
            <a:ln w="19050">
              <a:solidFill>
                <a:srgbClr val="80008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8382000" y="1019175"/>
              <a:ext cx="0" cy="614680"/>
            </a:xfrm>
            <a:custGeom>
              <a:avLst/>
              <a:gdLst/>
              <a:ahLst/>
              <a:cxnLst/>
              <a:rect l="l" t="t" r="r" b="b"/>
              <a:pathLst>
                <a:path h="614680">
                  <a:moveTo>
                    <a:pt x="0" y="0"/>
                  </a:moveTo>
                  <a:lnTo>
                    <a:pt x="0" y="614362"/>
                  </a:lnTo>
                </a:path>
              </a:pathLst>
            </a:custGeom>
            <a:ln w="19050">
              <a:solidFill>
                <a:srgbClr val="80008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 txBox="1">
            <a:spLocks noGrp="1"/>
          </p:cNvSpPr>
          <p:nvPr>
            <p:ph type="title"/>
          </p:nvPr>
        </p:nvSpPr>
        <p:spPr>
          <a:xfrm>
            <a:off x="3557397" y="2204720"/>
            <a:ext cx="5312410" cy="24942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50000"/>
              </a:lnSpc>
              <a:spcBef>
                <a:spcPts val="100"/>
              </a:spcBef>
            </a:pPr>
            <a:r>
              <a:rPr sz="3600" dirty="0">
                <a:solidFill>
                  <a:srgbClr val="CC0099"/>
                </a:solidFill>
              </a:rPr>
              <a:t>XIN</a:t>
            </a:r>
            <a:r>
              <a:rPr sz="3600" spc="-25" dirty="0">
                <a:solidFill>
                  <a:srgbClr val="CC0099"/>
                </a:solidFill>
              </a:rPr>
              <a:t> </a:t>
            </a:r>
            <a:r>
              <a:rPr sz="3600" dirty="0">
                <a:solidFill>
                  <a:srgbClr val="CC0099"/>
                </a:solidFill>
              </a:rPr>
              <a:t>CHÂN</a:t>
            </a:r>
            <a:r>
              <a:rPr sz="3600" spc="-75" dirty="0">
                <a:solidFill>
                  <a:srgbClr val="CC0099"/>
                </a:solidFill>
              </a:rPr>
              <a:t> </a:t>
            </a:r>
            <a:r>
              <a:rPr sz="3600" dirty="0">
                <a:solidFill>
                  <a:srgbClr val="CC0099"/>
                </a:solidFill>
              </a:rPr>
              <a:t>THÀNH</a:t>
            </a:r>
            <a:r>
              <a:rPr sz="3600" spc="-5" dirty="0">
                <a:solidFill>
                  <a:srgbClr val="CC0099"/>
                </a:solidFill>
              </a:rPr>
              <a:t> </a:t>
            </a:r>
            <a:r>
              <a:rPr sz="3600" spc="-25" dirty="0">
                <a:solidFill>
                  <a:srgbClr val="CC0099"/>
                </a:solidFill>
              </a:rPr>
              <a:t>CẢM </a:t>
            </a:r>
            <a:r>
              <a:rPr sz="3600" dirty="0">
                <a:solidFill>
                  <a:srgbClr val="CC0099"/>
                </a:solidFill>
              </a:rPr>
              <a:t>ƠN</a:t>
            </a:r>
            <a:r>
              <a:rPr sz="3600" spc="-10" dirty="0">
                <a:solidFill>
                  <a:srgbClr val="CC0099"/>
                </a:solidFill>
              </a:rPr>
              <a:t> </a:t>
            </a:r>
            <a:r>
              <a:rPr sz="3600" dirty="0">
                <a:solidFill>
                  <a:srgbClr val="CC0099"/>
                </a:solidFill>
              </a:rPr>
              <a:t>SỰ</a:t>
            </a:r>
            <a:r>
              <a:rPr sz="3600" spc="-70" dirty="0">
                <a:solidFill>
                  <a:srgbClr val="CC0099"/>
                </a:solidFill>
              </a:rPr>
              <a:t> </a:t>
            </a:r>
            <a:r>
              <a:rPr sz="3600" dirty="0">
                <a:solidFill>
                  <a:srgbClr val="CC0099"/>
                </a:solidFill>
              </a:rPr>
              <a:t>THEO</a:t>
            </a:r>
            <a:r>
              <a:rPr sz="3600" spc="-15" dirty="0">
                <a:solidFill>
                  <a:srgbClr val="CC0099"/>
                </a:solidFill>
              </a:rPr>
              <a:t> </a:t>
            </a:r>
            <a:r>
              <a:rPr sz="3600" dirty="0">
                <a:solidFill>
                  <a:srgbClr val="CC0099"/>
                </a:solidFill>
              </a:rPr>
              <a:t>DÕI</a:t>
            </a:r>
            <a:r>
              <a:rPr sz="3600" spc="-5" dirty="0">
                <a:solidFill>
                  <a:srgbClr val="CC0099"/>
                </a:solidFill>
              </a:rPr>
              <a:t> </a:t>
            </a:r>
            <a:r>
              <a:rPr sz="3600" spc="-25" dirty="0">
                <a:solidFill>
                  <a:srgbClr val="CC0099"/>
                </a:solidFill>
              </a:rPr>
              <a:t>CỦA </a:t>
            </a:r>
            <a:r>
              <a:rPr sz="3600" dirty="0">
                <a:solidFill>
                  <a:srgbClr val="CC0099"/>
                </a:solidFill>
              </a:rPr>
              <a:t>QUÍ</a:t>
            </a:r>
            <a:r>
              <a:rPr sz="3600" spc="-20" dirty="0">
                <a:solidFill>
                  <a:srgbClr val="CC0099"/>
                </a:solidFill>
              </a:rPr>
              <a:t> </a:t>
            </a:r>
            <a:r>
              <a:rPr sz="3600" dirty="0">
                <a:solidFill>
                  <a:srgbClr val="CC0099"/>
                </a:solidFill>
              </a:rPr>
              <a:t>ĐỒNG</a:t>
            </a:r>
            <a:r>
              <a:rPr sz="3600" spc="-10" dirty="0">
                <a:solidFill>
                  <a:srgbClr val="CC0099"/>
                </a:solidFill>
              </a:rPr>
              <a:t> NGHIỆP</a:t>
            </a:r>
            <a:endParaRPr sz="360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126309" y="451981"/>
            <a:ext cx="10358712" cy="1112804"/>
          </a:xfrm>
          <a:prstGeom prst="rect">
            <a:avLst/>
          </a:prstGeom>
        </p:spPr>
        <p:txBody>
          <a:bodyPr vert="horz" wrap="square" lIns="0" tIns="126682" rIns="0" bIns="0" rtlCol="0">
            <a:spAutoFit/>
          </a:bodyPr>
          <a:lstStyle/>
          <a:p>
            <a:pPr marL="923925" marR="5080" indent="-255270" algn="ctr">
              <a:spcBef>
                <a:spcPts val="95"/>
              </a:spcBef>
            </a:pPr>
            <a:r>
              <a:rPr sz="3200" dirty="0"/>
              <a:t>Chiến</a:t>
            </a:r>
            <a:r>
              <a:rPr sz="3200" spc="-80" dirty="0"/>
              <a:t> </a:t>
            </a:r>
            <a:r>
              <a:rPr sz="3200" dirty="0"/>
              <a:t>lược</a:t>
            </a:r>
            <a:r>
              <a:rPr sz="3200" spc="-65" dirty="0"/>
              <a:t> </a:t>
            </a:r>
            <a:r>
              <a:rPr sz="3200" dirty="0"/>
              <a:t>điều</a:t>
            </a:r>
            <a:r>
              <a:rPr sz="3200" spc="-70" dirty="0"/>
              <a:t> </a:t>
            </a:r>
            <a:r>
              <a:rPr sz="3200" dirty="0"/>
              <a:t>trị</a:t>
            </a:r>
            <a:r>
              <a:rPr sz="3200" spc="-70" dirty="0"/>
              <a:t> </a:t>
            </a:r>
            <a:r>
              <a:rPr sz="3200" dirty="0"/>
              <a:t>trên</a:t>
            </a:r>
            <a:r>
              <a:rPr sz="3200" spc="-75" dirty="0"/>
              <a:t> </a:t>
            </a:r>
            <a:r>
              <a:rPr sz="3200" dirty="0"/>
              <a:t>bệnh</a:t>
            </a:r>
            <a:r>
              <a:rPr sz="3200" spc="-80" dirty="0"/>
              <a:t> </a:t>
            </a:r>
            <a:r>
              <a:rPr sz="3200" dirty="0"/>
              <a:t>nhân</a:t>
            </a:r>
            <a:r>
              <a:rPr sz="3200" spc="-80" dirty="0"/>
              <a:t> </a:t>
            </a:r>
            <a:r>
              <a:rPr sz="3200" spc="-25" dirty="0"/>
              <a:t>bị </a:t>
            </a:r>
            <a:r>
              <a:rPr sz="3200" dirty="0"/>
              <a:t>bệnh</a:t>
            </a:r>
            <a:r>
              <a:rPr sz="3200" spc="-85" dirty="0"/>
              <a:t> </a:t>
            </a:r>
            <a:r>
              <a:rPr sz="3200" dirty="0"/>
              <a:t>mạch</a:t>
            </a:r>
            <a:r>
              <a:rPr sz="3200" spc="-70" dirty="0"/>
              <a:t> </a:t>
            </a:r>
            <a:r>
              <a:rPr sz="3200" dirty="0"/>
              <a:t>máu</a:t>
            </a:r>
            <a:r>
              <a:rPr sz="3200" spc="-70" dirty="0"/>
              <a:t> </a:t>
            </a:r>
            <a:r>
              <a:rPr sz="3200" dirty="0"/>
              <a:t>chi</a:t>
            </a:r>
            <a:r>
              <a:rPr sz="3200" spc="-60" dirty="0"/>
              <a:t> </a:t>
            </a:r>
            <a:r>
              <a:rPr sz="3200" dirty="0"/>
              <a:t>dưới</a:t>
            </a:r>
            <a:r>
              <a:rPr sz="3200" spc="-65" dirty="0"/>
              <a:t> </a:t>
            </a:r>
            <a:r>
              <a:rPr sz="3200" dirty="0"/>
              <a:t>mãn</a:t>
            </a:r>
            <a:r>
              <a:rPr sz="3200" spc="-70" dirty="0"/>
              <a:t> </a:t>
            </a:r>
            <a:r>
              <a:rPr sz="3200" spc="-20" dirty="0"/>
              <a:t>tính</a:t>
            </a:r>
            <a:endParaRPr sz="3200" dirty="0"/>
          </a:p>
        </p:txBody>
      </p:sp>
      <p:grpSp>
        <p:nvGrpSpPr>
          <p:cNvPr id="3" name="object 3"/>
          <p:cNvGrpSpPr/>
          <p:nvPr/>
        </p:nvGrpSpPr>
        <p:grpSpPr>
          <a:xfrm>
            <a:off x="2412527" y="3497440"/>
            <a:ext cx="3217545" cy="2597150"/>
            <a:chOff x="888526" y="3497440"/>
            <a:chExt cx="3217545" cy="2597150"/>
          </a:xfrm>
        </p:grpSpPr>
        <p:sp>
          <p:nvSpPr>
            <p:cNvPr id="4" name="object 4"/>
            <p:cNvSpPr/>
            <p:nvPr/>
          </p:nvSpPr>
          <p:spPr>
            <a:xfrm>
              <a:off x="901226" y="3510140"/>
              <a:ext cx="2001520" cy="1651000"/>
            </a:xfrm>
            <a:custGeom>
              <a:avLst/>
              <a:gdLst/>
              <a:ahLst/>
              <a:cxnLst/>
              <a:rect l="l" t="t" r="r" b="b"/>
              <a:pathLst>
                <a:path w="2001520" h="1651000">
                  <a:moveTo>
                    <a:pt x="0" y="165061"/>
                  </a:moveTo>
                  <a:lnTo>
                    <a:pt x="5896" y="121182"/>
                  </a:lnTo>
                  <a:lnTo>
                    <a:pt x="22535" y="81752"/>
                  </a:lnTo>
                  <a:lnTo>
                    <a:pt x="48345" y="48345"/>
                  </a:lnTo>
                  <a:lnTo>
                    <a:pt x="81752" y="22535"/>
                  </a:lnTo>
                  <a:lnTo>
                    <a:pt x="121182" y="5896"/>
                  </a:lnTo>
                  <a:lnTo>
                    <a:pt x="165061" y="0"/>
                  </a:lnTo>
                  <a:lnTo>
                    <a:pt x="1836229" y="0"/>
                  </a:lnTo>
                  <a:lnTo>
                    <a:pt x="1880109" y="5896"/>
                  </a:lnTo>
                  <a:lnTo>
                    <a:pt x="1919539" y="22535"/>
                  </a:lnTo>
                  <a:lnTo>
                    <a:pt x="1952945" y="48345"/>
                  </a:lnTo>
                  <a:lnTo>
                    <a:pt x="1978755" y="81752"/>
                  </a:lnTo>
                  <a:lnTo>
                    <a:pt x="1995395" y="121182"/>
                  </a:lnTo>
                  <a:lnTo>
                    <a:pt x="2001291" y="165061"/>
                  </a:lnTo>
                  <a:lnTo>
                    <a:pt x="2001291" y="1485582"/>
                  </a:lnTo>
                  <a:lnTo>
                    <a:pt x="1995395" y="1529462"/>
                  </a:lnTo>
                  <a:lnTo>
                    <a:pt x="1978755" y="1568892"/>
                  </a:lnTo>
                  <a:lnTo>
                    <a:pt x="1952945" y="1602298"/>
                  </a:lnTo>
                  <a:lnTo>
                    <a:pt x="1919539" y="1628108"/>
                  </a:lnTo>
                  <a:lnTo>
                    <a:pt x="1880109" y="1644748"/>
                  </a:lnTo>
                  <a:lnTo>
                    <a:pt x="1836229" y="1650644"/>
                  </a:lnTo>
                  <a:lnTo>
                    <a:pt x="165061" y="1650644"/>
                  </a:lnTo>
                  <a:lnTo>
                    <a:pt x="121182" y="1644748"/>
                  </a:lnTo>
                  <a:lnTo>
                    <a:pt x="81752" y="1628108"/>
                  </a:lnTo>
                  <a:lnTo>
                    <a:pt x="48345" y="1602298"/>
                  </a:lnTo>
                  <a:lnTo>
                    <a:pt x="22535" y="1568892"/>
                  </a:lnTo>
                  <a:lnTo>
                    <a:pt x="5896" y="1529462"/>
                  </a:lnTo>
                  <a:lnTo>
                    <a:pt x="0" y="1485582"/>
                  </a:lnTo>
                  <a:lnTo>
                    <a:pt x="0" y="165061"/>
                  </a:lnTo>
                  <a:close/>
                </a:path>
              </a:pathLst>
            </a:custGeom>
            <a:ln w="25400">
              <a:solidFill>
                <a:srgbClr val="9B5CA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2204120" y="5489601"/>
              <a:ext cx="1902460" cy="604520"/>
            </a:xfrm>
            <a:custGeom>
              <a:avLst/>
              <a:gdLst/>
              <a:ahLst/>
              <a:cxnLst/>
              <a:rect l="l" t="t" r="r" b="b"/>
              <a:pathLst>
                <a:path w="1902460" h="604520">
                  <a:moveTo>
                    <a:pt x="75133" y="0"/>
                  </a:moveTo>
                  <a:lnTo>
                    <a:pt x="0" y="42672"/>
                  </a:lnTo>
                  <a:lnTo>
                    <a:pt x="25958" y="86050"/>
                  </a:lnTo>
                  <a:lnTo>
                    <a:pt x="53813" y="128127"/>
                  </a:lnTo>
                  <a:lnTo>
                    <a:pt x="83511" y="168844"/>
                  </a:lnTo>
                  <a:lnTo>
                    <a:pt x="115003" y="208142"/>
                  </a:lnTo>
                  <a:lnTo>
                    <a:pt x="148236" y="245962"/>
                  </a:lnTo>
                  <a:lnTo>
                    <a:pt x="183158" y="282246"/>
                  </a:lnTo>
                  <a:lnTo>
                    <a:pt x="219718" y="316935"/>
                  </a:lnTo>
                  <a:lnTo>
                    <a:pt x="257866" y="349970"/>
                  </a:lnTo>
                  <a:lnTo>
                    <a:pt x="297548" y="381292"/>
                  </a:lnTo>
                  <a:lnTo>
                    <a:pt x="336632" y="409437"/>
                  </a:lnTo>
                  <a:lnTo>
                    <a:pt x="376515" y="435652"/>
                  </a:lnTo>
                  <a:lnTo>
                    <a:pt x="417138" y="459942"/>
                  </a:lnTo>
                  <a:lnTo>
                    <a:pt x="458443" y="482318"/>
                  </a:lnTo>
                  <a:lnTo>
                    <a:pt x="500372" y="502786"/>
                  </a:lnTo>
                  <a:lnTo>
                    <a:pt x="542866" y="521356"/>
                  </a:lnTo>
                  <a:lnTo>
                    <a:pt x="585867" y="538035"/>
                  </a:lnTo>
                  <a:lnTo>
                    <a:pt x="629316" y="552832"/>
                  </a:lnTo>
                  <a:lnTo>
                    <a:pt x="673156" y="565755"/>
                  </a:lnTo>
                  <a:lnTo>
                    <a:pt x="717328" y="576812"/>
                  </a:lnTo>
                  <a:lnTo>
                    <a:pt x="761773" y="586011"/>
                  </a:lnTo>
                  <a:lnTo>
                    <a:pt x="806434" y="593361"/>
                  </a:lnTo>
                  <a:lnTo>
                    <a:pt x="851251" y="598869"/>
                  </a:lnTo>
                  <a:lnTo>
                    <a:pt x="896168" y="602545"/>
                  </a:lnTo>
                  <a:lnTo>
                    <a:pt x="941124" y="604396"/>
                  </a:lnTo>
                  <a:lnTo>
                    <a:pt x="986063" y="604430"/>
                  </a:lnTo>
                  <a:lnTo>
                    <a:pt x="1030925" y="602656"/>
                  </a:lnTo>
                  <a:lnTo>
                    <a:pt x="1075653" y="599081"/>
                  </a:lnTo>
                  <a:lnTo>
                    <a:pt x="1120187" y="593715"/>
                  </a:lnTo>
                  <a:lnTo>
                    <a:pt x="1164470" y="586565"/>
                  </a:lnTo>
                  <a:lnTo>
                    <a:pt x="1208444" y="577640"/>
                  </a:lnTo>
                  <a:lnTo>
                    <a:pt x="1252049" y="566947"/>
                  </a:lnTo>
                  <a:lnTo>
                    <a:pt x="1295229" y="554495"/>
                  </a:lnTo>
                  <a:lnTo>
                    <a:pt x="1337923" y="540293"/>
                  </a:lnTo>
                  <a:lnTo>
                    <a:pt x="1380075" y="524348"/>
                  </a:lnTo>
                  <a:lnTo>
                    <a:pt x="1394496" y="518212"/>
                  </a:lnTo>
                  <a:lnTo>
                    <a:pt x="982660" y="518212"/>
                  </a:lnTo>
                  <a:lnTo>
                    <a:pt x="937451" y="517939"/>
                  </a:lnTo>
                  <a:lnTo>
                    <a:pt x="892393" y="515676"/>
                  </a:lnTo>
                  <a:lnTo>
                    <a:pt x="847555" y="511443"/>
                  </a:lnTo>
                  <a:lnTo>
                    <a:pt x="803002" y="505257"/>
                  </a:lnTo>
                  <a:lnTo>
                    <a:pt x="758801" y="497137"/>
                  </a:lnTo>
                  <a:lnTo>
                    <a:pt x="715020" y="487102"/>
                  </a:lnTo>
                  <a:lnTo>
                    <a:pt x="671726" y="475170"/>
                  </a:lnTo>
                  <a:lnTo>
                    <a:pt x="628986" y="461360"/>
                  </a:lnTo>
                  <a:lnTo>
                    <a:pt x="586866" y="445690"/>
                  </a:lnTo>
                  <a:lnTo>
                    <a:pt x="545435" y="428178"/>
                  </a:lnTo>
                  <a:lnTo>
                    <a:pt x="504758" y="408843"/>
                  </a:lnTo>
                  <a:lnTo>
                    <a:pt x="464902" y="387704"/>
                  </a:lnTo>
                  <a:lnTo>
                    <a:pt x="425936" y="364778"/>
                  </a:lnTo>
                  <a:lnTo>
                    <a:pt x="387925" y="340085"/>
                  </a:lnTo>
                  <a:lnTo>
                    <a:pt x="350937" y="313643"/>
                  </a:lnTo>
                  <a:lnTo>
                    <a:pt x="315039" y="285470"/>
                  </a:lnTo>
                  <a:lnTo>
                    <a:pt x="280298" y="255585"/>
                  </a:lnTo>
                  <a:lnTo>
                    <a:pt x="246781" y="224006"/>
                  </a:lnTo>
                  <a:lnTo>
                    <a:pt x="214555" y="190752"/>
                  </a:lnTo>
                  <a:lnTo>
                    <a:pt x="183687" y="155841"/>
                  </a:lnTo>
                  <a:lnTo>
                    <a:pt x="154158" y="119176"/>
                  </a:lnTo>
                  <a:lnTo>
                    <a:pt x="126292" y="81123"/>
                  </a:lnTo>
                  <a:lnTo>
                    <a:pt x="99899" y="41353"/>
                  </a:lnTo>
                  <a:lnTo>
                    <a:pt x="75133" y="0"/>
                  </a:lnTo>
                  <a:close/>
                </a:path>
                <a:path w="1902460" h="604520">
                  <a:moveTo>
                    <a:pt x="1893011" y="21336"/>
                  </a:moveTo>
                  <a:lnTo>
                    <a:pt x="1726526" y="90932"/>
                  </a:lnTo>
                  <a:lnTo>
                    <a:pt x="1776260" y="119176"/>
                  </a:lnTo>
                  <a:lnTo>
                    <a:pt x="1744125" y="158813"/>
                  </a:lnTo>
                  <a:lnTo>
                    <a:pt x="1710120" y="196730"/>
                  </a:lnTo>
                  <a:lnTo>
                    <a:pt x="1674316" y="232864"/>
                  </a:lnTo>
                  <a:lnTo>
                    <a:pt x="1636783" y="267155"/>
                  </a:lnTo>
                  <a:lnTo>
                    <a:pt x="1597594" y="299540"/>
                  </a:lnTo>
                  <a:lnTo>
                    <a:pt x="1556820" y="329958"/>
                  </a:lnTo>
                  <a:lnTo>
                    <a:pt x="1514531" y="358347"/>
                  </a:lnTo>
                  <a:lnTo>
                    <a:pt x="1470799" y="384644"/>
                  </a:lnTo>
                  <a:lnTo>
                    <a:pt x="1428345" y="407472"/>
                  </a:lnTo>
                  <a:lnTo>
                    <a:pt x="1385306" y="428107"/>
                  </a:lnTo>
                  <a:lnTo>
                    <a:pt x="1341748" y="446569"/>
                  </a:lnTo>
                  <a:lnTo>
                    <a:pt x="1297739" y="462874"/>
                  </a:lnTo>
                  <a:lnTo>
                    <a:pt x="1253345" y="477043"/>
                  </a:lnTo>
                  <a:lnTo>
                    <a:pt x="1208634" y="489093"/>
                  </a:lnTo>
                  <a:lnTo>
                    <a:pt x="1163672" y="499043"/>
                  </a:lnTo>
                  <a:lnTo>
                    <a:pt x="1118527" y="506912"/>
                  </a:lnTo>
                  <a:lnTo>
                    <a:pt x="1073265" y="512717"/>
                  </a:lnTo>
                  <a:lnTo>
                    <a:pt x="1027954" y="516478"/>
                  </a:lnTo>
                  <a:lnTo>
                    <a:pt x="982660" y="518212"/>
                  </a:lnTo>
                  <a:lnTo>
                    <a:pt x="1394496" y="518212"/>
                  </a:lnTo>
                  <a:lnTo>
                    <a:pt x="1462515" y="487263"/>
                  </a:lnTo>
                  <a:lnTo>
                    <a:pt x="1502688" y="466140"/>
                  </a:lnTo>
                  <a:lnTo>
                    <a:pt x="1542084" y="443307"/>
                  </a:lnTo>
                  <a:lnTo>
                    <a:pt x="1580646" y="418772"/>
                  </a:lnTo>
                  <a:lnTo>
                    <a:pt x="1618314" y="392544"/>
                  </a:lnTo>
                  <a:lnTo>
                    <a:pt x="1655032" y="364632"/>
                  </a:lnTo>
                  <a:lnTo>
                    <a:pt x="1690739" y="335042"/>
                  </a:lnTo>
                  <a:lnTo>
                    <a:pt x="1725379" y="303784"/>
                  </a:lnTo>
                  <a:lnTo>
                    <a:pt x="1758892" y="270865"/>
                  </a:lnTo>
                  <a:lnTo>
                    <a:pt x="1791221" y="236294"/>
                  </a:lnTo>
                  <a:lnTo>
                    <a:pt x="1822307" y="200080"/>
                  </a:lnTo>
                  <a:lnTo>
                    <a:pt x="1852091" y="162229"/>
                  </a:lnTo>
                  <a:lnTo>
                    <a:pt x="1900383" y="162229"/>
                  </a:lnTo>
                  <a:lnTo>
                    <a:pt x="1893011" y="21336"/>
                  </a:lnTo>
                  <a:close/>
                </a:path>
                <a:path w="1902460" h="604520">
                  <a:moveTo>
                    <a:pt x="1900383" y="162229"/>
                  </a:moveTo>
                  <a:lnTo>
                    <a:pt x="1852091" y="162229"/>
                  </a:lnTo>
                  <a:lnTo>
                    <a:pt x="1901863" y="190500"/>
                  </a:lnTo>
                  <a:lnTo>
                    <a:pt x="1900383" y="162229"/>
                  </a:lnTo>
                  <a:close/>
                </a:path>
              </a:pathLst>
            </a:custGeom>
            <a:solidFill>
              <a:srgbClr val="A461B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345958" y="4807079"/>
              <a:ext cx="1779270" cy="708025"/>
            </a:xfrm>
            <a:custGeom>
              <a:avLst/>
              <a:gdLst/>
              <a:ahLst/>
              <a:cxnLst/>
              <a:rect l="l" t="t" r="r" b="b"/>
              <a:pathLst>
                <a:path w="1779270" h="708025">
                  <a:moveTo>
                    <a:pt x="1708188" y="0"/>
                  </a:moveTo>
                  <a:lnTo>
                    <a:pt x="70739" y="0"/>
                  </a:lnTo>
                  <a:lnTo>
                    <a:pt x="43205" y="5559"/>
                  </a:lnTo>
                  <a:lnTo>
                    <a:pt x="20720" y="20720"/>
                  </a:lnTo>
                  <a:lnTo>
                    <a:pt x="5559" y="43205"/>
                  </a:lnTo>
                  <a:lnTo>
                    <a:pt x="0" y="70738"/>
                  </a:lnTo>
                  <a:lnTo>
                    <a:pt x="0" y="636676"/>
                  </a:lnTo>
                  <a:lnTo>
                    <a:pt x="5559" y="664209"/>
                  </a:lnTo>
                  <a:lnTo>
                    <a:pt x="20720" y="686695"/>
                  </a:lnTo>
                  <a:lnTo>
                    <a:pt x="43205" y="701855"/>
                  </a:lnTo>
                  <a:lnTo>
                    <a:pt x="70739" y="707415"/>
                  </a:lnTo>
                  <a:lnTo>
                    <a:pt x="1708188" y="707415"/>
                  </a:lnTo>
                  <a:lnTo>
                    <a:pt x="1735721" y="701855"/>
                  </a:lnTo>
                  <a:lnTo>
                    <a:pt x="1758207" y="686695"/>
                  </a:lnTo>
                  <a:lnTo>
                    <a:pt x="1773367" y="664209"/>
                  </a:lnTo>
                  <a:lnTo>
                    <a:pt x="1778927" y="636676"/>
                  </a:lnTo>
                  <a:lnTo>
                    <a:pt x="1778927" y="70738"/>
                  </a:lnTo>
                  <a:lnTo>
                    <a:pt x="1773367" y="43205"/>
                  </a:lnTo>
                  <a:lnTo>
                    <a:pt x="1758207" y="20720"/>
                  </a:lnTo>
                  <a:lnTo>
                    <a:pt x="1735721" y="5559"/>
                  </a:lnTo>
                  <a:lnTo>
                    <a:pt x="1708188" y="0"/>
                  </a:lnTo>
                  <a:close/>
                </a:path>
              </a:pathLst>
            </a:custGeom>
            <a:solidFill>
              <a:srgbClr val="9B5C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345958" y="4807079"/>
              <a:ext cx="1779270" cy="708025"/>
            </a:xfrm>
            <a:custGeom>
              <a:avLst/>
              <a:gdLst/>
              <a:ahLst/>
              <a:cxnLst/>
              <a:rect l="l" t="t" r="r" b="b"/>
              <a:pathLst>
                <a:path w="1779270" h="708025">
                  <a:moveTo>
                    <a:pt x="0" y="70738"/>
                  </a:moveTo>
                  <a:lnTo>
                    <a:pt x="5559" y="43205"/>
                  </a:lnTo>
                  <a:lnTo>
                    <a:pt x="20720" y="20720"/>
                  </a:lnTo>
                  <a:lnTo>
                    <a:pt x="43205" y="5559"/>
                  </a:lnTo>
                  <a:lnTo>
                    <a:pt x="70739" y="0"/>
                  </a:lnTo>
                  <a:lnTo>
                    <a:pt x="1708188" y="0"/>
                  </a:lnTo>
                  <a:lnTo>
                    <a:pt x="1735721" y="5559"/>
                  </a:lnTo>
                  <a:lnTo>
                    <a:pt x="1758207" y="20720"/>
                  </a:lnTo>
                  <a:lnTo>
                    <a:pt x="1773367" y="43205"/>
                  </a:lnTo>
                  <a:lnTo>
                    <a:pt x="1778927" y="70738"/>
                  </a:lnTo>
                  <a:lnTo>
                    <a:pt x="1778927" y="636676"/>
                  </a:lnTo>
                  <a:lnTo>
                    <a:pt x="1773367" y="664209"/>
                  </a:lnTo>
                  <a:lnTo>
                    <a:pt x="1758207" y="686695"/>
                  </a:lnTo>
                  <a:lnTo>
                    <a:pt x="1735721" y="701855"/>
                  </a:lnTo>
                  <a:lnTo>
                    <a:pt x="1708188" y="707415"/>
                  </a:lnTo>
                  <a:lnTo>
                    <a:pt x="70739" y="707415"/>
                  </a:lnTo>
                  <a:lnTo>
                    <a:pt x="43205" y="701855"/>
                  </a:lnTo>
                  <a:lnTo>
                    <a:pt x="20720" y="686695"/>
                  </a:lnTo>
                  <a:lnTo>
                    <a:pt x="5559" y="664209"/>
                  </a:lnTo>
                  <a:lnTo>
                    <a:pt x="0" y="636676"/>
                  </a:lnTo>
                  <a:lnTo>
                    <a:pt x="0" y="70738"/>
                  </a:lnTo>
                  <a:close/>
                </a:path>
              </a:pathLst>
            </a:custGeom>
            <a:ln w="254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3670522" y="4934758"/>
            <a:ext cx="17780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1</a:t>
            </a:r>
            <a:endParaRPr sz="2400">
              <a:latin typeface="Times New Roman"/>
              <a:cs typeface="Times New Roman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5047669" y="2511917"/>
            <a:ext cx="3441065" cy="2661920"/>
            <a:chOff x="3523668" y="2511917"/>
            <a:chExt cx="3441065" cy="2661920"/>
          </a:xfrm>
        </p:grpSpPr>
        <p:sp>
          <p:nvSpPr>
            <p:cNvPr id="10" name="object 10"/>
            <p:cNvSpPr/>
            <p:nvPr/>
          </p:nvSpPr>
          <p:spPr>
            <a:xfrm>
              <a:off x="3536368" y="3510140"/>
              <a:ext cx="2001520" cy="1651000"/>
            </a:xfrm>
            <a:custGeom>
              <a:avLst/>
              <a:gdLst/>
              <a:ahLst/>
              <a:cxnLst/>
              <a:rect l="l" t="t" r="r" b="b"/>
              <a:pathLst>
                <a:path w="2001520" h="1651000">
                  <a:moveTo>
                    <a:pt x="0" y="165061"/>
                  </a:moveTo>
                  <a:lnTo>
                    <a:pt x="5896" y="121182"/>
                  </a:lnTo>
                  <a:lnTo>
                    <a:pt x="22535" y="81752"/>
                  </a:lnTo>
                  <a:lnTo>
                    <a:pt x="48345" y="48345"/>
                  </a:lnTo>
                  <a:lnTo>
                    <a:pt x="81752" y="22535"/>
                  </a:lnTo>
                  <a:lnTo>
                    <a:pt x="121182" y="5896"/>
                  </a:lnTo>
                  <a:lnTo>
                    <a:pt x="165061" y="0"/>
                  </a:lnTo>
                  <a:lnTo>
                    <a:pt x="1836229" y="0"/>
                  </a:lnTo>
                  <a:lnTo>
                    <a:pt x="1880109" y="5896"/>
                  </a:lnTo>
                  <a:lnTo>
                    <a:pt x="1919539" y="22535"/>
                  </a:lnTo>
                  <a:lnTo>
                    <a:pt x="1952945" y="48345"/>
                  </a:lnTo>
                  <a:lnTo>
                    <a:pt x="1978755" y="81752"/>
                  </a:lnTo>
                  <a:lnTo>
                    <a:pt x="1995395" y="121182"/>
                  </a:lnTo>
                  <a:lnTo>
                    <a:pt x="2001291" y="165061"/>
                  </a:lnTo>
                  <a:lnTo>
                    <a:pt x="2001291" y="1485582"/>
                  </a:lnTo>
                  <a:lnTo>
                    <a:pt x="1995395" y="1529462"/>
                  </a:lnTo>
                  <a:lnTo>
                    <a:pt x="1978755" y="1568892"/>
                  </a:lnTo>
                  <a:lnTo>
                    <a:pt x="1952945" y="1602298"/>
                  </a:lnTo>
                  <a:lnTo>
                    <a:pt x="1919539" y="1628108"/>
                  </a:lnTo>
                  <a:lnTo>
                    <a:pt x="1880109" y="1644748"/>
                  </a:lnTo>
                  <a:lnTo>
                    <a:pt x="1836229" y="1650644"/>
                  </a:lnTo>
                  <a:lnTo>
                    <a:pt x="165061" y="1650644"/>
                  </a:lnTo>
                  <a:lnTo>
                    <a:pt x="121182" y="1644748"/>
                  </a:lnTo>
                  <a:lnTo>
                    <a:pt x="81752" y="1628108"/>
                  </a:lnTo>
                  <a:lnTo>
                    <a:pt x="48345" y="1602298"/>
                  </a:lnTo>
                  <a:lnTo>
                    <a:pt x="22535" y="1568892"/>
                  </a:lnTo>
                  <a:lnTo>
                    <a:pt x="5896" y="1529462"/>
                  </a:lnTo>
                  <a:lnTo>
                    <a:pt x="0" y="1485582"/>
                  </a:lnTo>
                  <a:lnTo>
                    <a:pt x="0" y="165061"/>
                  </a:lnTo>
                  <a:close/>
                </a:path>
              </a:pathLst>
            </a:custGeom>
            <a:ln w="25400">
              <a:solidFill>
                <a:srgbClr val="B282B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4839261" y="2511917"/>
              <a:ext cx="2125345" cy="669925"/>
            </a:xfrm>
            <a:custGeom>
              <a:avLst/>
              <a:gdLst/>
              <a:ahLst/>
              <a:cxnLst/>
              <a:rect l="l" t="t" r="r" b="b"/>
              <a:pathLst>
                <a:path w="2125345" h="669925">
                  <a:moveTo>
                    <a:pt x="1061008" y="0"/>
                  </a:moveTo>
                  <a:lnTo>
                    <a:pt x="1015528" y="1447"/>
                  </a:lnTo>
                  <a:lnTo>
                    <a:pt x="970204" y="4557"/>
                  </a:lnTo>
                  <a:lnTo>
                    <a:pt x="925081" y="9317"/>
                  </a:lnTo>
                  <a:lnTo>
                    <a:pt x="880209" y="15715"/>
                  </a:lnTo>
                  <a:lnTo>
                    <a:pt x="835632" y="23736"/>
                  </a:lnTo>
                  <a:lnTo>
                    <a:pt x="791398" y="33368"/>
                  </a:lnTo>
                  <a:lnTo>
                    <a:pt x="747555" y="44599"/>
                  </a:lnTo>
                  <a:lnTo>
                    <a:pt x="704148" y="57414"/>
                  </a:lnTo>
                  <a:lnTo>
                    <a:pt x="661225" y="71802"/>
                  </a:lnTo>
                  <a:lnTo>
                    <a:pt x="618833" y="87750"/>
                  </a:lnTo>
                  <a:lnTo>
                    <a:pt x="577019" y="105244"/>
                  </a:lnTo>
                  <a:lnTo>
                    <a:pt x="535829" y="124272"/>
                  </a:lnTo>
                  <a:lnTo>
                    <a:pt x="495311" y="144820"/>
                  </a:lnTo>
                  <a:lnTo>
                    <a:pt x="455510" y="166876"/>
                  </a:lnTo>
                  <a:lnTo>
                    <a:pt x="416476" y="190427"/>
                  </a:lnTo>
                  <a:lnTo>
                    <a:pt x="378253" y="215460"/>
                  </a:lnTo>
                  <a:lnTo>
                    <a:pt x="340889" y="241961"/>
                  </a:lnTo>
                  <a:lnTo>
                    <a:pt x="304431" y="269919"/>
                  </a:lnTo>
                  <a:lnTo>
                    <a:pt x="268926" y="299320"/>
                  </a:lnTo>
                  <a:lnTo>
                    <a:pt x="234421" y="330151"/>
                  </a:lnTo>
                  <a:lnTo>
                    <a:pt x="200963" y="362399"/>
                  </a:lnTo>
                  <a:lnTo>
                    <a:pt x="168598" y="396051"/>
                  </a:lnTo>
                  <a:lnTo>
                    <a:pt x="137373" y="431095"/>
                  </a:lnTo>
                  <a:lnTo>
                    <a:pt x="107336" y="467518"/>
                  </a:lnTo>
                  <a:lnTo>
                    <a:pt x="78533" y="505305"/>
                  </a:lnTo>
                  <a:lnTo>
                    <a:pt x="51012" y="544446"/>
                  </a:lnTo>
                  <a:lnTo>
                    <a:pt x="24818" y="584926"/>
                  </a:lnTo>
                  <a:lnTo>
                    <a:pt x="0" y="626733"/>
                  </a:lnTo>
                  <a:lnTo>
                    <a:pt x="75145" y="669405"/>
                  </a:lnTo>
                  <a:lnTo>
                    <a:pt x="102381" y="623912"/>
                  </a:lnTo>
                  <a:lnTo>
                    <a:pt x="131627" y="579801"/>
                  </a:lnTo>
                  <a:lnTo>
                    <a:pt x="162827" y="537137"/>
                  </a:lnTo>
                  <a:lnTo>
                    <a:pt x="195925" y="495981"/>
                  </a:lnTo>
                  <a:lnTo>
                    <a:pt x="230867" y="456397"/>
                  </a:lnTo>
                  <a:lnTo>
                    <a:pt x="267596" y="418447"/>
                  </a:lnTo>
                  <a:lnTo>
                    <a:pt x="306059" y="382193"/>
                  </a:lnTo>
                  <a:lnTo>
                    <a:pt x="346198" y="347698"/>
                  </a:lnTo>
                  <a:lnTo>
                    <a:pt x="387959" y="315024"/>
                  </a:lnTo>
                  <a:lnTo>
                    <a:pt x="427581" y="286730"/>
                  </a:lnTo>
                  <a:lnTo>
                    <a:pt x="467982" y="260342"/>
                  </a:lnTo>
                  <a:lnTo>
                    <a:pt x="509107" y="235851"/>
                  </a:lnTo>
                  <a:lnTo>
                    <a:pt x="550899" y="213251"/>
                  </a:lnTo>
                  <a:lnTo>
                    <a:pt x="593303" y="192532"/>
                  </a:lnTo>
                  <a:lnTo>
                    <a:pt x="636262" y="173686"/>
                  </a:lnTo>
                  <a:lnTo>
                    <a:pt x="679721" y="156706"/>
                  </a:lnTo>
                  <a:lnTo>
                    <a:pt x="723623" y="141583"/>
                  </a:lnTo>
                  <a:lnTo>
                    <a:pt x="767914" y="128309"/>
                  </a:lnTo>
                  <a:lnTo>
                    <a:pt x="812536" y="116876"/>
                  </a:lnTo>
                  <a:lnTo>
                    <a:pt x="857434" y="107276"/>
                  </a:lnTo>
                  <a:lnTo>
                    <a:pt x="902552" y="99500"/>
                  </a:lnTo>
                  <a:lnTo>
                    <a:pt x="947834" y="93541"/>
                  </a:lnTo>
                  <a:lnTo>
                    <a:pt x="993224" y="89390"/>
                  </a:lnTo>
                  <a:lnTo>
                    <a:pt x="1038666" y="87040"/>
                  </a:lnTo>
                  <a:lnTo>
                    <a:pt x="1084105" y="86482"/>
                  </a:lnTo>
                  <a:lnTo>
                    <a:pt x="1530632" y="86482"/>
                  </a:lnTo>
                  <a:lnTo>
                    <a:pt x="1514043" y="79824"/>
                  </a:lnTo>
                  <a:lnTo>
                    <a:pt x="1469588" y="63932"/>
                  </a:lnTo>
                  <a:lnTo>
                    <a:pt x="1424819" y="49833"/>
                  </a:lnTo>
                  <a:lnTo>
                    <a:pt x="1379783" y="37512"/>
                  </a:lnTo>
                  <a:lnTo>
                    <a:pt x="1334528" y="26958"/>
                  </a:lnTo>
                  <a:lnTo>
                    <a:pt x="1289100" y="18157"/>
                  </a:lnTo>
                  <a:lnTo>
                    <a:pt x="1243546" y="11097"/>
                  </a:lnTo>
                  <a:lnTo>
                    <a:pt x="1197913" y="5763"/>
                  </a:lnTo>
                  <a:lnTo>
                    <a:pt x="1152247" y="2145"/>
                  </a:lnTo>
                  <a:lnTo>
                    <a:pt x="1106597" y="228"/>
                  </a:lnTo>
                  <a:lnTo>
                    <a:pt x="1061008" y="0"/>
                  </a:lnTo>
                  <a:close/>
                </a:path>
                <a:path w="2125345" h="669925">
                  <a:moveTo>
                    <a:pt x="1530632" y="86482"/>
                  </a:moveTo>
                  <a:lnTo>
                    <a:pt x="1084105" y="86482"/>
                  </a:lnTo>
                  <a:lnTo>
                    <a:pt x="1129484" y="87707"/>
                  </a:lnTo>
                  <a:lnTo>
                    <a:pt x="1174747" y="90709"/>
                  </a:lnTo>
                  <a:lnTo>
                    <a:pt x="1219838" y="95478"/>
                  </a:lnTo>
                  <a:lnTo>
                    <a:pt x="1264702" y="102007"/>
                  </a:lnTo>
                  <a:lnTo>
                    <a:pt x="1309283" y="110287"/>
                  </a:lnTo>
                  <a:lnTo>
                    <a:pt x="1353524" y="120310"/>
                  </a:lnTo>
                  <a:lnTo>
                    <a:pt x="1397370" y="132068"/>
                  </a:lnTo>
                  <a:lnTo>
                    <a:pt x="1440765" y="145554"/>
                  </a:lnTo>
                  <a:lnTo>
                    <a:pt x="1483653" y="160758"/>
                  </a:lnTo>
                  <a:lnTo>
                    <a:pt x="1525977" y="177673"/>
                  </a:lnTo>
                  <a:lnTo>
                    <a:pt x="1567682" y="196291"/>
                  </a:lnTo>
                  <a:lnTo>
                    <a:pt x="1608713" y="216603"/>
                  </a:lnTo>
                  <a:lnTo>
                    <a:pt x="1649012" y="238602"/>
                  </a:lnTo>
                  <a:lnTo>
                    <a:pt x="1688525" y="262278"/>
                  </a:lnTo>
                  <a:lnTo>
                    <a:pt x="1727194" y="287625"/>
                  </a:lnTo>
                  <a:lnTo>
                    <a:pt x="1764966" y="314633"/>
                  </a:lnTo>
                  <a:lnTo>
                    <a:pt x="1801782" y="343296"/>
                  </a:lnTo>
                  <a:lnTo>
                    <a:pt x="1837588" y="373604"/>
                  </a:lnTo>
                  <a:lnTo>
                    <a:pt x="1872327" y="405549"/>
                  </a:lnTo>
                  <a:lnTo>
                    <a:pt x="1905944" y="439124"/>
                  </a:lnTo>
                  <a:lnTo>
                    <a:pt x="1938382" y="474320"/>
                  </a:lnTo>
                  <a:lnTo>
                    <a:pt x="1969586" y="511129"/>
                  </a:lnTo>
                  <a:lnTo>
                    <a:pt x="1999500" y="549543"/>
                  </a:lnTo>
                  <a:lnTo>
                    <a:pt x="1949691" y="577826"/>
                  </a:lnTo>
                  <a:lnTo>
                    <a:pt x="2115375" y="648069"/>
                  </a:lnTo>
                  <a:lnTo>
                    <a:pt x="2123418" y="506566"/>
                  </a:lnTo>
                  <a:lnTo>
                    <a:pt x="2075192" y="506566"/>
                  </a:lnTo>
                  <a:lnTo>
                    <a:pt x="2043342" y="464948"/>
                  </a:lnTo>
                  <a:lnTo>
                    <a:pt x="2009821" y="424798"/>
                  </a:lnTo>
                  <a:lnTo>
                    <a:pt x="1974683" y="386149"/>
                  </a:lnTo>
                  <a:lnTo>
                    <a:pt x="1937979" y="349050"/>
                  </a:lnTo>
                  <a:lnTo>
                    <a:pt x="1899761" y="313545"/>
                  </a:lnTo>
                  <a:lnTo>
                    <a:pt x="1860081" y="279681"/>
                  </a:lnTo>
                  <a:lnTo>
                    <a:pt x="1818993" y="247506"/>
                  </a:lnTo>
                  <a:lnTo>
                    <a:pt x="1776547" y="217064"/>
                  </a:lnTo>
                  <a:lnTo>
                    <a:pt x="1732796" y="188404"/>
                  </a:lnTo>
                  <a:lnTo>
                    <a:pt x="1687791" y="161570"/>
                  </a:lnTo>
                  <a:lnTo>
                    <a:pt x="1645059" y="138381"/>
                  </a:lnTo>
                  <a:lnTo>
                    <a:pt x="1601826" y="117036"/>
                  </a:lnTo>
                  <a:lnTo>
                    <a:pt x="1558138" y="97521"/>
                  </a:lnTo>
                  <a:lnTo>
                    <a:pt x="1530632" y="86482"/>
                  </a:lnTo>
                  <a:close/>
                </a:path>
                <a:path w="2125345" h="669925">
                  <a:moveTo>
                    <a:pt x="2125027" y="478258"/>
                  </a:moveTo>
                  <a:lnTo>
                    <a:pt x="2075192" y="506566"/>
                  </a:lnTo>
                  <a:lnTo>
                    <a:pt x="2123418" y="506566"/>
                  </a:lnTo>
                  <a:lnTo>
                    <a:pt x="2125027" y="478258"/>
                  </a:lnTo>
                  <a:close/>
                </a:path>
              </a:pathLst>
            </a:custGeom>
            <a:solidFill>
              <a:srgbClr val="CAA8D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3981100" y="3156428"/>
              <a:ext cx="1779270" cy="708025"/>
            </a:xfrm>
            <a:custGeom>
              <a:avLst/>
              <a:gdLst/>
              <a:ahLst/>
              <a:cxnLst/>
              <a:rect l="l" t="t" r="r" b="b"/>
              <a:pathLst>
                <a:path w="1779270" h="708025">
                  <a:moveTo>
                    <a:pt x="1708188" y="0"/>
                  </a:moveTo>
                  <a:lnTo>
                    <a:pt x="70739" y="0"/>
                  </a:lnTo>
                  <a:lnTo>
                    <a:pt x="43205" y="5559"/>
                  </a:lnTo>
                  <a:lnTo>
                    <a:pt x="20720" y="20720"/>
                  </a:lnTo>
                  <a:lnTo>
                    <a:pt x="5559" y="43205"/>
                  </a:lnTo>
                  <a:lnTo>
                    <a:pt x="0" y="70738"/>
                  </a:lnTo>
                  <a:lnTo>
                    <a:pt x="0" y="636676"/>
                  </a:lnTo>
                  <a:lnTo>
                    <a:pt x="5559" y="664209"/>
                  </a:lnTo>
                  <a:lnTo>
                    <a:pt x="20720" y="686695"/>
                  </a:lnTo>
                  <a:lnTo>
                    <a:pt x="43205" y="701855"/>
                  </a:lnTo>
                  <a:lnTo>
                    <a:pt x="70739" y="707415"/>
                  </a:lnTo>
                  <a:lnTo>
                    <a:pt x="1708188" y="707415"/>
                  </a:lnTo>
                  <a:lnTo>
                    <a:pt x="1735721" y="701855"/>
                  </a:lnTo>
                  <a:lnTo>
                    <a:pt x="1758207" y="686695"/>
                  </a:lnTo>
                  <a:lnTo>
                    <a:pt x="1773367" y="664209"/>
                  </a:lnTo>
                  <a:lnTo>
                    <a:pt x="1778927" y="636676"/>
                  </a:lnTo>
                  <a:lnTo>
                    <a:pt x="1778927" y="70738"/>
                  </a:lnTo>
                  <a:lnTo>
                    <a:pt x="1773367" y="43205"/>
                  </a:lnTo>
                  <a:lnTo>
                    <a:pt x="1758207" y="20720"/>
                  </a:lnTo>
                  <a:lnTo>
                    <a:pt x="1735721" y="5559"/>
                  </a:lnTo>
                  <a:lnTo>
                    <a:pt x="1708188" y="0"/>
                  </a:lnTo>
                  <a:close/>
                </a:path>
              </a:pathLst>
            </a:custGeom>
            <a:solidFill>
              <a:srgbClr val="B282B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3981100" y="3156428"/>
              <a:ext cx="1779270" cy="708025"/>
            </a:xfrm>
            <a:custGeom>
              <a:avLst/>
              <a:gdLst/>
              <a:ahLst/>
              <a:cxnLst/>
              <a:rect l="l" t="t" r="r" b="b"/>
              <a:pathLst>
                <a:path w="1779270" h="708025">
                  <a:moveTo>
                    <a:pt x="0" y="70738"/>
                  </a:moveTo>
                  <a:lnTo>
                    <a:pt x="5559" y="43205"/>
                  </a:lnTo>
                  <a:lnTo>
                    <a:pt x="20720" y="20720"/>
                  </a:lnTo>
                  <a:lnTo>
                    <a:pt x="43205" y="5559"/>
                  </a:lnTo>
                  <a:lnTo>
                    <a:pt x="70739" y="0"/>
                  </a:lnTo>
                  <a:lnTo>
                    <a:pt x="1708188" y="0"/>
                  </a:lnTo>
                  <a:lnTo>
                    <a:pt x="1735721" y="5559"/>
                  </a:lnTo>
                  <a:lnTo>
                    <a:pt x="1758207" y="20720"/>
                  </a:lnTo>
                  <a:lnTo>
                    <a:pt x="1773367" y="43205"/>
                  </a:lnTo>
                  <a:lnTo>
                    <a:pt x="1778927" y="70738"/>
                  </a:lnTo>
                  <a:lnTo>
                    <a:pt x="1778927" y="636676"/>
                  </a:lnTo>
                  <a:lnTo>
                    <a:pt x="1773367" y="664209"/>
                  </a:lnTo>
                  <a:lnTo>
                    <a:pt x="1758207" y="686695"/>
                  </a:lnTo>
                  <a:lnTo>
                    <a:pt x="1735721" y="701855"/>
                  </a:lnTo>
                  <a:lnTo>
                    <a:pt x="1708188" y="707415"/>
                  </a:lnTo>
                  <a:lnTo>
                    <a:pt x="70739" y="707415"/>
                  </a:lnTo>
                  <a:lnTo>
                    <a:pt x="43205" y="701855"/>
                  </a:lnTo>
                  <a:lnTo>
                    <a:pt x="20720" y="686695"/>
                  </a:lnTo>
                  <a:lnTo>
                    <a:pt x="5559" y="664209"/>
                  </a:lnTo>
                  <a:lnTo>
                    <a:pt x="0" y="636676"/>
                  </a:lnTo>
                  <a:lnTo>
                    <a:pt x="0" y="70738"/>
                  </a:lnTo>
                  <a:close/>
                </a:path>
              </a:pathLst>
            </a:custGeom>
            <a:ln w="254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 txBox="1"/>
          <p:nvPr/>
        </p:nvSpPr>
        <p:spPr>
          <a:xfrm>
            <a:off x="6305665" y="3284108"/>
            <a:ext cx="17780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2</a:t>
            </a:r>
            <a:endParaRPr sz="2400">
              <a:latin typeface="Times New Roman"/>
              <a:cs typeface="Times New Roman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7682811" y="3497441"/>
            <a:ext cx="2249170" cy="2030095"/>
            <a:chOff x="6158811" y="3497440"/>
            <a:chExt cx="2249170" cy="2030095"/>
          </a:xfrm>
        </p:grpSpPr>
        <p:sp>
          <p:nvSpPr>
            <p:cNvPr id="16" name="object 16"/>
            <p:cNvSpPr/>
            <p:nvPr/>
          </p:nvSpPr>
          <p:spPr>
            <a:xfrm>
              <a:off x="6171511" y="3510140"/>
              <a:ext cx="2001520" cy="1651000"/>
            </a:xfrm>
            <a:custGeom>
              <a:avLst/>
              <a:gdLst/>
              <a:ahLst/>
              <a:cxnLst/>
              <a:rect l="l" t="t" r="r" b="b"/>
              <a:pathLst>
                <a:path w="2001520" h="1651000">
                  <a:moveTo>
                    <a:pt x="0" y="165061"/>
                  </a:moveTo>
                  <a:lnTo>
                    <a:pt x="5896" y="121182"/>
                  </a:lnTo>
                  <a:lnTo>
                    <a:pt x="22535" y="81752"/>
                  </a:lnTo>
                  <a:lnTo>
                    <a:pt x="48345" y="48345"/>
                  </a:lnTo>
                  <a:lnTo>
                    <a:pt x="81752" y="22535"/>
                  </a:lnTo>
                  <a:lnTo>
                    <a:pt x="121182" y="5896"/>
                  </a:lnTo>
                  <a:lnTo>
                    <a:pt x="165061" y="0"/>
                  </a:lnTo>
                  <a:lnTo>
                    <a:pt x="1836229" y="0"/>
                  </a:lnTo>
                  <a:lnTo>
                    <a:pt x="1880109" y="5896"/>
                  </a:lnTo>
                  <a:lnTo>
                    <a:pt x="1919539" y="22535"/>
                  </a:lnTo>
                  <a:lnTo>
                    <a:pt x="1952945" y="48345"/>
                  </a:lnTo>
                  <a:lnTo>
                    <a:pt x="1978755" y="81752"/>
                  </a:lnTo>
                  <a:lnTo>
                    <a:pt x="1995395" y="121182"/>
                  </a:lnTo>
                  <a:lnTo>
                    <a:pt x="2001291" y="165061"/>
                  </a:lnTo>
                  <a:lnTo>
                    <a:pt x="2001291" y="1485582"/>
                  </a:lnTo>
                  <a:lnTo>
                    <a:pt x="1995395" y="1529462"/>
                  </a:lnTo>
                  <a:lnTo>
                    <a:pt x="1978755" y="1568892"/>
                  </a:lnTo>
                  <a:lnTo>
                    <a:pt x="1952945" y="1602298"/>
                  </a:lnTo>
                  <a:lnTo>
                    <a:pt x="1919539" y="1628108"/>
                  </a:lnTo>
                  <a:lnTo>
                    <a:pt x="1880109" y="1644748"/>
                  </a:lnTo>
                  <a:lnTo>
                    <a:pt x="1836229" y="1650644"/>
                  </a:lnTo>
                  <a:lnTo>
                    <a:pt x="165061" y="1650644"/>
                  </a:lnTo>
                  <a:lnTo>
                    <a:pt x="121182" y="1644748"/>
                  </a:lnTo>
                  <a:lnTo>
                    <a:pt x="81752" y="1628108"/>
                  </a:lnTo>
                  <a:lnTo>
                    <a:pt x="48345" y="1602298"/>
                  </a:lnTo>
                  <a:lnTo>
                    <a:pt x="22535" y="1568892"/>
                  </a:lnTo>
                  <a:lnTo>
                    <a:pt x="5896" y="1529462"/>
                  </a:lnTo>
                  <a:lnTo>
                    <a:pt x="0" y="1485582"/>
                  </a:lnTo>
                  <a:lnTo>
                    <a:pt x="0" y="165061"/>
                  </a:lnTo>
                  <a:close/>
                </a:path>
              </a:pathLst>
            </a:custGeom>
            <a:ln w="25400">
              <a:solidFill>
                <a:srgbClr val="CAA8D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6616244" y="4807079"/>
              <a:ext cx="1779270" cy="708025"/>
            </a:xfrm>
            <a:custGeom>
              <a:avLst/>
              <a:gdLst/>
              <a:ahLst/>
              <a:cxnLst/>
              <a:rect l="l" t="t" r="r" b="b"/>
              <a:pathLst>
                <a:path w="1779270" h="708025">
                  <a:moveTo>
                    <a:pt x="1708188" y="0"/>
                  </a:moveTo>
                  <a:lnTo>
                    <a:pt x="70739" y="0"/>
                  </a:lnTo>
                  <a:lnTo>
                    <a:pt x="43205" y="5559"/>
                  </a:lnTo>
                  <a:lnTo>
                    <a:pt x="20720" y="20720"/>
                  </a:lnTo>
                  <a:lnTo>
                    <a:pt x="5559" y="43205"/>
                  </a:lnTo>
                  <a:lnTo>
                    <a:pt x="0" y="70738"/>
                  </a:lnTo>
                  <a:lnTo>
                    <a:pt x="0" y="636676"/>
                  </a:lnTo>
                  <a:lnTo>
                    <a:pt x="5559" y="664209"/>
                  </a:lnTo>
                  <a:lnTo>
                    <a:pt x="20720" y="686695"/>
                  </a:lnTo>
                  <a:lnTo>
                    <a:pt x="43205" y="701855"/>
                  </a:lnTo>
                  <a:lnTo>
                    <a:pt x="70739" y="707415"/>
                  </a:lnTo>
                  <a:lnTo>
                    <a:pt x="1708188" y="707415"/>
                  </a:lnTo>
                  <a:lnTo>
                    <a:pt x="1735721" y="701855"/>
                  </a:lnTo>
                  <a:lnTo>
                    <a:pt x="1758207" y="686695"/>
                  </a:lnTo>
                  <a:lnTo>
                    <a:pt x="1773367" y="664209"/>
                  </a:lnTo>
                  <a:lnTo>
                    <a:pt x="1778927" y="636676"/>
                  </a:lnTo>
                  <a:lnTo>
                    <a:pt x="1778927" y="70738"/>
                  </a:lnTo>
                  <a:lnTo>
                    <a:pt x="1773367" y="43205"/>
                  </a:lnTo>
                  <a:lnTo>
                    <a:pt x="1758207" y="20720"/>
                  </a:lnTo>
                  <a:lnTo>
                    <a:pt x="1735721" y="5559"/>
                  </a:lnTo>
                  <a:lnTo>
                    <a:pt x="1708188" y="0"/>
                  </a:lnTo>
                  <a:close/>
                </a:path>
              </a:pathLst>
            </a:custGeom>
            <a:solidFill>
              <a:srgbClr val="CAA8D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6616244" y="4807079"/>
              <a:ext cx="1779270" cy="708025"/>
            </a:xfrm>
            <a:custGeom>
              <a:avLst/>
              <a:gdLst/>
              <a:ahLst/>
              <a:cxnLst/>
              <a:rect l="l" t="t" r="r" b="b"/>
              <a:pathLst>
                <a:path w="1779270" h="708025">
                  <a:moveTo>
                    <a:pt x="0" y="70738"/>
                  </a:moveTo>
                  <a:lnTo>
                    <a:pt x="5559" y="43205"/>
                  </a:lnTo>
                  <a:lnTo>
                    <a:pt x="20720" y="20720"/>
                  </a:lnTo>
                  <a:lnTo>
                    <a:pt x="43205" y="5559"/>
                  </a:lnTo>
                  <a:lnTo>
                    <a:pt x="70739" y="0"/>
                  </a:lnTo>
                  <a:lnTo>
                    <a:pt x="1708188" y="0"/>
                  </a:lnTo>
                  <a:lnTo>
                    <a:pt x="1735721" y="5559"/>
                  </a:lnTo>
                  <a:lnTo>
                    <a:pt x="1758207" y="20720"/>
                  </a:lnTo>
                  <a:lnTo>
                    <a:pt x="1773367" y="43205"/>
                  </a:lnTo>
                  <a:lnTo>
                    <a:pt x="1778927" y="70738"/>
                  </a:lnTo>
                  <a:lnTo>
                    <a:pt x="1778927" y="636676"/>
                  </a:lnTo>
                  <a:lnTo>
                    <a:pt x="1773367" y="664209"/>
                  </a:lnTo>
                  <a:lnTo>
                    <a:pt x="1758207" y="686695"/>
                  </a:lnTo>
                  <a:lnTo>
                    <a:pt x="1735721" y="701855"/>
                  </a:lnTo>
                  <a:lnTo>
                    <a:pt x="1708188" y="707415"/>
                  </a:lnTo>
                  <a:lnTo>
                    <a:pt x="70739" y="707415"/>
                  </a:lnTo>
                  <a:lnTo>
                    <a:pt x="43205" y="701855"/>
                  </a:lnTo>
                  <a:lnTo>
                    <a:pt x="20720" y="686695"/>
                  </a:lnTo>
                  <a:lnTo>
                    <a:pt x="5559" y="664209"/>
                  </a:lnTo>
                  <a:lnTo>
                    <a:pt x="0" y="636676"/>
                  </a:lnTo>
                  <a:lnTo>
                    <a:pt x="0" y="70738"/>
                  </a:lnTo>
                  <a:close/>
                </a:path>
              </a:pathLst>
            </a:custGeom>
            <a:ln w="254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9" name="object 19"/>
          <p:cNvSpPr txBox="1"/>
          <p:nvPr/>
        </p:nvSpPr>
        <p:spPr>
          <a:xfrm>
            <a:off x="8940806" y="4934758"/>
            <a:ext cx="17780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3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24" name="object 2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66035">
              <a:lnSpc>
                <a:spcPts val="1410"/>
              </a:lnSpc>
            </a:pPr>
            <a:fld id="{81D60167-4931-47E6-BA6A-407CBD079E47}" type="slidenum">
              <a:rPr dirty="0"/>
              <a:pPr marL="2566035">
                <a:lnSpc>
                  <a:spcPts val="1410"/>
                </a:lnSpc>
              </a:pPr>
              <a:t>8</a:t>
            </a:fld>
            <a:endParaRPr dirty="0"/>
          </a:p>
        </p:txBody>
      </p:sp>
      <p:sp>
        <p:nvSpPr>
          <p:cNvPr id="20" name="object 20"/>
          <p:cNvSpPr txBox="1"/>
          <p:nvPr/>
        </p:nvSpPr>
        <p:spPr>
          <a:xfrm>
            <a:off x="2946914" y="3831992"/>
            <a:ext cx="990600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5720" marR="5080" indent="-33655">
              <a:spcBef>
                <a:spcPts val="100"/>
              </a:spcBef>
            </a:pPr>
            <a:r>
              <a:rPr sz="2400" b="1" spc="-20" dirty="0">
                <a:solidFill>
                  <a:srgbClr val="800080"/>
                </a:solidFill>
                <a:latin typeface="Times New Roman"/>
                <a:cs typeface="Times New Roman"/>
              </a:rPr>
              <a:t>MẠCH CẢNH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5599893" y="4067907"/>
            <a:ext cx="990600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400" b="1" spc="-20" dirty="0">
                <a:solidFill>
                  <a:srgbClr val="800080"/>
                </a:solidFill>
                <a:latin typeface="Times New Roman"/>
                <a:cs typeface="Times New Roman"/>
              </a:rPr>
              <a:t>MẠCH</a:t>
            </a:r>
            <a:endParaRPr sz="2400">
              <a:latin typeface="Times New Roman"/>
              <a:cs typeface="Times New Roman"/>
            </a:endParaRPr>
          </a:p>
          <a:p>
            <a:pPr marL="46990"/>
            <a:r>
              <a:rPr sz="2400" b="1" spc="-20" dirty="0">
                <a:solidFill>
                  <a:srgbClr val="800080"/>
                </a:solidFill>
                <a:latin typeface="Times New Roman"/>
                <a:cs typeface="Times New Roman"/>
              </a:rPr>
              <a:t>VÀNH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7903572" y="3831992"/>
            <a:ext cx="1641475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351155">
              <a:spcBef>
                <a:spcPts val="100"/>
              </a:spcBef>
            </a:pPr>
            <a:r>
              <a:rPr sz="2400" b="1" spc="-20" dirty="0">
                <a:solidFill>
                  <a:srgbClr val="800080"/>
                </a:solidFill>
                <a:latin typeface="Times New Roman"/>
                <a:cs typeface="Times New Roman"/>
              </a:rPr>
              <a:t>ĐỘNG </a:t>
            </a:r>
            <a:r>
              <a:rPr sz="2400" b="1" dirty="0">
                <a:solidFill>
                  <a:srgbClr val="800080"/>
                </a:solidFill>
                <a:latin typeface="Times New Roman"/>
                <a:cs typeface="Times New Roman"/>
              </a:rPr>
              <a:t>MẠCH</a:t>
            </a:r>
            <a:r>
              <a:rPr sz="2400" b="1" spc="-20" dirty="0">
                <a:solidFill>
                  <a:srgbClr val="800080"/>
                </a:solidFill>
                <a:latin typeface="Times New Roman"/>
                <a:cs typeface="Times New Roman"/>
              </a:rPr>
              <a:t> </a:t>
            </a:r>
            <a:r>
              <a:rPr sz="2400" b="1" spc="-25" dirty="0">
                <a:solidFill>
                  <a:srgbClr val="800080"/>
                </a:solidFill>
                <a:latin typeface="Times New Roman"/>
                <a:cs typeface="Times New Roman"/>
              </a:rPr>
              <a:t>CHI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1907540" y="1782953"/>
            <a:ext cx="6642734" cy="4527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800" b="1" i="1" dirty="0">
                <a:solidFill>
                  <a:srgbClr val="CC0066"/>
                </a:solidFill>
                <a:latin typeface="Times New Roman"/>
                <a:cs typeface="Times New Roman"/>
              </a:rPr>
              <a:t>Điều</a:t>
            </a:r>
            <a:r>
              <a:rPr sz="2800" b="1" i="1" spc="-15" dirty="0">
                <a:solidFill>
                  <a:srgbClr val="CC0066"/>
                </a:solidFill>
                <a:latin typeface="Times New Roman"/>
                <a:cs typeface="Times New Roman"/>
              </a:rPr>
              <a:t> </a:t>
            </a:r>
            <a:r>
              <a:rPr sz="2800" b="1" i="1" dirty="0">
                <a:solidFill>
                  <a:srgbClr val="CC0066"/>
                </a:solidFill>
                <a:latin typeface="Times New Roman"/>
                <a:cs typeface="Times New Roman"/>
              </a:rPr>
              <a:t>trị</a:t>
            </a:r>
            <a:r>
              <a:rPr sz="2800" b="1" i="1" spc="-25" dirty="0">
                <a:solidFill>
                  <a:srgbClr val="CC0066"/>
                </a:solidFill>
                <a:latin typeface="Times New Roman"/>
                <a:cs typeface="Times New Roman"/>
              </a:rPr>
              <a:t> </a:t>
            </a:r>
            <a:r>
              <a:rPr sz="2800" b="1" i="1" dirty="0">
                <a:solidFill>
                  <a:srgbClr val="CC0066"/>
                </a:solidFill>
                <a:latin typeface="Times New Roman"/>
                <a:cs typeface="Times New Roman"/>
              </a:rPr>
              <a:t>ngay</a:t>
            </a:r>
            <a:r>
              <a:rPr sz="2800" b="1" i="1" spc="-15" dirty="0">
                <a:solidFill>
                  <a:srgbClr val="CC0066"/>
                </a:solidFill>
                <a:latin typeface="Times New Roman"/>
                <a:cs typeface="Times New Roman"/>
              </a:rPr>
              <a:t> </a:t>
            </a:r>
            <a:r>
              <a:rPr sz="2800" b="1" i="1" dirty="0">
                <a:solidFill>
                  <a:srgbClr val="CC0066"/>
                </a:solidFill>
                <a:latin typeface="Times New Roman"/>
                <a:cs typeface="Times New Roman"/>
              </a:rPr>
              <a:t>lập</a:t>
            </a:r>
            <a:r>
              <a:rPr sz="2800" b="1" i="1" spc="-15" dirty="0">
                <a:solidFill>
                  <a:srgbClr val="CC0066"/>
                </a:solidFill>
                <a:latin typeface="Times New Roman"/>
                <a:cs typeface="Times New Roman"/>
              </a:rPr>
              <a:t> </a:t>
            </a:r>
            <a:r>
              <a:rPr sz="2800" b="1" i="1" dirty="0">
                <a:solidFill>
                  <a:srgbClr val="CC0066"/>
                </a:solidFill>
                <a:latin typeface="Times New Roman"/>
                <a:cs typeface="Times New Roman"/>
              </a:rPr>
              <a:t>tức</a:t>
            </a:r>
            <a:r>
              <a:rPr sz="2800" b="1" i="1" spc="-20" dirty="0">
                <a:solidFill>
                  <a:srgbClr val="CC0066"/>
                </a:solidFill>
                <a:latin typeface="Times New Roman"/>
                <a:cs typeface="Times New Roman"/>
              </a:rPr>
              <a:t> </a:t>
            </a:r>
            <a:r>
              <a:rPr sz="2800" b="1" i="1" dirty="0">
                <a:solidFill>
                  <a:srgbClr val="CC0066"/>
                </a:solidFill>
                <a:latin typeface="Times New Roman"/>
                <a:cs typeface="Times New Roman"/>
              </a:rPr>
              <a:t>các</a:t>
            </a:r>
            <a:r>
              <a:rPr sz="2800" b="1" i="1" spc="-20" dirty="0">
                <a:solidFill>
                  <a:srgbClr val="CC0066"/>
                </a:solidFill>
                <a:latin typeface="Times New Roman"/>
                <a:cs typeface="Times New Roman"/>
              </a:rPr>
              <a:t> </a:t>
            </a:r>
            <a:r>
              <a:rPr sz="2800" b="1" i="1" dirty="0">
                <a:solidFill>
                  <a:srgbClr val="CC0066"/>
                </a:solidFill>
                <a:latin typeface="Times New Roman"/>
                <a:cs typeface="Times New Roman"/>
              </a:rPr>
              <a:t>thiếu</a:t>
            </a:r>
            <a:r>
              <a:rPr sz="2800" b="1" i="1" spc="-10" dirty="0">
                <a:solidFill>
                  <a:srgbClr val="CC0066"/>
                </a:solidFill>
                <a:latin typeface="Times New Roman"/>
                <a:cs typeface="Times New Roman"/>
              </a:rPr>
              <a:t> </a:t>
            </a:r>
            <a:r>
              <a:rPr sz="2800" b="1" i="1" dirty="0">
                <a:solidFill>
                  <a:srgbClr val="CC0066"/>
                </a:solidFill>
                <a:latin typeface="Times New Roman"/>
                <a:cs typeface="Times New Roman"/>
              </a:rPr>
              <a:t>máu</a:t>
            </a:r>
            <a:r>
              <a:rPr sz="2800" b="1" i="1" spc="-10" dirty="0">
                <a:solidFill>
                  <a:srgbClr val="CC0066"/>
                </a:solidFill>
                <a:latin typeface="Times New Roman"/>
                <a:cs typeface="Times New Roman"/>
              </a:rPr>
              <a:t> </a:t>
            </a:r>
            <a:r>
              <a:rPr sz="2800" b="1" i="1" dirty="0">
                <a:solidFill>
                  <a:srgbClr val="CC0066"/>
                </a:solidFill>
                <a:latin typeface="Times New Roman"/>
                <a:cs typeface="Times New Roman"/>
              </a:rPr>
              <a:t>gắng</a:t>
            </a:r>
            <a:r>
              <a:rPr sz="2800" b="1" i="1" spc="-10" dirty="0">
                <a:solidFill>
                  <a:srgbClr val="CC0066"/>
                </a:solidFill>
                <a:latin typeface="Times New Roman"/>
                <a:cs typeface="Times New Roman"/>
              </a:rPr>
              <a:t> </a:t>
            </a:r>
            <a:r>
              <a:rPr sz="2800" b="1" i="1" spc="-25" dirty="0">
                <a:solidFill>
                  <a:srgbClr val="CC0066"/>
                </a:solidFill>
                <a:latin typeface="Times New Roman"/>
                <a:cs typeface="Times New Roman"/>
              </a:rPr>
              <a:t>sức</a:t>
            </a:r>
            <a:endParaRPr sz="28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748337" y="3814763"/>
            <a:ext cx="879474" cy="933449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5854700" y="5630862"/>
            <a:ext cx="787400" cy="787400"/>
            <a:chOff x="4330700" y="5630862"/>
            <a:chExt cx="787400" cy="787400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343400" y="5643562"/>
              <a:ext cx="761999" cy="761999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4337050" y="5637212"/>
              <a:ext cx="774700" cy="774700"/>
            </a:xfrm>
            <a:custGeom>
              <a:avLst/>
              <a:gdLst/>
              <a:ahLst/>
              <a:cxnLst/>
              <a:rect l="l" t="t" r="r" b="b"/>
              <a:pathLst>
                <a:path w="774700" h="774700">
                  <a:moveTo>
                    <a:pt x="0" y="0"/>
                  </a:moveTo>
                  <a:lnTo>
                    <a:pt x="774700" y="0"/>
                  </a:lnTo>
                  <a:lnTo>
                    <a:pt x="774700" y="774700"/>
                  </a:lnTo>
                  <a:lnTo>
                    <a:pt x="0" y="774700"/>
                  </a:lnTo>
                  <a:lnTo>
                    <a:pt x="0" y="0"/>
                  </a:lnTo>
                  <a:close/>
                </a:path>
              </a:pathLst>
            </a:custGeom>
            <a:ln w="12700">
              <a:solidFill>
                <a:srgbClr val="AC66B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041526" y="950913"/>
            <a:ext cx="8169275" cy="344486"/>
          </a:xfrm>
          <a:prstGeom prst="rect">
            <a:avLst/>
          </a:prstGeom>
        </p:spPr>
      </p:pic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2228851" y="133541"/>
            <a:ext cx="7977505" cy="8794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1935" marR="5080" indent="-229870">
              <a:spcBef>
                <a:spcPts val="100"/>
              </a:spcBef>
            </a:pPr>
            <a:r>
              <a:rPr sz="2800" dirty="0"/>
              <a:t>Theo</a:t>
            </a:r>
            <a:r>
              <a:rPr sz="2800" spc="-20" dirty="0"/>
              <a:t> </a:t>
            </a:r>
            <a:r>
              <a:rPr sz="2800" dirty="0"/>
              <a:t>dõi</a:t>
            </a:r>
            <a:r>
              <a:rPr sz="2800" spc="-10" dirty="0"/>
              <a:t> </a:t>
            </a:r>
            <a:r>
              <a:rPr sz="2800" dirty="0"/>
              <a:t>sau</a:t>
            </a:r>
            <a:r>
              <a:rPr sz="2800" spc="-10" dirty="0"/>
              <a:t> </a:t>
            </a:r>
            <a:r>
              <a:rPr sz="2800" dirty="0"/>
              <a:t>5</a:t>
            </a:r>
            <a:r>
              <a:rPr sz="2800" spc="-10" dirty="0"/>
              <a:t> </a:t>
            </a:r>
            <a:r>
              <a:rPr sz="2800" dirty="0"/>
              <a:t>năm</a:t>
            </a:r>
            <a:r>
              <a:rPr sz="2800" spc="-5" dirty="0"/>
              <a:t> </a:t>
            </a:r>
            <a:r>
              <a:rPr sz="2800" dirty="0"/>
              <a:t>của</a:t>
            </a:r>
            <a:r>
              <a:rPr sz="2800" spc="-5" dirty="0"/>
              <a:t> </a:t>
            </a:r>
            <a:r>
              <a:rPr sz="2800" dirty="0"/>
              <a:t>bệnh</a:t>
            </a:r>
            <a:r>
              <a:rPr sz="2800" spc="-5" dirty="0"/>
              <a:t> </a:t>
            </a:r>
            <a:r>
              <a:rPr sz="2800" dirty="0"/>
              <a:t>động</a:t>
            </a:r>
            <a:r>
              <a:rPr sz="2800" spc="-10" dirty="0"/>
              <a:t> </a:t>
            </a:r>
            <a:r>
              <a:rPr sz="2800" dirty="0"/>
              <a:t>mạch chi</a:t>
            </a:r>
            <a:r>
              <a:rPr sz="2800" spc="-15" dirty="0"/>
              <a:t> </a:t>
            </a:r>
            <a:r>
              <a:rPr sz="2800" dirty="0"/>
              <a:t>dưới</a:t>
            </a:r>
            <a:r>
              <a:rPr sz="2800" spc="-10" dirty="0"/>
              <a:t> </a:t>
            </a:r>
            <a:r>
              <a:rPr sz="2800" spc="-25" dirty="0"/>
              <a:t>có </a:t>
            </a:r>
            <a:r>
              <a:rPr sz="2800" dirty="0"/>
              <a:t>triệu</a:t>
            </a:r>
            <a:r>
              <a:rPr sz="2800" spc="-30" dirty="0"/>
              <a:t> </a:t>
            </a:r>
            <a:r>
              <a:rPr sz="2800" dirty="0"/>
              <a:t>chứng</a:t>
            </a:r>
            <a:r>
              <a:rPr sz="2800" spc="-15" dirty="0"/>
              <a:t> </a:t>
            </a:r>
            <a:r>
              <a:rPr sz="2800" dirty="0"/>
              <a:t>được</a:t>
            </a:r>
            <a:r>
              <a:rPr sz="2800" spc="-20" dirty="0"/>
              <a:t> </a:t>
            </a:r>
            <a:r>
              <a:rPr sz="2800" dirty="0"/>
              <a:t>chẩn</a:t>
            </a:r>
            <a:r>
              <a:rPr sz="2800" spc="-10" dirty="0"/>
              <a:t> </a:t>
            </a:r>
            <a:r>
              <a:rPr sz="2800" dirty="0"/>
              <a:t>đoán</a:t>
            </a:r>
            <a:r>
              <a:rPr sz="2800" spc="-10" dirty="0"/>
              <a:t> </a:t>
            </a:r>
            <a:r>
              <a:rPr sz="2800" dirty="0"/>
              <a:t>và</a:t>
            </a:r>
            <a:r>
              <a:rPr sz="2800" spc="-10" dirty="0"/>
              <a:t> </a:t>
            </a:r>
            <a:r>
              <a:rPr sz="2800" dirty="0"/>
              <a:t>điều</a:t>
            </a:r>
            <a:r>
              <a:rPr sz="2800" spc="-10" dirty="0"/>
              <a:t> </a:t>
            </a:r>
            <a:r>
              <a:rPr sz="2800" dirty="0"/>
              <a:t>trị</a:t>
            </a:r>
            <a:r>
              <a:rPr sz="2800" spc="-15" dirty="0"/>
              <a:t> </a:t>
            </a:r>
            <a:r>
              <a:rPr sz="2800" dirty="0"/>
              <a:t>năm </a:t>
            </a:r>
            <a:r>
              <a:rPr sz="2800" spc="-20" dirty="0"/>
              <a:t>1991</a:t>
            </a:r>
            <a:endParaRPr sz="2800"/>
          </a:p>
        </p:txBody>
      </p:sp>
      <p:sp>
        <p:nvSpPr>
          <p:cNvPr id="8" name="object 8"/>
          <p:cNvSpPr/>
          <p:nvPr/>
        </p:nvSpPr>
        <p:spPr>
          <a:xfrm>
            <a:off x="2184400" y="2743204"/>
            <a:ext cx="3403600" cy="484505"/>
          </a:xfrm>
          <a:custGeom>
            <a:avLst/>
            <a:gdLst/>
            <a:ahLst/>
            <a:cxnLst/>
            <a:rect l="l" t="t" r="r" b="b"/>
            <a:pathLst>
              <a:path w="3403600" h="484505">
                <a:moveTo>
                  <a:pt x="0" y="80695"/>
                </a:moveTo>
                <a:lnTo>
                  <a:pt x="6341" y="49286"/>
                </a:lnTo>
                <a:lnTo>
                  <a:pt x="23636" y="23636"/>
                </a:lnTo>
                <a:lnTo>
                  <a:pt x="49286" y="6341"/>
                </a:lnTo>
                <a:lnTo>
                  <a:pt x="80695" y="0"/>
                </a:lnTo>
                <a:lnTo>
                  <a:pt x="3322904" y="0"/>
                </a:lnTo>
                <a:lnTo>
                  <a:pt x="3354313" y="6341"/>
                </a:lnTo>
                <a:lnTo>
                  <a:pt x="3379963" y="23636"/>
                </a:lnTo>
                <a:lnTo>
                  <a:pt x="3397258" y="49286"/>
                </a:lnTo>
                <a:lnTo>
                  <a:pt x="3403600" y="80695"/>
                </a:lnTo>
                <a:lnTo>
                  <a:pt x="3403600" y="403478"/>
                </a:lnTo>
                <a:lnTo>
                  <a:pt x="3397258" y="434895"/>
                </a:lnTo>
                <a:lnTo>
                  <a:pt x="3379963" y="460549"/>
                </a:lnTo>
                <a:lnTo>
                  <a:pt x="3354313" y="477845"/>
                </a:lnTo>
                <a:lnTo>
                  <a:pt x="3322904" y="484187"/>
                </a:lnTo>
                <a:lnTo>
                  <a:pt x="80695" y="484187"/>
                </a:lnTo>
                <a:lnTo>
                  <a:pt x="49286" y="477845"/>
                </a:lnTo>
                <a:lnTo>
                  <a:pt x="23636" y="460549"/>
                </a:lnTo>
                <a:lnTo>
                  <a:pt x="6341" y="434895"/>
                </a:lnTo>
                <a:lnTo>
                  <a:pt x="0" y="403478"/>
                </a:lnTo>
                <a:lnTo>
                  <a:pt x="0" y="80695"/>
                </a:lnTo>
                <a:close/>
              </a:path>
            </a:pathLst>
          </a:custGeom>
          <a:ln w="25400">
            <a:solidFill>
              <a:srgbClr val="80008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2208918" y="2779045"/>
            <a:ext cx="3354704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03580">
              <a:spcBef>
                <a:spcPts val="100"/>
              </a:spcBef>
            </a:pPr>
            <a:r>
              <a:rPr sz="2400" dirty="0">
                <a:latin typeface="Times New Roman"/>
                <a:cs typeface="Times New Roman"/>
              </a:rPr>
              <a:t>Nguy</a:t>
            </a:r>
            <a:r>
              <a:rPr sz="2400" spc="-1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cơ</a:t>
            </a:r>
            <a:r>
              <a:rPr sz="2400" spc="-1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tại</a:t>
            </a:r>
            <a:r>
              <a:rPr sz="2400" spc="-20" dirty="0">
                <a:latin typeface="Times New Roman"/>
                <a:cs typeface="Times New Roman"/>
              </a:rPr>
              <a:t> </a:t>
            </a:r>
            <a:r>
              <a:rPr sz="2400" spc="-25" dirty="0">
                <a:latin typeface="Times New Roman"/>
                <a:cs typeface="Times New Roman"/>
              </a:rPr>
              <a:t>chỗ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800600" y="1339850"/>
            <a:ext cx="2667000" cy="438582"/>
          </a:xfrm>
          <a:prstGeom prst="rect">
            <a:avLst/>
          </a:prstGeom>
          <a:solidFill>
            <a:srgbClr val="EA00EA"/>
          </a:solidFill>
          <a:ln w="25400">
            <a:solidFill>
              <a:srgbClr val="800080"/>
            </a:solidFill>
          </a:ln>
        </p:spPr>
        <p:txBody>
          <a:bodyPr vert="horz" wrap="square" lIns="0" tIns="68580" rIns="0" bIns="0" rtlCol="0">
            <a:spAutoFit/>
          </a:bodyPr>
          <a:lstStyle/>
          <a:p>
            <a:pPr marL="376555">
              <a:spcBef>
                <a:spcPts val="540"/>
              </a:spcBef>
            </a:pPr>
            <a:r>
              <a:rPr sz="2400" b="1" dirty="0">
                <a:solidFill>
                  <a:srgbClr val="FFFFFF"/>
                </a:solidFill>
                <a:latin typeface="Times New Roman"/>
                <a:cs typeface="Times New Roman"/>
              </a:rPr>
              <a:t>100</a:t>
            </a:r>
            <a:r>
              <a:rPr sz="2400" b="1" spc="-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b="1" dirty="0">
                <a:solidFill>
                  <a:srgbClr val="FFFFFF"/>
                </a:solidFill>
                <a:latin typeface="Times New Roman"/>
                <a:cs typeface="Times New Roman"/>
              </a:rPr>
              <a:t>bệnh </a:t>
            </a:r>
            <a:r>
              <a:rPr sz="2400" b="1" spc="-20" dirty="0">
                <a:solidFill>
                  <a:srgbClr val="FFFFFF"/>
                </a:solidFill>
                <a:latin typeface="Times New Roman"/>
                <a:cs typeface="Times New Roman"/>
              </a:rPr>
              <a:t>nhân</a:t>
            </a:r>
            <a:endParaRPr sz="2400">
              <a:latin typeface="Times New Roman"/>
              <a:cs typeface="Times New Roman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6692900" y="1573212"/>
            <a:ext cx="3429000" cy="2141220"/>
            <a:chOff x="5168900" y="1573212"/>
            <a:chExt cx="3429000" cy="2141220"/>
          </a:xfrm>
        </p:grpSpPr>
        <p:sp>
          <p:nvSpPr>
            <p:cNvPr id="12" name="object 12"/>
            <p:cNvSpPr/>
            <p:nvPr/>
          </p:nvSpPr>
          <p:spPr>
            <a:xfrm>
              <a:off x="6761958" y="3243925"/>
              <a:ext cx="243204" cy="457200"/>
            </a:xfrm>
            <a:custGeom>
              <a:avLst/>
              <a:gdLst/>
              <a:ahLst/>
              <a:cxnLst/>
              <a:rect l="l" t="t" r="r" b="b"/>
              <a:pathLst>
                <a:path w="243204" h="457200">
                  <a:moveTo>
                    <a:pt x="182168" y="0"/>
                  </a:moveTo>
                  <a:lnTo>
                    <a:pt x="60718" y="0"/>
                  </a:lnTo>
                  <a:lnTo>
                    <a:pt x="60718" y="228003"/>
                  </a:lnTo>
                  <a:lnTo>
                    <a:pt x="0" y="228003"/>
                  </a:lnTo>
                  <a:lnTo>
                    <a:pt x="121437" y="457200"/>
                  </a:lnTo>
                  <a:lnTo>
                    <a:pt x="242887" y="228003"/>
                  </a:lnTo>
                  <a:lnTo>
                    <a:pt x="182168" y="228003"/>
                  </a:lnTo>
                  <a:lnTo>
                    <a:pt x="182168" y="0"/>
                  </a:lnTo>
                  <a:close/>
                </a:path>
              </a:pathLst>
            </a:custGeom>
            <a:solidFill>
              <a:srgbClr val="CC00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6761958" y="3243925"/>
              <a:ext cx="243204" cy="457200"/>
            </a:xfrm>
            <a:custGeom>
              <a:avLst/>
              <a:gdLst/>
              <a:ahLst/>
              <a:cxnLst/>
              <a:rect l="l" t="t" r="r" b="b"/>
              <a:pathLst>
                <a:path w="243204" h="457200">
                  <a:moveTo>
                    <a:pt x="60718" y="0"/>
                  </a:moveTo>
                  <a:lnTo>
                    <a:pt x="60718" y="228003"/>
                  </a:lnTo>
                  <a:lnTo>
                    <a:pt x="0" y="228003"/>
                  </a:lnTo>
                  <a:lnTo>
                    <a:pt x="121437" y="457200"/>
                  </a:lnTo>
                  <a:lnTo>
                    <a:pt x="242887" y="228003"/>
                  </a:lnTo>
                  <a:lnTo>
                    <a:pt x="182168" y="228003"/>
                  </a:lnTo>
                  <a:lnTo>
                    <a:pt x="182168" y="0"/>
                  </a:lnTo>
                  <a:lnTo>
                    <a:pt x="60718" y="0"/>
                  </a:lnTo>
                  <a:close/>
                </a:path>
              </a:pathLst>
            </a:custGeom>
            <a:ln w="25400">
              <a:solidFill>
                <a:srgbClr val="80008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5943600" y="1587500"/>
              <a:ext cx="914400" cy="1100455"/>
            </a:xfrm>
            <a:custGeom>
              <a:avLst/>
              <a:gdLst/>
              <a:ahLst/>
              <a:cxnLst/>
              <a:rect l="l" t="t" r="r" b="b"/>
              <a:pathLst>
                <a:path w="914400" h="1100455">
                  <a:moveTo>
                    <a:pt x="914400" y="0"/>
                  </a:moveTo>
                  <a:lnTo>
                    <a:pt x="0" y="0"/>
                  </a:lnTo>
                </a:path>
                <a:path w="914400" h="1100455">
                  <a:moveTo>
                    <a:pt x="914400" y="0"/>
                  </a:moveTo>
                  <a:lnTo>
                    <a:pt x="914400" y="1100429"/>
                  </a:lnTo>
                </a:path>
              </a:pathLst>
            </a:custGeom>
            <a:ln w="28575">
              <a:solidFill>
                <a:srgbClr val="80008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6807993" y="2602198"/>
              <a:ext cx="100330" cy="85725"/>
            </a:xfrm>
            <a:custGeom>
              <a:avLst/>
              <a:gdLst/>
              <a:ahLst/>
              <a:cxnLst/>
              <a:rect l="l" t="t" r="r" b="b"/>
              <a:pathLst>
                <a:path w="100329" h="85725">
                  <a:moveTo>
                    <a:pt x="100012" y="0"/>
                  </a:moveTo>
                  <a:lnTo>
                    <a:pt x="49999" y="85725"/>
                  </a:lnTo>
                  <a:lnTo>
                    <a:pt x="0" y="0"/>
                  </a:lnTo>
                </a:path>
              </a:pathLst>
            </a:custGeom>
            <a:ln w="28575">
              <a:solidFill>
                <a:srgbClr val="80008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5181600" y="2743203"/>
              <a:ext cx="3403600" cy="484505"/>
            </a:xfrm>
            <a:custGeom>
              <a:avLst/>
              <a:gdLst/>
              <a:ahLst/>
              <a:cxnLst/>
              <a:rect l="l" t="t" r="r" b="b"/>
              <a:pathLst>
                <a:path w="3403600" h="484505">
                  <a:moveTo>
                    <a:pt x="0" y="80695"/>
                  </a:moveTo>
                  <a:lnTo>
                    <a:pt x="6341" y="49286"/>
                  </a:lnTo>
                  <a:lnTo>
                    <a:pt x="23636" y="23636"/>
                  </a:lnTo>
                  <a:lnTo>
                    <a:pt x="49286" y="6341"/>
                  </a:lnTo>
                  <a:lnTo>
                    <a:pt x="80695" y="0"/>
                  </a:lnTo>
                  <a:lnTo>
                    <a:pt x="3322904" y="0"/>
                  </a:lnTo>
                  <a:lnTo>
                    <a:pt x="3354313" y="6341"/>
                  </a:lnTo>
                  <a:lnTo>
                    <a:pt x="3379963" y="23636"/>
                  </a:lnTo>
                  <a:lnTo>
                    <a:pt x="3397258" y="49286"/>
                  </a:lnTo>
                  <a:lnTo>
                    <a:pt x="3403600" y="80695"/>
                  </a:lnTo>
                  <a:lnTo>
                    <a:pt x="3403600" y="403478"/>
                  </a:lnTo>
                  <a:lnTo>
                    <a:pt x="3397258" y="434895"/>
                  </a:lnTo>
                  <a:lnTo>
                    <a:pt x="3379963" y="460549"/>
                  </a:lnTo>
                  <a:lnTo>
                    <a:pt x="3354313" y="477845"/>
                  </a:lnTo>
                  <a:lnTo>
                    <a:pt x="3322904" y="484187"/>
                  </a:lnTo>
                  <a:lnTo>
                    <a:pt x="80695" y="484187"/>
                  </a:lnTo>
                  <a:lnTo>
                    <a:pt x="49286" y="477845"/>
                  </a:lnTo>
                  <a:lnTo>
                    <a:pt x="23636" y="460549"/>
                  </a:lnTo>
                  <a:lnTo>
                    <a:pt x="6341" y="434895"/>
                  </a:lnTo>
                  <a:lnTo>
                    <a:pt x="0" y="403478"/>
                  </a:lnTo>
                  <a:lnTo>
                    <a:pt x="0" y="80695"/>
                  </a:lnTo>
                  <a:close/>
                </a:path>
              </a:pathLst>
            </a:custGeom>
            <a:ln w="25400">
              <a:solidFill>
                <a:srgbClr val="80008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7" name="object 17"/>
          <p:cNvGrpSpPr/>
          <p:nvPr/>
        </p:nvGrpSpPr>
        <p:grpSpPr>
          <a:xfrm>
            <a:off x="2197100" y="1573213"/>
            <a:ext cx="3429000" cy="3056255"/>
            <a:chOff x="673100" y="1573212"/>
            <a:chExt cx="3429000" cy="3056255"/>
          </a:xfrm>
        </p:grpSpPr>
        <p:sp>
          <p:nvSpPr>
            <p:cNvPr id="18" name="object 18"/>
            <p:cNvSpPr/>
            <p:nvPr/>
          </p:nvSpPr>
          <p:spPr>
            <a:xfrm>
              <a:off x="2240758" y="3249613"/>
              <a:ext cx="243204" cy="457200"/>
            </a:xfrm>
            <a:custGeom>
              <a:avLst/>
              <a:gdLst/>
              <a:ahLst/>
              <a:cxnLst/>
              <a:rect l="l" t="t" r="r" b="b"/>
              <a:pathLst>
                <a:path w="243205" h="457200">
                  <a:moveTo>
                    <a:pt x="182168" y="0"/>
                  </a:moveTo>
                  <a:lnTo>
                    <a:pt x="60718" y="0"/>
                  </a:lnTo>
                  <a:lnTo>
                    <a:pt x="60718" y="228003"/>
                  </a:lnTo>
                  <a:lnTo>
                    <a:pt x="0" y="228003"/>
                  </a:lnTo>
                  <a:lnTo>
                    <a:pt x="121437" y="457200"/>
                  </a:lnTo>
                  <a:lnTo>
                    <a:pt x="242887" y="228003"/>
                  </a:lnTo>
                  <a:lnTo>
                    <a:pt x="182168" y="228003"/>
                  </a:lnTo>
                  <a:lnTo>
                    <a:pt x="182168" y="0"/>
                  </a:lnTo>
                  <a:close/>
                </a:path>
              </a:pathLst>
            </a:custGeom>
            <a:solidFill>
              <a:srgbClr val="CC00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2240758" y="3249613"/>
              <a:ext cx="243204" cy="457200"/>
            </a:xfrm>
            <a:custGeom>
              <a:avLst/>
              <a:gdLst/>
              <a:ahLst/>
              <a:cxnLst/>
              <a:rect l="l" t="t" r="r" b="b"/>
              <a:pathLst>
                <a:path w="243205" h="457200">
                  <a:moveTo>
                    <a:pt x="60718" y="0"/>
                  </a:moveTo>
                  <a:lnTo>
                    <a:pt x="60718" y="228003"/>
                  </a:lnTo>
                  <a:lnTo>
                    <a:pt x="0" y="228003"/>
                  </a:lnTo>
                  <a:lnTo>
                    <a:pt x="121437" y="457200"/>
                  </a:lnTo>
                  <a:lnTo>
                    <a:pt x="242887" y="228003"/>
                  </a:lnTo>
                  <a:lnTo>
                    <a:pt x="182168" y="228003"/>
                  </a:lnTo>
                  <a:lnTo>
                    <a:pt x="182168" y="0"/>
                  </a:lnTo>
                  <a:lnTo>
                    <a:pt x="60718" y="0"/>
                  </a:lnTo>
                  <a:close/>
                </a:path>
              </a:pathLst>
            </a:custGeom>
            <a:ln w="25400">
              <a:solidFill>
                <a:srgbClr val="80008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2362200" y="1587500"/>
              <a:ext cx="914400" cy="0"/>
            </a:xfrm>
            <a:custGeom>
              <a:avLst/>
              <a:gdLst/>
              <a:ahLst/>
              <a:cxnLst/>
              <a:rect l="l" t="t" r="r" b="b"/>
              <a:pathLst>
                <a:path w="914400">
                  <a:moveTo>
                    <a:pt x="914400" y="0"/>
                  </a:moveTo>
                  <a:lnTo>
                    <a:pt x="0" y="0"/>
                  </a:lnTo>
                </a:path>
              </a:pathLst>
            </a:custGeom>
            <a:ln w="28575">
              <a:solidFill>
                <a:srgbClr val="80008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2362200" y="1587500"/>
              <a:ext cx="0" cy="1100455"/>
            </a:xfrm>
            <a:custGeom>
              <a:avLst/>
              <a:gdLst/>
              <a:ahLst/>
              <a:cxnLst/>
              <a:rect l="l" t="t" r="r" b="b"/>
              <a:pathLst>
                <a:path h="1100455">
                  <a:moveTo>
                    <a:pt x="0" y="0"/>
                  </a:moveTo>
                  <a:lnTo>
                    <a:pt x="0" y="1100429"/>
                  </a:lnTo>
                </a:path>
              </a:pathLst>
            </a:custGeom>
            <a:ln w="28575">
              <a:solidFill>
                <a:srgbClr val="80008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2312193" y="2602198"/>
              <a:ext cx="100330" cy="85725"/>
            </a:xfrm>
            <a:custGeom>
              <a:avLst/>
              <a:gdLst/>
              <a:ahLst/>
              <a:cxnLst/>
              <a:rect l="l" t="t" r="r" b="b"/>
              <a:pathLst>
                <a:path w="100330" h="85725">
                  <a:moveTo>
                    <a:pt x="100012" y="0"/>
                  </a:moveTo>
                  <a:lnTo>
                    <a:pt x="49999" y="85725"/>
                  </a:lnTo>
                  <a:lnTo>
                    <a:pt x="0" y="0"/>
                  </a:lnTo>
                </a:path>
              </a:pathLst>
            </a:custGeom>
            <a:ln w="28575">
              <a:solidFill>
                <a:srgbClr val="80008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685800" y="3746498"/>
              <a:ext cx="3403600" cy="869950"/>
            </a:xfrm>
            <a:custGeom>
              <a:avLst/>
              <a:gdLst/>
              <a:ahLst/>
              <a:cxnLst/>
              <a:rect l="l" t="t" r="r" b="b"/>
              <a:pathLst>
                <a:path w="3403600" h="869950">
                  <a:moveTo>
                    <a:pt x="0" y="144995"/>
                  </a:moveTo>
                  <a:lnTo>
                    <a:pt x="7392" y="99168"/>
                  </a:lnTo>
                  <a:lnTo>
                    <a:pt x="27977" y="59365"/>
                  </a:lnTo>
                  <a:lnTo>
                    <a:pt x="59365" y="27977"/>
                  </a:lnTo>
                  <a:lnTo>
                    <a:pt x="99168" y="7392"/>
                  </a:lnTo>
                  <a:lnTo>
                    <a:pt x="144995" y="0"/>
                  </a:lnTo>
                  <a:lnTo>
                    <a:pt x="3258604" y="0"/>
                  </a:lnTo>
                  <a:lnTo>
                    <a:pt x="3304431" y="7392"/>
                  </a:lnTo>
                  <a:lnTo>
                    <a:pt x="3344234" y="27977"/>
                  </a:lnTo>
                  <a:lnTo>
                    <a:pt x="3375622" y="59365"/>
                  </a:lnTo>
                  <a:lnTo>
                    <a:pt x="3396207" y="99168"/>
                  </a:lnTo>
                  <a:lnTo>
                    <a:pt x="3403600" y="144995"/>
                  </a:lnTo>
                  <a:lnTo>
                    <a:pt x="3403600" y="724954"/>
                  </a:lnTo>
                  <a:lnTo>
                    <a:pt x="3396207" y="770786"/>
                  </a:lnTo>
                  <a:lnTo>
                    <a:pt x="3375622" y="810589"/>
                  </a:lnTo>
                  <a:lnTo>
                    <a:pt x="3344234" y="841976"/>
                  </a:lnTo>
                  <a:lnTo>
                    <a:pt x="3304431" y="862558"/>
                  </a:lnTo>
                  <a:lnTo>
                    <a:pt x="3258604" y="869949"/>
                  </a:lnTo>
                  <a:lnTo>
                    <a:pt x="144995" y="869949"/>
                  </a:lnTo>
                  <a:lnTo>
                    <a:pt x="99168" y="862558"/>
                  </a:lnTo>
                  <a:lnTo>
                    <a:pt x="59365" y="841976"/>
                  </a:lnTo>
                  <a:lnTo>
                    <a:pt x="27977" y="810589"/>
                  </a:lnTo>
                  <a:lnTo>
                    <a:pt x="7392" y="770786"/>
                  </a:lnTo>
                  <a:lnTo>
                    <a:pt x="0" y="724954"/>
                  </a:lnTo>
                  <a:lnTo>
                    <a:pt x="0" y="144995"/>
                  </a:lnTo>
                  <a:close/>
                </a:path>
              </a:pathLst>
            </a:custGeom>
            <a:ln w="25400">
              <a:solidFill>
                <a:srgbClr val="800080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4" name="object 24"/>
          <p:cNvSpPr txBox="1"/>
          <p:nvPr/>
        </p:nvSpPr>
        <p:spPr>
          <a:xfrm>
            <a:off x="6730118" y="2779045"/>
            <a:ext cx="3354704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51180">
              <a:spcBef>
                <a:spcPts val="100"/>
              </a:spcBef>
            </a:pPr>
            <a:r>
              <a:rPr sz="2400" dirty="0">
                <a:latin typeface="Times New Roman"/>
                <a:cs typeface="Times New Roman"/>
              </a:rPr>
              <a:t>Nguy</a:t>
            </a:r>
            <a:r>
              <a:rPr sz="2400" spc="-1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cơ</a:t>
            </a:r>
            <a:r>
              <a:rPr sz="2400" spc="-1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toàn</a:t>
            </a:r>
            <a:r>
              <a:rPr sz="2400" spc="-15" dirty="0">
                <a:latin typeface="Times New Roman"/>
                <a:cs typeface="Times New Roman"/>
              </a:rPr>
              <a:t> </a:t>
            </a:r>
            <a:r>
              <a:rPr sz="2400" spc="-20" dirty="0">
                <a:latin typeface="Times New Roman"/>
                <a:cs typeface="Times New Roman"/>
              </a:rPr>
              <a:t>thân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2565660" y="3792346"/>
            <a:ext cx="2691130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spcBef>
                <a:spcPts val="100"/>
              </a:spcBef>
            </a:pPr>
            <a:r>
              <a:rPr sz="2400" spc="-25" dirty="0">
                <a:latin typeface="Times New Roman"/>
                <a:cs typeface="Times New Roman"/>
              </a:rPr>
              <a:t>25</a:t>
            </a:r>
            <a:endParaRPr sz="240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</a:pPr>
            <a:r>
              <a:rPr sz="2400" dirty="0">
                <a:latin typeface="Times New Roman"/>
                <a:cs typeface="Times New Roman"/>
              </a:rPr>
              <a:t>Triệu</a:t>
            </a:r>
            <a:r>
              <a:rPr sz="2400" spc="-5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chứng</a:t>
            </a:r>
            <a:r>
              <a:rPr sz="2400" spc="-5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nặng</a:t>
            </a:r>
            <a:r>
              <a:rPr sz="2400" spc="-40" dirty="0">
                <a:latin typeface="Times New Roman"/>
                <a:cs typeface="Times New Roman"/>
              </a:rPr>
              <a:t> </a:t>
            </a:r>
            <a:r>
              <a:rPr sz="2400" spc="-25" dirty="0">
                <a:latin typeface="Times New Roman"/>
                <a:cs typeface="Times New Roman"/>
              </a:rPr>
              <a:t>dần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2247900" y="4737098"/>
            <a:ext cx="3403600" cy="869950"/>
          </a:xfrm>
          <a:custGeom>
            <a:avLst/>
            <a:gdLst/>
            <a:ahLst/>
            <a:cxnLst/>
            <a:rect l="l" t="t" r="r" b="b"/>
            <a:pathLst>
              <a:path w="3403600" h="869950">
                <a:moveTo>
                  <a:pt x="0" y="144995"/>
                </a:moveTo>
                <a:lnTo>
                  <a:pt x="7392" y="99168"/>
                </a:lnTo>
                <a:lnTo>
                  <a:pt x="27977" y="59365"/>
                </a:lnTo>
                <a:lnTo>
                  <a:pt x="59365" y="27977"/>
                </a:lnTo>
                <a:lnTo>
                  <a:pt x="99168" y="7392"/>
                </a:lnTo>
                <a:lnTo>
                  <a:pt x="144995" y="0"/>
                </a:lnTo>
                <a:lnTo>
                  <a:pt x="3258604" y="0"/>
                </a:lnTo>
                <a:lnTo>
                  <a:pt x="3304431" y="7392"/>
                </a:lnTo>
                <a:lnTo>
                  <a:pt x="3344234" y="27977"/>
                </a:lnTo>
                <a:lnTo>
                  <a:pt x="3375622" y="59365"/>
                </a:lnTo>
                <a:lnTo>
                  <a:pt x="3396207" y="99168"/>
                </a:lnTo>
                <a:lnTo>
                  <a:pt x="3403600" y="144995"/>
                </a:lnTo>
                <a:lnTo>
                  <a:pt x="3403600" y="724954"/>
                </a:lnTo>
                <a:lnTo>
                  <a:pt x="3396207" y="770786"/>
                </a:lnTo>
                <a:lnTo>
                  <a:pt x="3375622" y="810589"/>
                </a:lnTo>
                <a:lnTo>
                  <a:pt x="3344234" y="841976"/>
                </a:lnTo>
                <a:lnTo>
                  <a:pt x="3304431" y="862558"/>
                </a:lnTo>
                <a:lnTo>
                  <a:pt x="3258604" y="869949"/>
                </a:lnTo>
                <a:lnTo>
                  <a:pt x="144995" y="869949"/>
                </a:lnTo>
                <a:lnTo>
                  <a:pt x="99168" y="862558"/>
                </a:lnTo>
                <a:lnTo>
                  <a:pt x="59365" y="841976"/>
                </a:lnTo>
                <a:lnTo>
                  <a:pt x="27977" y="810589"/>
                </a:lnTo>
                <a:lnTo>
                  <a:pt x="7392" y="770786"/>
                </a:lnTo>
                <a:lnTo>
                  <a:pt x="0" y="724954"/>
                </a:lnTo>
                <a:lnTo>
                  <a:pt x="0" y="144995"/>
                </a:lnTo>
                <a:close/>
              </a:path>
            </a:pathLst>
          </a:custGeom>
          <a:ln w="25400">
            <a:solidFill>
              <a:srgbClr val="800080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 txBox="1"/>
          <p:nvPr/>
        </p:nvSpPr>
        <p:spPr>
          <a:xfrm>
            <a:off x="2415089" y="4782946"/>
            <a:ext cx="3069590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spcBef>
                <a:spcPts val="100"/>
              </a:spcBef>
            </a:pPr>
            <a:r>
              <a:rPr sz="2400" spc="-25" dirty="0">
                <a:latin typeface="Times New Roman"/>
                <a:cs typeface="Times New Roman"/>
              </a:rPr>
              <a:t>10</a:t>
            </a:r>
            <a:endParaRPr sz="240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</a:pPr>
            <a:r>
              <a:rPr sz="2400" dirty="0">
                <a:latin typeface="Times New Roman"/>
                <a:cs typeface="Times New Roman"/>
              </a:rPr>
              <a:t>Can</a:t>
            </a:r>
            <a:r>
              <a:rPr sz="2400" spc="-2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thiệp</a:t>
            </a:r>
            <a:r>
              <a:rPr sz="2400" spc="-1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hay</a:t>
            </a:r>
            <a:r>
              <a:rPr sz="2400" spc="-1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phẫu</a:t>
            </a:r>
            <a:r>
              <a:rPr sz="2400" spc="-10" dirty="0">
                <a:latin typeface="Times New Roman"/>
                <a:cs typeface="Times New Roman"/>
              </a:rPr>
              <a:t> thuật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2249487" y="5759448"/>
            <a:ext cx="3403600" cy="869950"/>
          </a:xfrm>
          <a:custGeom>
            <a:avLst/>
            <a:gdLst/>
            <a:ahLst/>
            <a:cxnLst/>
            <a:rect l="l" t="t" r="r" b="b"/>
            <a:pathLst>
              <a:path w="3403600" h="869950">
                <a:moveTo>
                  <a:pt x="0" y="144995"/>
                </a:moveTo>
                <a:lnTo>
                  <a:pt x="7392" y="99168"/>
                </a:lnTo>
                <a:lnTo>
                  <a:pt x="27977" y="59365"/>
                </a:lnTo>
                <a:lnTo>
                  <a:pt x="59365" y="27977"/>
                </a:lnTo>
                <a:lnTo>
                  <a:pt x="99168" y="7392"/>
                </a:lnTo>
                <a:lnTo>
                  <a:pt x="144995" y="0"/>
                </a:lnTo>
                <a:lnTo>
                  <a:pt x="3258604" y="0"/>
                </a:lnTo>
                <a:lnTo>
                  <a:pt x="3304431" y="7392"/>
                </a:lnTo>
                <a:lnTo>
                  <a:pt x="3344234" y="27977"/>
                </a:lnTo>
                <a:lnTo>
                  <a:pt x="3375622" y="59365"/>
                </a:lnTo>
                <a:lnTo>
                  <a:pt x="3396207" y="99168"/>
                </a:lnTo>
                <a:lnTo>
                  <a:pt x="3403600" y="144995"/>
                </a:lnTo>
                <a:lnTo>
                  <a:pt x="3403600" y="724954"/>
                </a:lnTo>
                <a:lnTo>
                  <a:pt x="3396207" y="770786"/>
                </a:lnTo>
                <a:lnTo>
                  <a:pt x="3375622" y="810589"/>
                </a:lnTo>
                <a:lnTo>
                  <a:pt x="3344234" y="841976"/>
                </a:lnTo>
                <a:lnTo>
                  <a:pt x="3304431" y="862558"/>
                </a:lnTo>
                <a:lnTo>
                  <a:pt x="3258604" y="869949"/>
                </a:lnTo>
                <a:lnTo>
                  <a:pt x="144995" y="869949"/>
                </a:lnTo>
                <a:lnTo>
                  <a:pt x="99168" y="862558"/>
                </a:lnTo>
                <a:lnTo>
                  <a:pt x="59365" y="841976"/>
                </a:lnTo>
                <a:lnTo>
                  <a:pt x="27977" y="810589"/>
                </a:lnTo>
                <a:lnTo>
                  <a:pt x="7392" y="770786"/>
                </a:lnTo>
                <a:lnTo>
                  <a:pt x="0" y="724954"/>
                </a:lnTo>
                <a:lnTo>
                  <a:pt x="0" y="144995"/>
                </a:lnTo>
                <a:close/>
              </a:path>
            </a:pathLst>
          </a:custGeom>
          <a:ln w="25400">
            <a:solidFill>
              <a:srgbClr val="800080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 txBox="1"/>
          <p:nvPr/>
        </p:nvSpPr>
        <p:spPr>
          <a:xfrm>
            <a:off x="3384384" y="5805296"/>
            <a:ext cx="1134110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spcBef>
                <a:spcPts val="100"/>
              </a:spcBef>
            </a:pPr>
            <a:r>
              <a:rPr sz="2400" dirty="0">
                <a:latin typeface="Times New Roman"/>
                <a:cs typeface="Times New Roman"/>
              </a:rPr>
              <a:t>2</a:t>
            </a:r>
            <a:endParaRPr sz="240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</a:pPr>
            <a:r>
              <a:rPr sz="2400" dirty="0">
                <a:latin typeface="Times New Roman"/>
                <a:cs typeface="Times New Roman"/>
              </a:rPr>
              <a:t>Đoạn</a:t>
            </a:r>
            <a:r>
              <a:rPr sz="2400" spc="-20" dirty="0">
                <a:latin typeface="Times New Roman"/>
                <a:cs typeface="Times New Roman"/>
              </a:rPr>
              <a:t> </a:t>
            </a:r>
            <a:r>
              <a:rPr sz="2400" spc="-25" dirty="0">
                <a:latin typeface="Times New Roman"/>
                <a:cs typeface="Times New Roman"/>
              </a:rPr>
              <a:t>chi</a:t>
            </a:r>
            <a:endParaRPr sz="2400">
              <a:latin typeface="Times New Roman"/>
              <a:cs typeface="Times New Roman"/>
            </a:endParaRPr>
          </a:p>
        </p:txBody>
      </p:sp>
      <p:grpSp>
        <p:nvGrpSpPr>
          <p:cNvPr id="30" name="object 30"/>
          <p:cNvGrpSpPr/>
          <p:nvPr/>
        </p:nvGrpSpPr>
        <p:grpSpPr>
          <a:xfrm>
            <a:off x="6692900" y="3689351"/>
            <a:ext cx="3429000" cy="1217930"/>
            <a:chOff x="5168900" y="3689351"/>
            <a:chExt cx="3429000" cy="1217930"/>
          </a:xfrm>
        </p:grpSpPr>
        <p:sp>
          <p:nvSpPr>
            <p:cNvPr id="31" name="object 31"/>
            <p:cNvSpPr/>
            <p:nvPr/>
          </p:nvSpPr>
          <p:spPr>
            <a:xfrm>
              <a:off x="5181600" y="3702051"/>
              <a:ext cx="3403600" cy="1192530"/>
            </a:xfrm>
            <a:custGeom>
              <a:avLst/>
              <a:gdLst/>
              <a:ahLst/>
              <a:cxnLst/>
              <a:rect l="l" t="t" r="r" b="b"/>
              <a:pathLst>
                <a:path w="3403600" h="1192529">
                  <a:moveTo>
                    <a:pt x="3204895" y="0"/>
                  </a:moveTo>
                  <a:lnTo>
                    <a:pt x="198704" y="0"/>
                  </a:lnTo>
                  <a:lnTo>
                    <a:pt x="153143" y="5247"/>
                  </a:lnTo>
                  <a:lnTo>
                    <a:pt x="111319" y="20196"/>
                  </a:lnTo>
                  <a:lnTo>
                    <a:pt x="74425" y="43653"/>
                  </a:lnTo>
                  <a:lnTo>
                    <a:pt x="43653" y="74425"/>
                  </a:lnTo>
                  <a:lnTo>
                    <a:pt x="20196" y="111319"/>
                  </a:lnTo>
                  <a:lnTo>
                    <a:pt x="5247" y="153143"/>
                  </a:lnTo>
                  <a:lnTo>
                    <a:pt x="0" y="198704"/>
                  </a:lnTo>
                  <a:lnTo>
                    <a:pt x="0" y="993508"/>
                  </a:lnTo>
                  <a:lnTo>
                    <a:pt x="5247" y="1039069"/>
                  </a:lnTo>
                  <a:lnTo>
                    <a:pt x="20196" y="1080893"/>
                  </a:lnTo>
                  <a:lnTo>
                    <a:pt x="43653" y="1117787"/>
                  </a:lnTo>
                  <a:lnTo>
                    <a:pt x="74425" y="1148559"/>
                  </a:lnTo>
                  <a:lnTo>
                    <a:pt x="111319" y="1172015"/>
                  </a:lnTo>
                  <a:lnTo>
                    <a:pt x="153143" y="1186964"/>
                  </a:lnTo>
                  <a:lnTo>
                    <a:pt x="198704" y="1192212"/>
                  </a:lnTo>
                  <a:lnTo>
                    <a:pt x="3204895" y="1192212"/>
                  </a:lnTo>
                  <a:lnTo>
                    <a:pt x="3250456" y="1186964"/>
                  </a:lnTo>
                  <a:lnTo>
                    <a:pt x="3292280" y="1172015"/>
                  </a:lnTo>
                  <a:lnTo>
                    <a:pt x="3329174" y="1148559"/>
                  </a:lnTo>
                  <a:lnTo>
                    <a:pt x="3359946" y="1117787"/>
                  </a:lnTo>
                  <a:lnTo>
                    <a:pt x="3383403" y="1080893"/>
                  </a:lnTo>
                  <a:lnTo>
                    <a:pt x="3398352" y="1039069"/>
                  </a:lnTo>
                  <a:lnTo>
                    <a:pt x="3403600" y="993508"/>
                  </a:lnTo>
                  <a:lnTo>
                    <a:pt x="3403600" y="198704"/>
                  </a:lnTo>
                  <a:lnTo>
                    <a:pt x="3398352" y="153143"/>
                  </a:lnTo>
                  <a:lnTo>
                    <a:pt x="3383403" y="111319"/>
                  </a:lnTo>
                  <a:lnTo>
                    <a:pt x="3359946" y="74425"/>
                  </a:lnTo>
                  <a:lnTo>
                    <a:pt x="3329174" y="43653"/>
                  </a:lnTo>
                  <a:lnTo>
                    <a:pt x="3292280" y="20196"/>
                  </a:lnTo>
                  <a:lnTo>
                    <a:pt x="3250456" y="5247"/>
                  </a:lnTo>
                  <a:lnTo>
                    <a:pt x="320489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5181600" y="3702051"/>
              <a:ext cx="3403600" cy="1192530"/>
            </a:xfrm>
            <a:custGeom>
              <a:avLst/>
              <a:gdLst/>
              <a:ahLst/>
              <a:cxnLst/>
              <a:rect l="l" t="t" r="r" b="b"/>
              <a:pathLst>
                <a:path w="3403600" h="1192529">
                  <a:moveTo>
                    <a:pt x="0" y="198704"/>
                  </a:moveTo>
                  <a:lnTo>
                    <a:pt x="5247" y="153143"/>
                  </a:lnTo>
                  <a:lnTo>
                    <a:pt x="20196" y="111319"/>
                  </a:lnTo>
                  <a:lnTo>
                    <a:pt x="43653" y="74425"/>
                  </a:lnTo>
                  <a:lnTo>
                    <a:pt x="74425" y="43653"/>
                  </a:lnTo>
                  <a:lnTo>
                    <a:pt x="111319" y="20196"/>
                  </a:lnTo>
                  <a:lnTo>
                    <a:pt x="153143" y="5247"/>
                  </a:lnTo>
                  <a:lnTo>
                    <a:pt x="198704" y="0"/>
                  </a:lnTo>
                  <a:lnTo>
                    <a:pt x="3204895" y="0"/>
                  </a:lnTo>
                  <a:lnTo>
                    <a:pt x="3250456" y="5247"/>
                  </a:lnTo>
                  <a:lnTo>
                    <a:pt x="3292280" y="20196"/>
                  </a:lnTo>
                  <a:lnTo>
                    <a:pt x="3329174" y="43653"/>
                  </a:lnTo>
                  <a:lnTo>
                    <a:pt x="3359946" y="74425"/>
                  </a:lnTo>
                  <a:lnTo>
                    <a:pt x="3383403" y="111319"/>
                  </a:lnTo>
                  <a:lnTo>
                    <a:pt x="3398352" y="153143"/>
                  </a:lnTo>
                  <a:lnTo>
                    <a:pt x="3403600" y="198704"/>
                  </a:lnTo>
                  <a:lnTo>
                    <a:pt x="3403600" y="993508"/>
                  </a:lnTo>
                  <a:lnTo>
                    <a:pt x="3398352" y="1039069"/>
                  </a:lnTo>
                  <a:lnTo>
                    <a:pt x="3383403" y="1080893"/>
                  </a:lnTo>
                  <a:lnTo>
                    <a:pt x="3359946" y="1117787"/>
                  </a:lnTo>
                  <a:lnTo>
                    <a:pt x="3329174" y="1148559"/>
                  </a:lnTo>
                  <a:lnTo>
                    <a:pt x="3292280" y="1172015"/>
                  </a:lnTo>
                  <a:lnTo>
                    <a:pt x="3250456" y="1186964"/>
                  </a:lnTo>
                  <a:lnTo>
                    <a:pt x="3204895" y="1192212"/>
                  </a:lnTo>
                  <a:lnTo>
                    <a:pt x="198704" y="1192212"/>
                  </a:lnTo>
                  <a:lnTo>
                    <a:pt x="153143" y="1186964"/>
                  </a:lnTo>
                  <a:lnTo>
                    <a:pt x="111319" y="1172015"/>
                  </a:lnTo>
                  <a:lnTo>
                    <a:pt x="74425" y="1148559"/>
                  </a:lnTo>
                  <a:lnTo>
                    <a:pt x="43653" y="1117787"/>
                  </a:lnTo>
                  <a:lnTo>
                    <a:pt x="20196" y="1080893"/>
                  </a:lnTo>
                  <a:lnTo>
                    <a:pt x="5247" y="1039069"/>
                  </a:lnTo>
                  <a:lnTo>
                    <a:pt x="0" y="993508"/>
                  </a:lnTo>
                  <a:lnTo>
                    <a:pt x="0" y="198704"/>
                  </a:lnTo>
                  <a:close/>
                </a:path>
              </a:pathLst>
            </a:custGeom>
            <a:ln w="25400">
              <a:solidFill>
                <a:srgbClr val="800080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3" name="object 33"/>
          <p:cNvSpPr txBox="1"/>
          <p:nvPr/>
        </p:nvSpPr>
        <p:spPr>
          <a:xfrm>
            <a:off x="6975989" y="3726148"/>
            <a:ext cx="2861310" cy="1122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35" algn="ctr">
              <a:spcBef>
                <a:spcPts val="100"/>
              </a:spcBef>
            </a:pPr>
            <a:r>
              <a:rPr sz="2400" dirty="0">
                <a:latin typeface="Times New Roman"/>
                <a:cs typeface="Times New Roman"/>
              </a:rPr>
              <a:t>10</a:t>
            </a:r>
            <a:r>
              <a:rPr sz="2400" spc="-1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và</a:t>
            </a:r>
            <a:r>
              <a:rPr sz="2400" spc="-5" dirty="0">
                <a:latin typeface="Times New Roman"/>
                <a:cs typeface="Times New Roman"/>
              </a:rPr>
              <a:t> </a:t>
            </a:r>
            <a:r>
              <a:rPr sz="2400" spc="-35" dirty="0">
                <a:latin typeface="Times New Roman"/>
                <a:cs typeface="Times New Roman"/>
              </a:rPr>
              <a:t>20</a:t>
            </a:r>
            <a:endParaRPr sz="240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</a:pPr>
            <a:r>
              <a:rPr sz="2400" dirty="0">
                <a:latin typeface="Times New Roman"/>
                <a:cs typeface="Times New Roman"/>
              </a:rPr>
              <a:t>Nhồi</a:t>
            </a:r>
            <a:r>
              <a:rPr sz="2400" spc="-2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MCT</a:t>
            </a:r>
            <a:r>
              <a:rPr sz="2400" spc="-5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hay</a:t>
            </a:r>
            <a:r>
              <a:rPr sz="2400" spc="-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tai</a:t>
            </a:r>
            <a:r>
              <a:rPr sz="2400" spc="-25" dirty="0">
                <a:latin typeface="Times New Roman"/>
                <a:cs typeface="Times New Roman"/>
              </a:rPr>
              <a:t> </a:t>
            </a:r>
            <a:r>
              <a:rPr sz="2400" spc="-20" dirty="0">
                <a:latin typeface="Times New Roman"/>
                <a:cs typeface="Times New Roman"/>
              </a:rPr>
              <a:t>biến</a:t>
            </a:r>
            <a:endParaRPr sz="2400">
              <a:latin typeface="Times New Roman"/>
              <a:cs typeface="Times New Roman"/>
            </a:endParaRPr>
          </a:p>
          <a:p>
            <a:pPr marL="1270" algn="ctr"/>
            <a:r>
              <a:rPr sz="2400" spc="-25" dirty="0">
                <a:latin typeface="Times New Roman"/>
                <a:cs typeface="Times New Roman"/>
              </a:rPr>
              <a:t>MMN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6705600" y="5100640"/>
            <a:ext cx="3403600" cy="1192530"/>
          </a:xfrm>
          <a:custGeom>
            <a:avLst/>
            <a:gdLst/>
            <a:ahLst/>
            <a:cxnLst/>
            <a:rect l="l" t="t" r="r" b="b"/>
            <a:pathLst>
              <a:path w="3403600" h="1192529">
                <a:moveTo>
                  <a:pt x="0" y="198704"/>
                </a:moveTo>
                <a:lnTo>
                  <a:pt x="5247" y="153143"/>
                </a:lnTo>
                <a:lnTo>
                  <a:pt x="20196" y="111319"/>
                </a:lnTo>
                <a:lnTo>
                  <a:pt x="43653" y="74425"/>
                </a:lnTo>
                <a:lnTo>
                  <a:pt x="74425" y="43653"/>
                </a:lnTo>
                <a:lnTo>
                  <a:pt x="111319" y="20196"/>
                </a:lnTo>
                <a:lnTo>
                  <a:pt x="153143" y="5247"/>
                </a:lnTo>
                <a:lnTo>
                  <a:pt x="198704" y="0"/>
                </a:lnTo>
                <a:lnTo>
                  <a:pt x="3204895" y="0"/>
                </a:lnTo>
                <a:lnTo>
                  <a:pt x="3250456" y="5247"/>
                </a:lnTo>
                <a:lnTo>
                  <a:pt x="3292280" y="20196"/>
                </a:lnTo>
                <a:lnTo>
                  <a:pt x="3329174" y="43653"/>
                </a:lnTo>
                <a:lnTo>
                  <a:pt x="3359946" y="74425"/>
                </a:lnTo>
                <a:lnTo>
                  <a:pt x="3383403" y="111319"/>
                </a:lnTo>
                <a:lnTo>
                  <a:pt x="3398352" y="153143"/>
                </a:lnTo>
                <a:lnTo>
                  <a:pt x="3403600" y="198704"/>
                </a:lnTo>
                <a:lnTo>
                  <a:pt x="3403600" y="993508"/>
                </a:lnTo>
                <a:lnTo>
                  <a:pt x="3398352" y="1039069"/>
                </a:lnTo>
                <a:lnTo>
                  <a:pt x="3383403" y="1080893"/>
                </a:lnTo>
                <a:lnTo>
                  <a:pt x="3359946" y="1117787"/>
                </a:lnTo>
                <a:lnTo>
                  <a:pt x="3329174" y="1148559"/>
                </a:lnTo>
                <a:lnTo>
                  <a:pt x="3292280" y="1172015"/>
                </a:lnTo>
                <a:lnTo>
                  <a:pt x="3250456" y="1186964"/>
                </a:lnTo>
                <a:lnTo>
                  <a:pt x="3204895" y="1192212"/>
                </a:lnTo>
                <a:lnTo>
                  <a:pt x="198704" y="1192212"/>
                </a:lnTo>
                <a:lnTo>
                  <a:pt x="153143" y="1186964"/>
                </a:lnTo>
                <a:lnTo>
                  <a:pt x="111319" y="1172015"/>
                </a:lnTo>
                <a:lnTo>
                  <a:pt x="74425" y="1148559"/>
                </a:lnTo>
                <a:lnTo>
                  <a:pt x="43653" y="1117787"/>
                </a:lnTo>
                <a:lnTo>
                  <a:pt x="20196" y="1080893"/>
                </a:lnTo>
                <a:lnTo>
                  <a:pt x="5247" y="1039069"/>
                </a:lnTo>
                <a:lnTo>
                  <a:pt x="0" y="993508"/>
                </a:lnTo>
                <a:lnTo>
                  <a:pt x="0" y="198704"/>
                </a:lnTo>
                <a:close/>
              </a:path>
            </a:pathLst>
          </a:custGeom>
          <a:ln w="25400">
            <a:solidFill>
              <a:srgbClr val="800080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 txBox="1"/>
          <p:nvPr/>
        </p:nvSpPr>
        <p:spPr>
          <a:xfrm>
            <a:off x="7876979" y="5307615"/>
            <a:ext cx="1061085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spcBef>
                <a:spcPts val="100"/>
              </a:spcBef>
            </a:pPr>
            <a:r>
              <a:rPr sz="2400" spc="-25" dirty="0">
                <a:latin typeface="Times New Roman"/>
                <a:cs typeface="Times New Roman"/>
              </a:rPr>
              <a:t>30</a:t>
            </a:r>
            <a:endParaRPr sz="240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</a:pPr>
            <a:r>
              <a:rPr sz="2400" dirty="0">
                <a:latin typeface="Times New Roman"/>
                <a:cs typeface="Times New Roman"/>
              </a:rPr>
              <a:t>Tử</a:t>
            </a:r>
            <a:r>
              <a:rPr sz="2400" spc="-20" dirty="0">
                <a:latin typeface="Times New Roman"/>
                <a:cs typeface="Times New Roman"/>
              </a:rPr>
              <a:t> vong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6823011" y="6568496"/>
            <a:ext cx="3310254" cy="2508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850"/>
              </a:lnSpc>
            </a:pPr>
            <a:r>
              <a:rPr sz="1600" b="1" i="1" dirty="0">
                <a:solidFill>
                  <a:srgbClr val="FF4FD1"/>
                </a:solidFill>
                <a:latin typeface="Times New Roman"/>
                <a:cs typeface="Times New Roman"/>
              </a:rPr>
              <a:t>Dormandy</a:t>
            </a:r>
            <a:r>
              <a:rPr sz="1600" b="1" i="1" spc="-40" dirty="0">
                <a:solidFill>
                  <a:srgbClr val="FF4FD1"/>
                </a:solidFill>
                <a:latin typeface="Times New Roman"/>
                <a:cs typeface="Times New Roman"/>
              </a:rPr>
              <a:t> </a:t>
            </a:r>
            <a:r>
              <a:rPr sz="1600" b="1" i="1" dirty="0">
                <a:solidFill>
                  <a:srgbClr val="FF4FD1"/>
                </a:solidFill>
                <a:latin typeface="Times New Roman"/>
                <a:cs typeface="Times New Roman"/>
              </a:rPr>
              <a:t>JA.</a:t>
            </a:r>
            <a:r>
              <a:rPr sz="1600" b="1" i="1" spc="-20" dirty="0">
                <a:solidFill>
                  <a:srgbClr val="FF4FD1"/>
                </a:solidFill>
                <a:latin typeface="Times New Roman"/>
                <a:cs typeface="Times New Roman"/>
              </a:rPr>
              <a:t> </a:t>
            </a:r>
            <a:r>
              <a:rPr sz="1600" b="1" i="1" dirty="0">
                <a:solidFill>
                  <a:srgbClr val="FF4FD1"/>
                </a:solidFill>
                <a:latin typeface="Times New Roman"/>
                <a:cs typeface="Times New Roman"/>
              </a:rPr>
              <a:t>Rev</a:t>
            </a:r>
            <a:r>
              <a:rPr sz="1600" b="1" i="1" spc="-10" dirty="0">
                <a:solidFill>
                  <a:srgbClr val="FF4FD1"/>
                </a:solidFill>
                <a:latin typeface="Times New Roman"/>
                <a:cs typeface="Times New Roman"/>
              </a:rPr>
              <a:t> </a:t>
            </a:r>
            <a:r>
              <a:rPr sz="1600" b="1" i="1" dirty="0">
                <a:solidFill>
                  <a:srgbClr val="FF4FD1"/>
                </a:solidFill>
                <a:latin typeface="Times New Roman"/>
                <a:cs typeface="Times New Roman"/>
              </a:rPr>
              <a:t>Prat.</a:t>
            </a:r>
            <a:r>
              <a:rPr sz="1600" b="1" i="1" spc="-10" dirty="0">
                <a:solidFill>
                  <a:srgbClr val="FF4FD1"/>
                </a:solidFill>
                <a:latin typeface="Times New Roman"/>
                <a:cs typeface="Times New Roman"/>
              </a:rPr>
              <a:t> </a:t>
            </a:r>
            <a:r>
              <a:rPr sz="1600" b="1" i="1" dirty="0">
                <a:solidFill>
                  <a:srgbClr val="FF4FD1"/>
                </a:solidFill>
                <a:latin typeface="Times New Roman"/>
                <a:cs typeface="Times New Roman"/>
              </a:rPr>
              <a:t>1995;45:32-</a:t>
            </a:r>
            <a:r>
              <a:rPr sz="1600" b="1" i="1" spc="-25" dirty="0">
                <a:solidFill>
                  <a:srgbClr val="FF4FD1"/>
                </a:solidFill>
                <a:latin typeface="Times New Roman"/>
                <a:cs typeface="Times New Roman"/>
              </a:rPr>
              <a:t>6.</a:t>
            </a:r>
            <a:endParaRPr sz="1600">
              <a:latin typeface="Times New Roman"/>
              <a:cs typeface="Times New Roman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10028935" y="6429438"/>
            <a:ext cx="101600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dirty="0">
                <a:solidFill>
                  <a:srgbClr val="8A8A8A"/>
                </a:solidFill>
                <a:latin typeface="Times New Roman"/>
                <a:cs typeface="Times New Roman"/>
              </a:rPr>
              <a:t>9</a:t>
            </a:r>
            <a:endParaRPr sz="12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</TotalTime>
  <Words>3158</Words>
  <Application>Microsoft Office PowerPoint</Application>
  <PresentationFormat>Widescreen</PresentationFormat>
  <Paragraphs>545</Paragraphs>
  <Slides>75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75</vt:i4>
      </vt:variant>
    </vt:vector>
  </HeadingPairs>
  <TitlesOfParts>
    <vt:vector size="82" baseType="lpstr">
      <vt:lpstr>Arial</vt:lpstr>
      <vt:lpstr>Arial MT</vt:lpstr>
      <vt:lpstr>Calibri</vt:lpstr>
      <vt:lpstr>Symbol</vt:lpstr>
      <vt:lpstr>Times New Roman</vt:lpstr>
      <vt:lpstr>Wingdings</vt:lpstr>
      <vt:lpstr>Office Theme</vt:lpstr>
      <vt:lpstr>PowerPoint Presentation</vt:lpstr>
      <vt:lpstr>NỘI DUNG TRÌNH BÀY</vt:lpstr>
      <vt:lpstr>Bệnh thường gặp nhưng không được chẩn đoán</vt:lpstr>
      <vt:lpstr>1. Chẩn đoán (1)</vt:lpstr>
      <vt:lpstr>1. Chẩn đoán (2)</vt:lpstr>
      <vt:lpstr>ABI – Siêu âm mạch máu</vt:lpstr>
      <vt:lpstr>Chiến lược điều trị trên bệnh nhân bị bệnh mạch máu chi dưới mãn tính</vt:lpstr>
      <vt:lpstr>Chiến lược điều trị trên bệnh nhân bị bệnh mạch máu chi dưới mãn tính</vt:lpstr>
      <vt:lpstr>Theo dõi sau 5 năm của bệnh động mạch chi dưới có triệu chứng được chẩn đoán và điều trị năm 1991</vt:lpstr>
      <vt:lpstr>Chiến lược điều trị trên bệnh nhân bị bệnh mạch máu chi dưới mãn tính</vt:lpstr>
      <vt:lpstr>Chiến lược điều trị trên bệnh nhân bị bệnh mạch máu chi dưới mãn tính</vt:lpstr>
      <vt:lpstr>2. Chẩn đoán trước điều trị</vt:lpstr>
      <vt:lpstr>MRA</vt:lpstr>
      <vt:lpstr>CHỈ ĐỊNH CHỤP MRA</vt:lpstr>
      <vt:lpstr>CTA</vt:lpstr>
      <vt:lpstr>Chỉ định chụp CTA trên bệnh nhân có cơn đau cách hồi</vt:lpstr>
      <vt:lpstr>CTA</vt:lpstr>
      <vt:lpstr>3. Thực hiện chụp Mạch Máu xóa nền</vt:lpstr>
      <vt:lpstr>3. Chụp Mạch Máu xóa nền</vt:lpstr>
      <vt:lpstr>Kỹ thuật chụp Seldinger</vt:lpstr>
      <vt:lpstr>4. Kỹ Thuật Can Thiệp Nội Mạch: nong và đặt stent</vt:lpstr>
      <vt:lpstr>Nong mạch máu bị hẹp: Dụng cụ</vt:lpstr>
      <vt:lpstr>Stent tự bung hoặc Stent trên bóng</vt:lpstr>
      <vt:lpstr>Chỉ định điều trị hẹp hoặc tắc động mạch chậu và động mạch đùi nông</vt:lpstr>
      <vt:lpstr>Chỉ định điều trị hẹp hoặc tắc động mạch chậu và động mạch đùi nông</vt:lpstr>
      <vt:lpstr>ĐỘNG MẠCH CHỦ BỤNG</vt:lpstr>
      <vt:lpstr>STENT</vt:lpstr>
      <vt:lpstr>Hẹp  động  mạch  chủ  kế động  mạch  thận  và  có hẹp  động  mạch  thận: bệnh  nhân  có  đau  cách hồi hai chân.</vt:lpstr>
      <vt:lpstr>Phân loại tổn thương động mạch chậu theo TASC.</vt:lpstr>
      <vt:lpstr>Phân loại tổn thương động mạch chậu theo TASC.</vt:lpstr>
      <vt:lpstr>Phân loại tổn thương động mạch chậu theo TASC.</vt:lpstr>
      <vt:lpstr>Phân loại tổn thương động mạch chậu theo TASC.</vt:lpstr>
      <vt:lpstr>Phân loại tổn thương động mạch chậu theo TASC.</vt:lpstr>
      <vt:lpstr>Hẹp động mạch chậu: Đo chiều dài chỗ hẹp</vt:lpstr>
      <vt:lpstr>PowerPoint Presentation</vt:lpstr>
      <vt:lpstr>Tổn thương tại chổ chia đôi</vt:lpstr>
      <vt:lpstr>Kỹ thuật « Eiffel Tower »</vt:lpstr>
      <vt:lpstr>Có thể đặt hai stent trong động mạch chủ hay không?</vt:lpstr>
      <vt:lpstr>Động mạch chậu</vt:lpstr>
      <vt:lpstr>Stenting động mạch chậu chung với sheath dài</vt:lpstr>
      <vt:lpstr>Tái tạo lòng động mạch chậu chung</vt:lpstr>
      <vt:lpstr>Trường hợp thiếu máu bán cấp. Chụp DSA: Tắc chậu ngoài, đùi nong và ĐM cẳng chân tái tạo lòng ĐM chậu ngoài trước khi đoạn chi.</vt:lpstr>
      <vt:lpstr>Vị trí nông gần động mạch chậu trong: bảo vệ động mạch chậu trong</vt:lpstr>
      <vt:lpstr>KISSING STENT</vt:lpstr>
      <vt:lpstr>HẸP KHÍT CHỔ CHIA ĐỘNG MẠCH CHỦ BỤNG</vt:lpstr>
      <vt:lpstr>Biến chứng</vt:lpstr>
      <vt:lpstr>BÓC TÁCH</vt:lpstr>
      <vt:lpstr>ĐIỀU TRỊ BÓC TÁCH SAU NONG BẰNG BÓNG: STENT</vt:lpstr>
      <vt:lpstr>BIẾN CHỨNG VỠ</vt:lpstr>
      <vt:lpstr>Đặt stent graft Jostent 6-12X17 mm gắng trên ballon 7X20</vt:lpstr>
      <vt:lpstr>PowerPoint Presentation</vt:lpstr>
      <vt:lpstr>Thuyên tắc do huyết khối di chuyển</vt:lpstr>
      <vt:lpstr>HẸP TRONG STENT</vt:lpstr>
      <vt:lpstr>Kết quả nong động mạch chậu</vt:lpstr>
      <vt:lpstr>ĐỘNG MẠCH ĐÙI CHUNG</vt:lpstr>
      <vt:lpstr>PHÂN LOẠI THEO TASC</vt:lpstr>
      <vt:lpstr>PHÂN LOẠI THEO TASC</vt:lpstr>
      <vt:lpstr>PHÂN LOẠI TASC</vt:lpstr>
      <vt:lpstr>PHÂN LOẠI TASC</vt:lpstr>
      <vt:lpstr>PHÂN LOẠI TASC</vt:lpstr>
      <vt:lpstr>PHÂN LOẠI TASC</vt:lpstr>
      <vt:lpstr>PHÂN LOẠI TASC</vt:lpstr>
      <vt:lpstr>PHÂN LOẠI TASC</vt:lpstr>
      <vt:lpstr>PowerPoint Presentation</vt:lpstr>
      <vt:lpstr>Vai trò tuần hoàn bàng hệ</vt:lpstr>
      <vt:lpstr>Đánh giá nguy cơ trên bệnh nhân</vt:lpstr>
      <vt:lpstr>Đánh giá hiệu quả điều trị nguy cơ và thuận lợi</vt:lpstr>
      <vt:lpstr>Sau can thiệp</vt:lpstr>
      <vt:lpstr>Thiếu máu khi gắng sức, hẹp tại gốc động mạch đùi nông Stenting direct bằng kỹ thuật kissing</vt:lpstr>
      <vt:lpstr>PowerPoint Presentation</vt:lpstr>
      <vt:lpstr>Hẹp động mạch kheo</vt:lpstr>
      <vt:lpstr>PowerPoint Presentation</vt:lpstr>
      <vt:lpstr>Can thiệp trên bệnh nhân tiểu đường tắc mạch máu chi dưới.</vt:lpstr>
      <vt:lpstr>KẾT LUẬN</vt:lpstr>
      <vt:lpstr>XIN CHÂN THÀNH CẢM ƠN SỰ THEO DÕI CỦA QUÍ ĐỒNG NGHIỆP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Résultats: axes iliaques</dc:title>
  <dc:creator>helene VERNHET</dc:creator>
  <cp:lastModifiedBy>Admin</cp:lastModifiedBy>
  <cp:revision>2</cp:revision>
  <dcterms:created xsi:type="dcterms:W3CDTF">2023-10-11T06:36:12Z</dcterms:created>
  <dcterms:modified xsi:type="dcterms:W3CDTF">2023-10-16T09:44:56Z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2019-04-22T00:00:00Z</vt:filetime>
  </property>
  <property fmtid="{D5CDD505-2E9C-101B-9397-08002B2CF9AE}" pid="3" name="Creator">
    <vt:lpwstr>Acrobat PDFMaker 11 for PowerPoint</vt:lpwstr>
  </property>
  <property fmtid="{D5CDD505-2E9C-101B-9397-08002B2CF9AE}" pid="4" name="LastSaved">
    <vt:filetime>2023-10-11T00:00:00Z</vt:filetime>
  </property>
  <property fmtid="{D5CDD505-2E9C-101B-9397-08002B2CF9AE}" pid="5" name="Producer">
    <vt:lpwstr>Adobe PDF Library 11.0</vt:lpwstr>
  </property>
</Properties>
</file>