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AF5CD-AEA3-441C-87A3-93DC5484A97B}" type="datetimeFigureOut">
              <a:rPr lang="en-US" smtClean="0"/>
              <a:t>8/12/2023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4E982-DBA9-4F3C-98D7-6C2B70AEE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36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251B9-0796-2960-4010-174606A29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B03BCA-C15F-9CDE-98AB-707D9E56B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C12EE-7F06-256A-E098-457A576C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E88A-6CDB-4CB4-89E8-AF94A1AB5773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CAC6A-13B9-DE62-EF3D-CB03AAB4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88B00-4430-137C-675D-F958365E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7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7555-D5C7-424D-BA14-7883BDC61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2538AE-9700-7E76-4C3A-631C710B7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88C3D-0C81-4DFA-D109-6D579DD8C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88A-8C99-45C7-9A57-4BF02BC3968E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69BF0-A4C3-CEC8-0EDB-609670E7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AF775-B62E-F88D-77C0-3F6F6658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0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89AACD-8913-AD53-6C7D-A9FCFA4F2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00409-23B4-7256-E6A0-43F990957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C3F44-C8EE-E8C0-3071-137CAE98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3778-25B2-4879-9B76-ECB2153F9782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A10-9F04-5868-F06B-BC07144B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4173E-BA29-3E9F-20C8-CCB8AC49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4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49CB-9319-038A-3A12-706C843D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448F1-2B30-FD56-0AB2-E8DCD67A2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5CA0B-3339-498C-9F3B-7D43E5F0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ACD5F-8021-47CA-94FE-E0987D548C51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7D2B4-16F1-F35E-514D-AD4C3FC2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C9305-B960-FAE4-B7B6-1BA4C013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7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47E0C-9BA6-4A9C-5335-645CBCA9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79825-5E26-A6F2-1D02-89BD75DA1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3A227-017A-92C2-2288-DF3044519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373A-BD92-46E1-81A7-09D037B39910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0FB40-5974-4789-3921-07C45AA9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765AF-A772-C8EE-D5CC-8015C69F8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4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DF671-8C77-9E61-B5B2-265137B3F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6B598-BF49-DBCE-F680-59BE78AF3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51E21-99B9-1201-CF9D-5D627E910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1F4C8-F973-20A6-B5CB-070CC9472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20D9-F7BF-4E0E-B821-B21EC0C8FB77}" type="datetime1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54F35-F9B3-3B3B-55CF-375AD78B3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7C4F2-0436-4EE5-3A96-755FB280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3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926E-8AE9-41B8-90BA-16A75B7E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525A6-6033-0DC1-63ED-22D4643DF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5BBA8-8745-94E2-4EDC-979996A3B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FEC95B-FC74-1A1F-08EC-BE4DDD34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704EB9-C904-70C7-2613-20623007C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038CAB-8281-04CD-758E-A579625E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5AE4-7610-4905-B1EF-B1E8B1DC5E40}" type="datetime1">
              <a:rPr lang="en-US" smtClean="0"/>
              <a:t>8/12/2023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13D854-32FE-B274-0F9A-2BBCAB9E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1E4B51-AC42-FC4C-E16D-C650D7C8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7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FBB3F-A276-310E-B3A8-F18DE420A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537444-58A3-AED8-27B0-939EDA5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20AB-D2A9-4CDC-B4E2-E35A3653D1EA}" type="datetime1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79DE8F-8210-C9B9-0E70-20784D62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5BEA7-3930-A8B6-28D7-CF9C2901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D9B71-3C5D-3A9B-D13D-55FB11C6A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75FC-7A89-46D8-9DE9-475681044B71}" type="datetime1">
              <a:rPr lang="en-US" smtClean="0"/>
              <a:t>8/12/2023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378FAD-A828-276B-4A59-C2430B52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18FFD-F075-AE61-382D-2637C51A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4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A438-9DB2-9478-0F93-B40873F2F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FF82C-5413-34AD-6E7D-38FBA2E14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A521F-8850-480E-F18A-8F5D07030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1032B-CC81-5D5A-9915-AB533CF5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A5AE5-EC67-478A-AFF7-43EC3E68893F}" type="datetime1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FA2E8-04F9-AC14-8F5E-56C6AD70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370E2-B342-D010-6901-816AB510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7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5D0E-7F7A-8C77-BDC4-1D3C4D9BC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71F42D-9B32-64EC-C886-D7F1959BE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E7FD-68F7-90EF-6495-8706D1180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1A280-8C33-D830-7DA5-C82AB5ED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E8DA-E2D1-4ADC-B7CC-AC111A78C209}" type="datetime1">
              <a:rPr lang="en-US" smtClean="0"/>
              <a:t>8/12/2023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F6520-8ED9-A2EE-DD45-3A92B400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19152-A719-C337-0D60-85E886E3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2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DCDE84-0555-BB8D-B141-80028A848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F1E6D-91D5-85EA-9F64-33FB8A610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3C05F-CD93-7A92-B1F2-EC35FBA00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FCD1-7F26-4816-BB88-3AE5FFEC7001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F349E-C36B-D9F5-2892-8EC8BC1D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01F04-64CF-C4A9-9EB8-2BFCEA93E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41F1-004F-43AD-BBE8-BB661128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1CA47-563F-0E2A-4208-9F80E65E2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781" y="1136069"/>
            <a:ext cx="11208327" cy="17318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 TRỊ NGOẠI TÂM THU THẤT KHI NÀO ? </a:t>
            </a:r>
            <a:b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ĐIỀU TRỊ NHƯ THẾ NÀO 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83B05-DC8B-E995-754E-2BDD93AE4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225636"/>
            <a:ext cx="5749636" cy="1032164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Hữu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Văn</a:t>
            </a:r>
          </a:p>
          <a:p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Phó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tịch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76FE-613E-47AC-AAF8-ED91FEE2811F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8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6667D-D228-AA6D-F306-87BEA85F9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982"/>
            <a:ext cx="10515600" cy="401782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chống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Vaughan Williams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19846F5-2058-6012-C220-7CB79AA23D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763113"/>
              </p:ext>
            </p:extLst>
          </p:nvPr>
        </p:nvGraphicFramePr>
        <p:xfrm>
          <a:off x="1468581" y="540326"/>
          <a:ext cx="9324109" cy="6753155"/>
        </p:xfrm>
        <a:graphic>
          <a:graphicData uri="http://schemas.openxmlformats.org/drawingml/2006/table">
            <a:tbl>
              <a:tblPr firstRow="1" firstCol="1" bandRow="1"/>
              <a:tblGrid>
                <a:gridCol w="9324109">
                  <a:extLst>
                    <a:ext uri="{9D8B030D-6E8A-4147-A177-3AD203B41FA5}">
                      <a16:colId xmlns:a16="http://schemas.microsoft.com/office/drawing/2014/main" val="730322505"/>
                    </a:ext>
                  </a:extLst>
                </a:gridCol>
              </a:tblGrid>
              <a:tr h="4156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II (autonomic inhibitors and activators)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T="47625" marB="47625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385641"/>
                  </a:ext>
                </a:extLst>
              </a:tr>
              <a:tr h="4037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IIa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(beta blockers):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62796"/>
                  </a:ext>
                </a:extLst>
              </a:tr>
              <a:tr h="4037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Nonselective: carvedilol, propranolol, nadolol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264475"/>
                  </a:ext>
                </a:extLst>
              </a:tr>
              <a:tr h="7143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Selective: atenolol, bisoprolol, </a:t>
                      </a: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betaxolol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celiprolol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esmolol, metoprolol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377146"/>
                  </a:ext>
                </a:extLst>
              </a:tr>
              <a:tr h="4037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IIb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(nonselective beta agonists):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207566"/>
                  </a:ext>
                </a:extLst>
              </a:tr>
              <a:tr h="4037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Isoproterenol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854936"/>
                  </a:ext>
                </a:extLst>
              </a:tr>
              <a:tr h="4037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IIc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(muscarinic M2 receptor inhibitors):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225656"/>
                  </a:ext>
                </a:extLst>
              </a:tr>
              <a:tr h="4037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Atropine, </a:t>
                      </a:r>
                      <a:r>
                        <a:rPr lang="en-US" sz="20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anisodamine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hyoscine, scopolamine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49865"/>
                  </a:ext>
                </a:extLst>
              </a:tr>
              <a:tr h="4037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IId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(muscarinic M2 receptor activators):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255834"/>
                  </a:ext>
                </a:extLst>
              </a:tr>
              <a:tr h="4037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Carbachol, pilocarpine, methacholine, digoxin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026511"/>
                  </a:ext>
                </a:extLst>
              </a:tr>
              <a:tr h="4037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lang="en-US" sz="20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IIe</a:t>
                      </a: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(adenosine A1 receptor activators):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443977"/>
                  </a:ext>
                </a:extLst>
              </a:tr>
              <a:tr h="4037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0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Adenosine</a:t>
                      </a:r>
                      <a:endParaRPr lang="en-US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7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550734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5169-7969-4150-AB6F-7760B25EA49D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10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3780A-1EBA-5ADF-4DCB-D927CD4A4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582" y="138546"/>
            <a:ext cx="10515600" cy="346364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chống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Vaughan Williams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6FC0F78-1F93-D445-3D81-0E35F0B8FD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242182"/>
              </p:ext>
            </p:extLst>
          </p:nvPr>
        </p:nvGraphicFramePr>
        <p:xfrm>
          <a:off x="2050473" y="827455"/>
          <a:ext cx="7827818" cy="4645089"/>
        </p:xfrm>
        <a:graphic>
          <a:graphicData uri="http://schemas.openxmlformats.org/drawingml/2006/table">
            <a:tbl>
              <a:tblPr firstRow="1" firstCol="1" bandRow="1"/>
              <a:tblGrid>
                <a:gridCol w="7827818">
                  <a:extLst>
                    <a:ext uri="{9D8B030D-6E8A-4147-A177-3AD203B41FA5}">
                      <a16:colId xmlns:a16="http://schemas.microsoft.com/office/drawing/2014/main" val="793702619"/>
                    </a:ext>
                  </a:extLst>
                </a:gridCol>
              </a:tblGrid>
              <a:tr h="7857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III (K+ channel blockers and openers)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T="47625" marB="47625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648279"/>
                  </a:ext>
                </a:extLst>
              </a:tr>
              <a:tr h="7806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IIIa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(voltage dependent K+ channel blockers):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085482"/>
                  </a:ext>
                </a:extLst>
              </a:tr>
              <a:tr h="151727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4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Ambasilide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amiodarone, dronedarone, </a:t>
                      </a:r>
                      <a:r>
                        <a:rPr lang="en-US" sz="24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dofetilide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ibutilide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sotalol, vernakalant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357834"/>
                  </a:ext>
                </a:extLst>
              </a:tr>
              <a:tr h="7806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lang="en-US" sz="24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IIIb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(metabolically dependent K+ channel openers):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935288"/>
                  </a:ext>
                </a:extLst>
              </a:tr>
              <a:tr h="78067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Nicorandil, pinacidil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7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92866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BEFA-E584-4ECE-9A0C-E9572D9C946E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52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9B55-C2CD-16E1-B750-0ED01BE17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546"/>
            <a:ext cx="10515600" cy="401782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chống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Vaughan Williams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3CA235-52E8-946A-FACC-22585A35CC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932125"/>
              </p:ext>
            </p:extLst>
          </p:nvPr>
        </p:nvGraphicFramePr>
        <p:xfrm>
          <a:off x="1136073" y="999979"/>
          <a:ext cx="10335491" cy="4488180"/>
        </p:xfrm>
        <a:graphic>
          <a:graphicData uri="http://schemas.openxmlformats.org/drawingml/2006/table">
            <a:tbl>
              <a:tblPr firstRow="1" firstCol="1" bandRow="1"/>
              <a:tblGrid>
                <a:gridCol w="10335491">
                  <a:extLst>
                    <a:ext uri="{9D8B030D-6E8A-4147-A177-3AD203B41FA5}">
                      <a16:colId xmlns:a16="http://schemas.microsoft.com/office/drawing/2014/main" val="6006192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IV (Ca++ handling modulators)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T="47625" marB="47625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16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lang="en-US" sz="24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IVa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(surface membrane Ca++ channel blockers):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757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Bepridil, diltiazem, verapamil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590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lang="en-US" sz="24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IVb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(intracellular Ca++ channel blockers):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110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Flecainide, propafenone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7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557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V (mechanosensitive channel blockers):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T="47625" marB="47625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7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248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approved medications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7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587421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A60D-060A-47FA-809B-F28438FC3AA1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0269-39C2-8B0D-7DD0-44B06DE94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836"/>
            <a:ext cx="10515600" cy="570202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chống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Vaughan Williams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834FC9-8344-5791-5515-3EB1FF0F98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405453"/>
              </p:ext>
            </p:extLst>
          </p:nvPr>
        </p:nvGraphicFramePr>
        <p:xfrm>
          <a:off x="838199" y="1297921"/>
          <a:ext cx="10515599" cy="4488180"/>
        </p:xfrm>
        <a:graphic>
          <a:graphicData uri="http://schemas.openxmlformats.org/drawingml/2006/table">
            <a:tbl>
              <a:tblPr firstRow="1" firstCol="1" bandRow="1"/>
              <a:tblGrid>
                <a:gridCol w="10515599">
                  <a:extLst>
                    <a:ext uri="{9D8B030D-6E8A-4147-A177-3AD203B41FA5}">
                      <a16:colId xmlns:a16="http://schemas.microsoft.com/office/drawing/2014/main" val="32771129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VI (gap junction channel blockers)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T="47625" marB="47625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421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approved medications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7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499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VII (upstream target modulators)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T="47625" marB="47625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7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385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Angiotensin converting enzyme inhibitors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429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Angiotensin receptor blockers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736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Omega-3 fatty acids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397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Statins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893913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07A6-1972-45E4-A9ED-E67AA17CA7FF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75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FE3A3-725B-F842-A073-269ABABD0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3" y="96982"/>
            <a:ext cx="11790217" cy="10113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LUẬN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TRƯỚC KHI ĐIỀU TRỊ PVC XIN HÃY TRẢ LỜI CÁC CÂU HỎI SAU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E2FB4-D888-D6BC-FF82-52D7AAAD5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4" y="1468582"/>
            <a:ext cx="11790218" cy="5181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dirty="0"/>
              <a:t>1. PVC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phải</a:t>
            </a:r>
            <a:r>
              <a:rPr lang="en-US" sz="3200" dirty="0"/>
              <a:t> do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yếu</a:t>
            </a:r>
            <a:r>
              <a:rPr lang="en-US" sz="3200" dirty="0"/>
              <a:t> </a:t>
            </a:r>
            <a:r>
              <a:rPr lang="en-US" sz="3200" dirty="0" err="1"/>
              <a:t>tố</a:t>
            </a:r>
            <a:r>
              <a:rPr lang="en-US" sz="3200" dirty="0"/>
              <a:t>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đảo</a:t>
            </a:r>
            <a:r>
              <a:rPr lang="en-US" sz="3200" dirty="0"/>
              <a:t> </a:t>
            </a:r>
            <a:r>
              <a:rPr lang="en-US" sz="3200" dirty="0" err="1"/>
              <a:t>ngược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hay </a:t>
            </a:r>
            <a:r>
              <a:rPr lang="en-US" sz="3200" dirty="0" err="1"/>
              <a:t>không</a:t>
            </a:r>
            <a:r>
              <a:rPr lang="en-US" sz="3200" dirty="0"/>
              <a:t> 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/>
              <a:t>2. PVC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phải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loại</a:t>
            </a:r>
            <a:r>
              <a:rPr lang="en-US" sz="3200" dirty="0"/>
              <a:t> </a:t>
            </a:r>
            <a:r>
              <a:rPr lang="en-US" sz="3200" dirty="0" err="1"/>
              <a:t>nguy</a:t>
            </a:r>
            <a:r>
              <a:rPr lang="en-US" sz="3200" dirty="0"/>
              <a:t> </a:t>
            </a:r>
            <a:r>
              <a:rPr lang="en-US" sz="3200" dirty="0" err="1"/>
              <a:t>hiểm</a:t>
            </a:r>
            <a:r>
              <a:rPr lang="en-US" sz="3200" dirty="0"/>
              <a:t> hay </a:t>
            </a:r>
            <a:r>
              <a:rPr lang="en-US" sz="3200" dirty="0" err="1"/>
              <a:t>không</a:t>
            </a:r>
            <a:r>
              <a:rPr lang="en-US" sz="3200" dirty="0"/>
              <a:t> 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/>
              <a:t>3. PVC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gắn</a:t>
            </a:r>
            <a:r>
              <a:rPr lang="en-US" sz="3200" dirty="0"/>
              <a:t> </a:t>
            </a:r>
            <a:r>
              <a:rPr lang="en-US" sz="3200" dirty="0" err="1"/>
              <a:t>liền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bệnh</a:t>
            </a:r>
            <a:r>
              <a:rPr lang="en-US" sz="3200" dirty="0"/>
              <a:t> </a:t>
            </a:r>
            <a:r>
              <a:rPr lang="en-US" sz="3200" dirty="0" err="1"/>
              <a:t>tim</a:t>
            </a:r>
            <a:r>
              <a:rPr lang="en-US" sz="3200" dirty="0"/>
              <a:t> </a:t>
            </a:r>
            <a:r>
              <a:rPr lang="en-US" sz="3200" dirty="0" err="1"/>
              <a:t>cấu</a:t>
            </a:r>
            <a:r>
              <a:rPr lang="en-US" sz="3200" dirty="0"/>
              <a:t> </a:t>
            </a:r>
            <a:r>
              <a:rPr lang="en-US" sz="3200" dirty="0" err="1"/>
              <a:t>trúc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 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/>
              <a:t>4. PVC </a:t>
            </a:r>
            <a:r>
              <a:rPr lang="en-US" sz="3200" dirty="0" err="1"/>
              <a:t>cơ</a:t>
            </a:r>
            <a:r>
              <a:rPr lang="en-US" sz="3200" dirty="0"/>
              <a:t> </a:t>
            </a:r>
            <a:r>
              <a:rPr lang="en-US" sz="3200" dirty="0" err="1"/>
              <a:t>năng</a:t>
            </a:r>
            <a:r>
              <a:rPr lang="en-US" sz="3200" dirty="0"/>
              <a:t> hay </a:t>
            </a:r>
            <a:r>
              <a:rPr lang="en-US" sz="3200" dirty="0" err="1"/>
              <a:t>thực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(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liên</a:t>
            </a:r>
            <a:r>
              <a:rPr lang="en-US" sz="3200" dirty="0"/>
              <a:t> </a:t>
            </a:r>
            <a:r>
              <a:rPr lang="en-US" sz="3200" dirty="0" err="1"/>
              <a:t>quan</a:t>
            </a:r>
            <a:r>
              <a:rPr lang="en-US" sz="3200" dirty="0"/>
              <a:t> </a:t>
            </a:r>
            <a:r>
              <a:rPr lang="en-US" sz="3200" dirty="0" err="1"/>
              <a:t>đến</a:t>
            </a:r>
            <a:r>
              <a:rPr lang="en-US" sz="3200" dirty="0"/>
              <a:t> </a:t>
            </a:r>
            <a:r>
              <a:rPr lang="en-US" sz="3200" dirty="0" err="1"/>
              <a:t>gắng</a:t>
            </a:r>
            <a:r>
              <a:rPr lang="en-US" sz="3200" dirty="0"/>
              <a:t> </a:t>
            </a:r>
            <a:r>
              <a:rPr lang="en-US" sz="3200" dirty="0" err="1"/>
              <a:t>sức</a:t>
            </a:r>
            <a:r>
              <a:rPr lang="en-US" sz="3200" dirty="0"/>
              <a:t> hay </a:t>
            </a:r>
            <a:r>
              <a:rPr lang="en-US" sz="3200" dirty="0" err="1"/>
              <a:t>không</a:t>
            </a:r>
            <a:r>
              <a:rPr lang="en-US" sz="3200" dirty="0"/>
              <a:t>) 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/>
              <a:t>5. PVC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gây</a:t>
            </a:r>
            <a:r>
              <a:rPr lang="en-US" sz="3200" dirty="0"/>
              <a:t> </a:t>
            </a:r>
            <a:r>
              <a:rPr lang="en-US" sz="3200" dirty="0" err="1"/>
              <a:t>ra</a:t>
            </a:r>
            <a:r>
              <a:rPr lang="en-US" sz="3200" dirty="0"/>
              <a:t> </a:t>
            </a:r>
            <a:r>
              <a:rPr lang="en-US" sz="3200" dirty="0" err="1"/>
              <a:t>triệu</a:t>
            </a:r>
            <a:r>
              <a:rPr lang="en-US" sz="3200" dirty="0"/>
              <a:t> </a:t>
            </a:r>
            <a:r>
              <a:rPr lang="en-US" sz="3200" dirty="0" err="1"/>
              <a:t>chứng</a:t>
            </a:r>
            <a:r>
              <a:rPr lang="en-US" sz="3200" dirty="0"/>
              <a:t> </a:t>
            </a:r>
            <a:r>
              <a:rPr lang="en-US" sz="3200" dirty="0" err="1"/>
              <a:t>không</a:t>
            </a:r>
            <a:r>
              <a:rPr lang="en-US" sz="3200" dirty="0"/>
              <a:t> ?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gánh</a:t>
            </a:r>
            <a:r>
              <a:rPr lang="en-US" sz="3200" dirty="0"/>
              <a:t> </a:t>
            </a:r>
            <a:r>
              <a:rPr lang="en-US" sz="3200" dirty="0" err="1"/>
              <a:t>nặng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nó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cao</a:t>
            </a:r>
            <a:r>
              <a:rPr lang="en-US" sz="3200" dirty="0"/>
              <a:t> hay </a:t>
            </a:r>
            <a:r>
              <a:rPr lang="en-US" sz="3200" dirty="0" err="1"/>
              <a:t>thấp</a:t>
            </a:r>
            <a:r>
              <a:rPr lang="en-US" sz="3200" dirty="0"/>
              <a:t> 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58E8-8257-4119-B669-1B2AF46E2443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42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A374F-02CD-4182-DB1E-5EFE55835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2873"/>
            <a:ext cx="10515600" cy="55418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TRÂN TRỌNG CẢM ƠN CÁC QUÝ ĐỒNG NGHIỆP !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F6E-2609-4B84-8FF9-65CC28A922E9}" type="datetime1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4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D6D2F-2DE6-91A4-B132-F8DE38C6C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680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 VẤN ĐỀ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3A589-5303-BA89-F670-E27BFC77C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5" y="568036"/>
            <a:ext cx="11762509" cy="608214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vi-VN" sz="3000" dirty="0"/>
              <a:t>Mức độ phổ biến của PVC có liên quan trực tiếp: Dân số NC, PP phát hiện, thời gian quan sát: lớn tuổi, nhiều bệnh đi kèm và TD dài.</a:t>
            </a:r>
            <a:endParaRPr lang="en-US" sz="3000" dirty="0"/>
          </a:p>
          <a:p>
            <a:pPr>
              <a:lnSpc>
                <a:spcPct val="150000"/>
              </a:lnSpc>
            </a:pPr>
            <a:r>
              <a:rPr lang="vi-VN" sz="3000" dirty="0"/>
              <a:t>BN không bệnh tim: ECG 12 CD: 1% (30 đến 60"), Nếu 2 phút: 6%. 24h 80%. Xuất hiện hơn 20% số nhịp tim là hiếm găp &lt;2% BN.</a:t>
            </a:r>
            <a:endParaRPr lang="en-US" sz="3000" dirty="0"/>
          </a:p>
          <a:p>
            <a:pPr>
              <a:lnSpc>
                <a:spcPct val="150000"/>
              </a:lnSpc>
            </a:pPr>
            <a:r>
              <a:rPr lang="vi-VN" sz="3000" dirty="0"/>
              <a:t>PVC tăng theo tuổi, bệnh tim tiềm ẩn, các yếu tố khác: Xoang nhanh, kali, magiê hạ, THA.</a:t>
            </a:r>
            <a:endParaRPr lang="en-US" sz="3000" dirty="0"/>
          </a:p>
          <a:p>
            <a:pPr>
              <a:lnSpc>
                <a:spcPct val="150000"/>
              </a:lnSpc>
            </a:pPr>
            <a:r>
              <a:rPr lang="vi-VN" sz="3000" dirty="0"/>
              <a:t>"số lượng PVC bình thường" ở người lớn là &lt;500 mỗi 24 giờ.</a:t>
            </a:r>
            <a:endParaRPr lang="en-US" sz="3000" dirty="0"/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 SG,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Blomström</a:t>
            </a:r>
            <a:r>
              <a:rPr lang="en-US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-Lundqvist C, </a:t>
            </a:r>
            <a:r>
              <a:rPr lang="en-US" sz="18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Mazzanti</a:t>
            </a:r>
            <a:r>
              <a:rPr lang="en-US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A, et al. 2015 ESC Guidelines for the management of patients with ventricular arrhythmias and the prevention of sudden cardiac death: The Task Force for the Management of Patients with Ventricular Arrhythmias and the Prevention of Sudden Cardiac Death of the ESC.</a:t>
            </a:r>
          </a:p>
          <a:p>
            <a:pPr>
              <a:lnSpc>
                <a:spcPct val="150000"/>
              </a:lnSpc>
            </a:pPr>
            <a:r>
              <a:rPr lang="en-US" sz="1800" kern="0" dirty="0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Supple GE. Editorial commentary: Malignant PVCs: Revising the 'idiopathic' label. Trends Cardiovasc Med 2018; 28:303.</a:t>
            </a:r>
            <a:endParaRPr lang="en-US" sz="1800" kern="0" dirty="0">
              <a:solidFill>
                <a:srgbClr val="00B050"/>
              </a:solidFill>
              <a:effectLst/>
              <a:latin typeface="Noto Sans" panose="020B050204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kern="0" dirty="0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Dukes JW, </a:t>
            </a:r>
            <a:r>
              <a:rPr lang="en-US" sz="1800" kern="0" dirty="0" err="1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Dewland</a:t>
            </a:r>
            <a:r>
              <a:rPr lang="en-US" sz="1800" kern="0" dirty="0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1800" kern="0" dirty="0" err="1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Vittinghoff</a:t>
            </a:r>
            <a:r>
              <a:rPr lang="en-US" sz="1800" kern="0" dirty="0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E, et al. Ventricular Ectopy as a Predictor of Heart Failure and Death. J Am Coll </a:t>
            </a:r>
            <a:r>
              <a:rPr lang="en-US" sz="1800" kern="0" dirty="0" err="1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Cardiol</a:t>
            </a:r>
            <a:r>
              <a:rPr lang="en-US" sz="1800" kern="0" dirty="0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2015; 66:101.</a:t>
            </a:r>
            <a:endParaRPr lang="en-US" sz="1800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kern="0" dirty="0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Park KM, </a:t>
            </a:r>
            <a:r>
              <a:rPr lang="en-US" sz="1800" kern="0" dirty="0" err="1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1800" kern="0" dirty="0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SI, Lee SH, et al. Left Ventricular Dysfunction in Outpatients with Frequent Ventricular Premature Complexes. </a:t>
            </a:r>
            <a:r>
              <a:rPr lang="en-US" sz="1800" kern="0" dirty="0" err="1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</a:t>
            </a:r>
            <a:r>
              <a:rPr lang="en-US" sz="1800" kern="0" dirty="0">
                <a:solidFill>
                  <a:srgbClr val="00B050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Heart Inst J 2022; 49.</a:t>
            </a:r>
            <a:endParaRPr lang="en-US" sz="1800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53B9-64F4-4C3E-ACA1-D050D3FDA03E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2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BD14B-9ED5-73AC-4464-A9355FAEA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110"/>
            <a:ext cx="10515600" cy="500928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gánh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PVC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83BB3-7D50-FA09-AF1A-CAD3A3F39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2452255"/>
            <a:ext cx="11499272" cy="2313710"/>
          </a:xfrm>
        </p:spPr>
        <p:txBody>
          <a:bodyPr>
            <a:normAutofit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kern="0" dirty="0" err="1">
                <a:solidFill>
                  <a:srgbClr val="23232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kern="0" dirty="0">
                <a:solidFill>
                  <a:srgbClr val="232323"/>
                </a:solidFill>
                <a:effectLst/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&lt;1% </a:t>
            </a:r>
            <a:r>
              <a:rPr lang="en-US" kern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kern="0" dirty="0">
                <a:solidFill>
                  <a:srgbClr val="232323"/>
                </a:solidFill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srgbClr val="232323"/>
                </a:solidFill>
                <a:effectLst/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1000 PVCs/24h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kern="0" dirty="0">
                <a:solidFill>
                  <a:srgbClr val="23232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 </a:t>
            </a:r>
            <a:r>
              <a:rPr lang="en-US" kern="0" dirty="0" err="1">
                <a:solidFill>
                  <a:srgbClr val="23232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kern="0" dirty="0">
                <a:solidFill>
                  <a:srgbClr val="232323"/>
                </a:solidFill>
                <a:effectLst/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&gt;1 </a:t>
            </a:r>
            <a:r>
              <a:rPr lang="en-US" kern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kern="0" dirty="0">
                <a:solidFill>
                  <a:srgbClr val="232323"/>
                </a:solidFill>
                <a:effectLst/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&lt;15% PVCs/ 24h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kern="0" dirty="0">
                <a:solidFill>
                  <a:srgbClr val="23232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kern="0" dirty="0">
                <a:solidFill>
                  <a:srgbClr val="232323"/>
                </a:solidFill>
                <a:effectLst/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&gt;15% </a:t>
            </a:r>
            <a:r>
              <a:rPr lang="en-US" kern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kern="0" dirty="0">
                <a:solidFill>
                  <a:srgbClr val="232323"/>
                </a:solidFill>
                <a:effectLst/>
                <a:latin typeface="Noto Sans" panose="020B050204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15,000 PVCs/24h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3ED4B-F9FA-40BD-80F9-70F2EE12C294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2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100F0-D234-DD13-EB48-254A5A94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110"/>
            <a:ext cx="10515600" cy="50092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PVC </a:t>
            </a:r>
            <a:r>
              <a:rPr lang="en-US" sz="2800" b="1" dirty="0" err="1">
                <a:solidFill>
                  <a:srgbClr val="FF0000"/>
                </a:solidFill>
              </a:rPr>
              <a:t>có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thể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được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phân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loại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nhiều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cách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EB1FD-FDB1-9446-E7ED-2B593C742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6" y="817418"/>
            <a:ext cx="11720946" cy="586047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vi-VN" dirty="0"/>
              <a:t>■</a:t>
            </a:r>
            <a:r>
              <a:rPr lang="en-US" dirty="0"/>
              <a:t> </a:t>
            </a:r>
            <a:r>
              <a:rPr lang="vi-VN" dirty="0"/>
              <a:t>Nguyên phát hoặc có bệnh tim cấu trúc tiềm ẩn (SHD)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vi-VN" dirty="0"/>
              <a:t>■</a:t>
            </a:r>
            <a:r>
              <a:rPr lang="en-US" dirty="0"/>
              <a:t> </a:t>
            </a:r>
            <a:r>
              <a:rPr lang="vi-VN" dirty="0"/>
              <a:t>Biểu hiện lâm sàng (có triệu chứng hoặc không có triệu chứng)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vi-VN" dirty="0"/>
              <a:t>■</a:t>
            </a:r>
            <a:r>
              <a:rPr lang="en-US" dirty="0"/>
              <a:t> </a:t>
            </a:r>
            <a:r>
              <a:rPr lang="vi-VN" dirty="0"/>
              <a:t>Hình thái điện tâm đồ (LBBB) (dạng sóng 1) hoặc RBBB (dạng sóng 2); đơn ổ với một hình thái hoặc đa ổ với &gt;1 hình thái; xen kẽ khi xen kẽ trong hai nhịp xoang mà không có nghỉ bù bù) (dạng sóng 3)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vi-VN" dirty="0"/>
              <a:t>■</a:t>
            </a:r>
            <a:r>
              <a:rPr lang="en-US" dirty="0"/>
              <a:t> </a:t>
            </a:r>
            <a:r>
              <a:rPr lang="vi-VN" dirty="0"/>
              <a:t>Mối quan hệ (hoặc không) với gắng sức (nghĩa là có GS hay không)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vi-VN" dirty="0"/>
              <a:t>■</a:t>
            </a:r>
            <a:r>
              <a:rPr lang="en-US" dirty="0"/>
              <a:t> </a:t>
            </a:r>
            <a:r>
              <a:rPr lang="vi-VN" dirty="0"/>
              <a:t>Tần suất xảy ra (gánh nặng PVC)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vi-VN" dirty="0"/>
              <a:t>■</a:t>
            </a:r>
            <a:r>
              <a:rPr lang="en-US" dirty="0"/>
              <a:t> </a:t>
            </a:r>
            <a:r>
              <a:rPr lang="vi-VN" dirty="0"/>
              <a:t>Tiên lượng (có khả năng "ác tính", ví dụ: PVC thường gặp ở bệnh nhân SHD hoặc PVC khoảng ghép "nguyên  phát" ngắn)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vi-VN" dirty="0"/>
              <a:t>PVC nguyên phát thường bắt nguồn từ đường ra thất phải, đường ra thất trái và mỏm cạnh van động mạch chủ.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884E-7A31-478E-8CF1-DFF0768C2B04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3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7CD88-1D45-1EF3-3185-1DCC40A06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673"/>
            <a:ext cx="10515600" cy="623455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mức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hiểm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PVC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07DBFD-27C5-A12A-8A95-E1871FE556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853414"/>
              </p:ext>
            </p:extLst>
          </p:nvPr>
        </p:nvGraphicFramePr>
        <p:xfrm>
          <a:off x="678872" y="1191491"/>
          <a:ext cx="11152909" cy="4987640"/>
        </p:xfrm>
        <a:graphic>
          <a:graphicData uri="http://schemas.openxmlformats.org/drawingml/2006/table">
            <a:tbl>
              <a:tblPr/>
              <a:tblGrid>
                <a:gridCol w="1768650">
                  <a:extLst>
                    <a:ext uri="{9D8B030D-6E8A-4147-A177-3AD203B41FA5}">
                      <a16:colId xmlns:a16="http://schemas.microsoft.com/office/drawing/2014/main" val="3379951104"/>
                    </a:ext>
                  </a:extLst>
                </a:gridCol>
                <a:gridCol w="9384259">
                  <a:extLst>
                    <a:ext uri="{9D8B030D-6E8A-4147-A177-3AD203B41FA5}">
                      <a16:colId xmlns:a16="http://schemas.microsoft.com/office/drawing/2014/main" val="4046408502"/>
                    </a:ext>
                  </a:extLst>
                </a:gridCol>
              </a:tblGrid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Độ</a:t>
                      </a:r>
                      <a:endParaRPr lang="en-US">
                        <a:effectLst/>
                      </a:endParaRP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Rối loạn nhịp</a:t>
                      </a:r>
                      <a:endParaRPr lang="en-US">
                        <a:effectLst/>
                      </a:endParaRP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17467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0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Không có NTTT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17511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>
                          <a:effectLst/>
                        </a:rPr>
                        <a:t>NTTT đơn dạng, không thường xuyên (unifocal; &lt;30/h)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410895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>
                          <a:effectLst/>
                        </a:rPr>
                        <a:t>NTTT đơn dạng, thường xuyên (unifocal; ³30/h)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76465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NTTT </a:t>
                      </a:r>
                      <a:r>
                        <a:rPr lang="en-US" dirty="0" err="1">
                          <a:effectLst/>
                        </a:rPr>
                        <a:t>đa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dạng</a:t>
                      </a:r>
                      <a:r>
                        <a:rPr lang="en-US" dirty="0">
                          <a:effectLst/>
                        </a:rPr>
                        <a:t> (multiform)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58078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4A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NTTT cặp (2 consecutive)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555441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4B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</a:rPr>
                        <a:t>NTTT chuỗi (³ 3 consecutive)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94645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NTTT </a:t>
                      </a:r>
                      <a:r>
                        <a:rPr lang="en-US" dirty="0" err="1">
                          <a:effectLst/>
                        </a:rPr>
                        <a:t>có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dạng</a:t>
                      </a:r>
                      <a:r>
                        <a:rPr lang="en-US" dirty="0">
                          <a:effectLst/>
                        </a:rPr>
                        <a:t> R-on-T</a:t>
                      </a:r>
                    </a:p>
                  </a:txBody>
                  <a:tcPr marL="76200" marR="76200" marT="19050" marB="19050">
                    <a:lnL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63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690242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8BCE-F52B-4BF9-BB8E-0B5671AC07AE}" type="datetime1">
              <a:rPr lang="en-US" smtClean="0"/>
              <a:t>8/12/2023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5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4A42-FA35-A633-938B-EAA78F6A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982"/>
            <a:ext cx="10515600" cy="3879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CÁCH TIẾP CẬN ĐIỀU TRỊ PVC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FF8B3D1-5F51-0233-208F-1950B7CFFE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3491" y="484908"/>
            <a:ext cx="8160327" cy="6276109"/>
          </a:xfr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1D4BA44-7FEB-E39E-F438-BE221B74C861}"/>
              </a:ext>
            </a:extLst>
          </p:cNvPr>
          <p:cNvCxnSpPr/>
          <p:nvPr/>
        </p:nvCxnSpPr>
        <p:spPr>
          <a:xfrm>
            <a:off x="6096000" y="1533378"/>
            <a:ext cx="445477" cy="309490"/>
          </a:xfrm>
          <a:prstGeom prst="straightConnector1">
            <a:avLst/>
          </a:prstGeom>
          <a:ln w="825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E697E7-CC73-5F36-6758-B14330F3A787}"/>
              </a:ext>
            </a:extLst>
          </p:cNvPr>
          <p:cNvCxnSpPr/>
          <p:nvPr/>
        </p:nvCxnSpPr>
        <p:spPr>
          <a:xfrm>
            <a:off x="3601329" y="689316"/>
            <a:ext cx="675249" cy="253218"/>
          </a:xfrm>
          <a:prstGeom prst="straightConnector1">
            <a:avLst/>
          </a:prstGeom>
          <a:ln w="1016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8318689-563A-FDBC-307C-31920844C084}"/>
              </a:ext>
            </a:extLst>
          </p:cNvPr>
          <p:cNvCxnSpPr>
            <a:cxnSpLocks/>
          </p:cNvCxnSpPr>
          <p:nvPr/>
        </p:nvCxnSpPr>
        <p:spPr>
          <a:xfrm>
            <a:off x="3436032" y="1146941"/>
            <a:ext cx="747933" cy="227430"/>
          </a:xfrm>
          <a:prstGeom prst="straightConnector1">
            <a:avLst/>
          </a:prstGeom>
          <a:ln w="1016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7FA295-2042-64AE-62B8-8E3FCC3A0649}"/>
              </a:ext>
            </a:extLst>
          </p:cNvPr>
          <p:cNvCxnSpPr/>
          <p:nvPr/>
        </p:nvCxnSpPr>
        <p:spPr>
          <a:xfrm>
            <a:off x="2096086" y="1842868"/>
            <a:ext cx="478302" cy="168812"/>
          </a:xfrm>
          <a:prstGeom prst="straightConnector1">
            <a:avLst/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5E70357-0FC1-695D-9BEA-8BDEC8469A5D}"/>
              </a:ext>
            </a:extLst>
          </p:cNvPr>
          <p:cNvCxnSpPr/>
          <p:nvPr/>
        </p:nvCxnSpPr>
        <p:spPr>
          <a:xfrm>
            <a:off x="1772529" y="2574388"/>
            <a:ext cx="436099" cy="239150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B2B5D81-5F67-E5FC-3006-EA2F20AD82C9}"/>
              </a:ext>
            </a:extLst>
          </p:cNvPr>
          <p:cNvCxnSpPr>
            <a:endCxn id="9" idx="1"/>
          </p:cNvCxnSpPr>
          <p:nvPr/>
        </p:nvCxnSpPr>
        <p:spPr>
          <a:xfrm>
            <a:off x="1561514" y="3369639"/>
            <a:ext cx="516668" cy="133749"/>
          </a:xfrm>
          <a:prstGeom prst="straightConnector1">
            <a:avLst/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DD3C491-3132-34CA-E85E-B8B04C4F6741}"/>
              </a:ext>
            </a:extLst>
          </p:cNvPr>
          <p:cNvCxnSpPr/>
          <p:nvPr/>
        </p:nvCxnSpPr>
        <p:spPr>
          <a:xfrm>
            <a:off x="3938953" y="2574387"/>
            <a:ext cx="520505" cy="172277"/>
          </a:xfrm>
          <a:prstGeom prst="straightConnector1">
            <a:avLst/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C0B87D3-B3F4-ECC9-270C-B7FF5D9623B0}"/>
              </a:ext>
            </a:extLst>
          </p:cNvPr>
          <p:cNvCxnSpPr/>
          <p:nvPr/>
        </p:nvCxnSpPr>
        <p:spPr>
          <a:xfrm flipH="1">
            <a:off x="6096000" y="2813538"/>
            <a:ext cx="445477" cy="494474"/>
          </a:xfrm>
          <a:prstGeom prst="straightConnector1">
            <a:avLst/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0AC3759-2CE7-4856-47D6-091BCB393779}"/>
              </a:ext>
            </a:extLst>
          </p:cNvPr>
          <p:cNvCxnSpPr/>
          <p:nvPr/>
        </p:nvCxnSpPr>
        <p:spPr>
          <a:xfrm>
            <a:off x="2752576" y="4054705"/>
            <a:ext cx="750277" cy="165603"/>
          </a:xfrm>
          <a:prstGeom prst="straightConnector1">
            <a:avLst/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1B6E771-1804-92C9-847A-DC14A95CA457}"/>
              </a:ext>
            </a:extLst>
          </p:cNvPr>
          <p:cNvCxnSpPr/>
          <p:nvPr/>
        </p:nvCxnSpPr>
        <p:spPr>
          <a:xfrm>
            <a:off x="2335237" y="4220308"/>
            <a:ext cx="239151" cy="548640"/>
          </a:xfrm>
          <a:prstGeom prst="straightConnector1">
            <a:avLst/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C894343-C67F-247B-3EEC-F27786C0BB2B}"/>
              </a:ext>
            </a:extLst>
          </p:cNvPr>
          <p:cNvCxnSpPr/>
          <p:nvPr/>
        </p:nvCxnSpPr>
        <p:spPr>
          <a:xfrm flipH="1">
            <a:off x="5444197" y="4220308"/>
            <a:ext cx="589457" cy="182880"/>
          </a:xfrm>
          <a:prstGeom prst="straightConnector1">
            <a:avLst/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E1F3226-C466-54B1-BBA2-3D8B3B9430D3}"/>
              </a:ext>
            </a:extLst>
          </p:cNvPr>
          <p:cNvCxnSpPr/>
          <p:nvPr/>
        </p:nvCxnSpPr>
        <p:spPr>
          <a:xfrm>
            <a:off x="4276578" y="4375052"/>
            <a:ext cx="25360" cy="393896"/>
          </a:xfrm>
          <a:prstGeom prst="straightConnector1">
            <a:avLst/>
          </a:prstGeom>
          <a:ln w="889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115E0DD-B1D1-D4A9-6D09-0BA4E34804CD}"/>
              </a:ext>
            </a:extLst>
          </p:cNvPr>
          <p:cNvCxnSpPr/>
          <p:nvPr/>
        </p:nvCxnSpPr>
        <p:spPr>
          <a:xfrm flipH="1">
            <a:off x="8567225" y="1103887"/>
            <a:ext cx="336238" cy="270484"/>
          </a:xfrm>
          <a:prstGeom prst="straightConnector1">
            <a:avLst/>
          </a:prstGeom>
          <a:ln w="889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278C272-7EE5-78D1-3931-2B1B74AD6A9F}"/>
              </a:ext>
            </a:extLst>
          </p:cNvPr>
          <p:cNvCxnSpPr/>
          <p:nvPr/>
        </p:nvCxnSpPr>
        <p:spPr>
          <a:xfrm>
            <a:off x="6963508" y="2660525"/>
            <a:ext cx="464234" cy="153012"/>
          </a:xfrm>
          <a:prstGeom prst="straightConnector1">
            <a:avLst/>
          </a:prstGeom>
          <a:ln w="889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FD45316-9C12-3A8C-6A23-F699E45FB565}"/>
              </a:ext>
            </a:extLst>
          </p:cNvPr>
          <p:cNvCxnSpPr/>
          <p:nvPr/>
        </p:nvCxnSpPr>
        <p:spPr>
          <a:xfrm>
            <a:off x="6444920" y="4311748"/>
            <a:ext cx="0" cy="457200"/>
          </a:xfrm>
          <a:prstGeom prst="straightConnector1">
            <a:avLst/>
          </a:prstGeom>
          <a:ln w="889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5463506-CC27-4F15-C3AF-C1B7A75190C2}"/>
              </a:ext>
            </a:extLst>
          </p:cNvPr>
          <p:cNvCxnSpPr/>
          <p:nvPr/>
        </p:nvCxnSpPr>
        <p:spPr>
          <a:xfrm flipH="1">
            <a:off x="9115865" y="2574387"/>
            <a:ext cx="379827" cy="239150"/>
          </a:xfrm>
          <a:prstGeom prst="straightConnector1">
            <a:avLst/>
          </a:prstGeom>
          <a:ln w="730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53996B4-8117-1851-8225-CB643121D3DE}"/>
              </a:ext>
            </a:extLst>
          </p:cNvPr>
          <p:cNvCxnSpPr/>
          <p:nvPr/>
        </p:nvCxnSpPr>
        <p:spPr>
          <a:xfrm>
            <a:off x="8137734" y="2813537"/>
            <a:ext cx="209096" cy="494475"/>
          </a:xfrm>
          <a:prstGeom prst="straightConnector1">
            <a:avLst/>
          </a:prstGeom>
          <a:ln w="889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722FFCB-F5D1-D687-3DCA-F8BA267E3CA9}"/>
              </a:ext>
            </a:extLst>
          </p:cNvPr>
          <p:cNvCxnSpPr/>
          <p:nvPr/>
        </p:nvCxnSpPr>
        <p:spPr>
          <a:xfrm>
            <a:off x="7280990" y="4311748"/>
            <a:ext cx="594893" cy="91440"/>
          </a:xfrm>
          <a:prstGeom prst="straightConnector1">
            <a:avLst/>
          </a:prstGeom>
          <a:ln w="889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30D1076-2DB0-8800-933A-8A4D5191E76F}"/>
              </a:ext>
            </a:extLst>
          </p:cNvPr>
          <p:cNvCxnSpPr/>
          <p:nvPr/>
        </p:nvCxnSpPr>
        <p:spPr>
          <a:xfrm>
            <a:off x="7148945" y="4403188"/>
            <a:ext cx="22802" cy="365760"/>
          </a:xfrm>
          <a:prstGeom prst="straightConnector1">
            <a:avLst/>
          </a:prstGeom>
          <a:ln w="889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51A4F00-A12E-56E4-27C9-8C458BD6C64F}"/>
              </a:ext>
            </a:extLst>
          </p:cNvPr>
          <p:cNvCxnSpPr/>
          <p:nvPr/>
        </p:nvCxnSpPr>
        <p:spPr>
          <a:xfrm flipH="1">
            <a:off x="9734843" y="4054705"/>
            <a:ext cx="559937" cy="302763"/>
          </a:xfrm>
          <a:prstGeom prst="straightConnector1">
            <a:avLst/>
          </a:prstGeom>
          <a:ln w="889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4FAFC3C-F2A8-6830-F27F-B9CA786D20A2}"/>
              </a:ext>
            </a:extLst>
          </p:cNvPr>
          <p:cNvCxnSpPr/>
          <p:nvPr/>
        </p:nvCxnSpPr>
        <p:spPr>
          <a:xfrm flipH="1">
            <a:off x="9720775" y="5275385"/>
            <a:ext cx="733065" cy="295421"/>
          </a:xfrm>
          <a:prstGeom prst="straightConnector1">
            <a:avLst/>
          </a:prstGeom>
          <a:ln w="889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9BD2-5D9F-41C9-B045-5CC7A4318624}" type="datetime1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2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9D390-BD86-0EC9-793E-FE4359FC3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124"/>
            <a:ext cx="10515600" cy="38792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PVC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3FC027-3B7D-3842-4402-CD6FE2EE5A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2982" y="665018"/>
            <a:ext cx="7301345" cy="5874327"/>
          </a:xfr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446AA28-FE23-A70E-5EBF-7AF3B8DD214D}"/>
              </a:ext>
            </a:extLst>
          </p:cNvPr>
          <p:cNvCxnSpPr>
            <a:cxnSpLocks/>
          </p:cNvCxnSpPr>
          <p:nvPr/>
        </p:nvCxnSpPr>
        <p:spPr>
          <a:xfrm>
            <a:off x="2897945" y="471051"/>
            <a:ext cx="490025" cy="50015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FA14055-182B-C834-BEED-CCA951C1960A}"/>
              </a:ext>
            </a:extLst>
          </p:cNvPr>
          <p:cNvCxnSpPr/>
          <p:nvPr/>
        </p:nvCxnSpPr>
        <p:spPr>
          <a:xfrm>
            <a:off x="3387970" y="1762935"/>
            <a:ext cx="520504" cy="4855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B87AFC9-9E68-AC9F-67E5-523C45F13EF0}"/>
              </a:ext>
            </a:extLst>
          </p:cNvPr>
          <p:cNvCxnSpPr/>
          <p:nvPr/>
        </p:nvCxnSpPr>
        <p:spPr>
          <a:xfrm>
            <a:off x="3373902" y="2424116"/>
            <a:ext cx="520504" cy="4855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74BB70A-481A-F87B-882C-37361A4B3E66}"/>
              </a:ext>
            </a:extLst>
          </p:cNvPr>
          <p:cNvCxnSpPr>
            <a:cxnSpLocks/>
          </p:cNvCxnSpPr>
          <p:nvPr/>
        </p:nvCxnSpPr>
        <p:spPr>
          <a:xfrm>
            <a:off x="2152358" y="3115778"/>
            <a:ext cx="506436" cy="486403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085AB61-DE1E-2589-4B91-E54D1B0A5384}"/>
              </a:ext>
            </a:extLst>
          </p:cNvPr>
          <p:cNvCxnSpPr>
            <a:cxnSpLocks/>
          </p:cNvCxnSpPr>
          <p:nvPr/>
        </p:nvCxnSpPr>
        <p:spPr>
          <a:xfrm>
            <a:off x="2686928" y="4086447"/>
            <a:ext cx="456029" cy="52775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9902BCC-98AB-8A48-0F2E-6B852EA56992}"/>
              </a:ext>
            </a:extLst>
          </p:cNvPr>
          <p:cNvCxnSpPr>
            <a:cxnSpLocks/>
          </p:cNvCxnSpPr>
          <p:nvPr/>
        </p:nvCxnSpPr>
        <p:spPr>
          <a:xfrm>
            <a:off x="2405575" y="5436946"/>
            <a:ext cx="456029" cy="44335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4665614-1CB1-606E-9FA6-6430B7987A62}"/>
              </a:ext>
            </a:extLst>
          </p:cNvPr>
          <p:cNvCxnSpPr>
            <a:cxnSpLocks/>
          </p:cNvCxnSpPr>
          <p:nvPr/>
        </p:nvCxnSpPr>
        <p:spPr>
          <a:xfrm flipH="1">
            <a:off x="8792308" y="3115778"/>
            <a:ext cx="647114" cy="243201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59">
            <a:extLst>
              <a:ext uri="{FF2B5EF4-FFF2-40B4-BE49-F238E27FC236}">
                <a16:creationId xmlns:a16="http://schemas.microsoft.com/office/drawing/2014/main" id="{6D435CED-5AA2-3093-9EAA-908D7BAD9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9553" y="4280543"/>
            <a:ext cx="847417" cy="463336"/>
          </a:xfrm>
          <a:prstGeom prst="rect">
            <a:avLst/>
          </a:prstGeom>
        </p:spPr>
      </p:pic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713D379-BADF-27F5-D278-D9D592376832}"/>
              </a:ext>
            </a:extLst>
          </p:cNvPr>
          <p:cNvCxnSpPr/>
          <p:nvPr/>
        </p:nvCxnSpPr>
        <p:spPr>
          <a:xfrm>
            <a:off x="3530991" y="5120640"/>
            <a:ext cx="618978" cy="9847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80C12EE-8AC3-8552-E617-7B4442DDFD35}"/>
              </a:ext>
            </a:extLst>
          </p:cNvPr>
          <p:cNvCxnSpPr/>
          <p:nvPr/>
        </p:nvCxnSpPr>
        <p:spPr>
          <a:xfrm>
            <a:off x="5458265" y="4743879"/>
            <a:ext cx="225083" cy="37676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8C6B695-1759-7148-0729-8C137FCC024A}"/>
              </a:ext>
            </a:extLst>
          </p:cNvPr>
          <p:cNvCxnSpPr/>
          <p:nvPr/>
        </p:nvCxnSpPr>
        <p:spPr>
          <a:xfrm flipH="1">
            <a:off x="8792308" y="5436946"/>
            <a:ext cx="323557" cy="221675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CC8B-8D8F-4239-A8EF-54D249C5B35A}" type="datetime1">
              <a:rPr lang="en-US" smtClean="0"/>
              <a:t>8/12/2023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1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1FBAB-D386-6787-2BA7-9C95180B4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387927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 TRỊ PVC NGUY CƠ THẤP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522630E-6D73-1380-69A9-4C82CB6F6039}"/>
              </a:ext>
            </a:extLst>
          </p:cNvPr>
          <p:cNvCxnSpPr/>
          <p:nvPr/>
        </p:nvCxnSpPr>
        <p:spPr>
          <a:xfrm flipH="1">
            <a:off x="5641145" y="5106572"/>
            <a:ext cx="1477107" cy="5627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Content Placeholder 28">
            <a:extLst>
              <a:ext uri="{FF2B5EF4-FFF2-40B4-BE49-F238E27FC236}">
                <a16:creationId xmlns:a16="http://schemas.microsoft.com/office/drawing/2014/main" id="{F6DA7A5E-A5D1-03E3-F3E5-B4D7C58408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2536" y="387927"/>
            <a:ext cx="9959926" cy="6336430"/>
          </a:xfr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D1F7229-2435-A84F-6359-B12EC815586C}"/>
              </a:ext>
            </a:extLst>
          </p:cNvPr>
          <p:cNvCxnSpPr>
            <a:cxnSpLocks/>
          </p:cNvCxnSpPr>
          <p:nvPr/>
        </p:nvCxnSpPr>
        <p:spPr>
          <a:xfrm>
            <a:off x="3038622" y="387927"/>
            <a:ext cx="1237956" cy="25918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30E710C-A9AB-FB9D-7463-3983BC214D7C}"/>
              </a:ext>
            </a:extLst>
          </p:cNvPr>
          <p:cNvCxnSpPr/>
          <p:nvPr/>
        </p:nvCxnSpPr>
        <p:spPr>
          <a:xfrm>
            <a:off x="1575582" y="1674055"/>
            <a:ext cx="942535" cy="12661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1F55DBC-5436-0296-3C68-5518F2385840}"/>
              </a:ext>
            </a:extLst>
          </p:cNvPr>
          <p:cNvCxnSpPr/>
          <p:nvPr/>
        </p:nvCxnSpPr>
        <p:spPr>
          <a:xfrm>
            <a:off x="1289538" y="2053883"/>
            <a:ext cx="975360" cy="182880"/>
          </a:xfrm>
          <a:prstGeom prst="straightConnector1">
            <a:avLst/>
          </a:prstGeom>
          <a:ln w="635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72F39BF-A019-5FF3-DC5C-8E6EAC0224D0}"/>
              </a:ext>
            </a:extLst>
          </p:cNvPr>
          <p:cNvCxnSpPr/>
          <p:nvPr/>
        </p:nvCxnSpPr>
        <p:spPr>
          <a:xfrm>
            <a:off x="464234" y="2588455"/>
            <a:ext cx="633046" cy="16881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B1E0DF0-CB0A-B639-3F15-21C44E786DE9}"/>
              </a:ext>
            </a:extLst>
          </p:cNvPr>
          <p:cNvCxnSpPr/>
          <p:nvPr/>
        </p:nvCxnSpPr>
        <p:spPr>
          <a:xfrm>
            <a:off x="323557" y="3291840"/>
            <a:ext cx="773723" cy="13716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DB29394-6C32-57F7-DC56-9DCE9ECC6BD1}"/>
              </a:ext>
            </a:extLst>
          </p:cNvPr>
          <p:cNvCxnSpPr/>
          <p:nvPr/>
        </p:nvCxnSpPr>
        <p:spPr>
          <a:xfrm>
            <a:off x="1289538" y="4100733"/>
            <a:ext cx="1073834" cy="16177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6E904E9-E7C5-5104-F88A-116480ADDAF1}"/>
              </a:ext>
            </a:extLst>
          </p:cNvPr>
          <p:cNvCxnSpPr/>
          <p:nvPr/>
        </p:nvCxnSpPr>
        <p:spPr>
          <a:xfrm>
            <a:off x="1420837" y="4783015"/>
            <a:ext cx="1097280" cy="16881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3150492-1207-730B-C052-3B1413136944}"/>
              </a:ext>
            </a:extLst>
          </p:cNvPr>
          <p:cNvCxnSpPr/>
          <p:nvPr/>
        </p:nvCxnSpPr>
        <p:spPr>
          <a:xfrm flipH="1">
            <a:off x="10466363" y="3902719"/>
            <a:ext cx="576775" cy="19801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931FA78-861E-DBD3-E9CB-F5F69BFBF38F}"/>
              </a:ext>
            </a:extLst>
          </p:cNvPr>
          <p:cNvCxnSpPr/>
          <p:nvPr/>
        </p:nvCxnSpPr>
        <p:spPr>
          <a:xfrm flipH="1">
            <a:off x="10494498" y="4614203"/>
            <a:ext cx="633047" cy="16881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97AFF9D-1E90-467C-E69F-8A728EA86750}"/>
              </a:ext>
            </a:extLst>
          </p:cNvPr>
          <p:cNvCxnSpPr/>
          <p:nvPr/>
        </p:nvCxnSpPr>
        <p:spPr>
          <a:xfrm flipH="1">
            <a:off x="9917723" y="5106572"/>
            <a:ext cx="548640" cy="140677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B3CA555-CF48-4493-9742-2273A188642C}"/>
              </a:ext>
            </a:extLst>
          </p:cNvPr>
          <p:cNvCxnSpPr/>
          <p:nvPr/>
        </p:nvCxnSpPr>
        <p:spPr>
          <a:xfrm>
            <a:off x="4276578" y="5304586"/>
            <a:ext cx="731520" cy="18181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FE823D3-E00E-05E3-C6CD-4BF031780647}"/>
              </a:ext>
            </a:extLst>
          </p:cNvPr>
          <p:cNvCxnSpPr/>
          <p:nvPr/>
        </p:nvCxnSpPr>
        <p:spPr>
          <a:xfrm>
            <a:off x="675249" y="5563773"/>
            <a:ext cx="614289" cy="10550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852B8F7-8D7E-90BB-2D50-400D64F12392}"/>
              </a:ext>
            </a:extLst>
          </p:cNvPr>
          <p:cNvCxnSpPr/>
          <p:nvPr/>
        </p:nvCxnSpPr>
        <p:spPr>
          <a:xfrm flipH="1">
            <a:off x="10466363" y="5700933"/>
            <a:ext cx="576775" cy="19343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F3AD-0453-421E-8F5A-C0BD90B469EF}" type="datetime1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49236-856A-C632-8E7F-779C58484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84909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chống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loạn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Vaughan Williams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1DB2BD5-302C-DCE9-0B9F-7D5E503A61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75028"/>
              </p:ext>
            </p:extLst>
          </p:nvPr>
        </p:nvGraphicFramePr>
        <p:xfrm>
          <a:off x="1191491" y="443336"/>
          <a:ext cx="9961418" cy="7048500"/>
        </p:xfrm>
        <a:graphic>
          <a:graphicData uri="http://schemas.openxmlformats.org/drawingml/2006/table">
            <a:tbl>
              <a:tblPr firstRow="1" firstCol="1" bandRow="1"/>
              <a:tblGrid>
                <a:gridCol w="9961418">
                  <a:extLst>
                    <a:ext uri="{9D8B030D-6E8A-4147-A177-3AD203B41FA5}">
                      <a16:colId xmlns:a16="http://schemas.microsoft.com/office/drawing/2014/main" val="3212820283"/>
                    </a:ext>
                  </a:extLst>
                </a:gridCol>
              </a:tblGrid>
              <a:tr h="5236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0 (HCN channel blockers)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T="47625" marB="47625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512199"/>
                  </a:ext>
                </a:extLst>
              </a:tr>
              <a:tr h="5086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Ivabradine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7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197149"/>
                  </a:ext>
                </a:extLst>
              </a:tr>
              <a:tr h="5236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I (voltage-gated Na+ channel blockers)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T="47625" marB="47625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57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36517"/>
                  </a:ext>
                </a:extLst>
              </a:tr>
              <a:tr h="5086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lang="en-US" sz="24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(intermediate dissociation):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884434"/>
                  </a:ext>
                </a:extLst>
              </a:tr>
              <a:tr h="50863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Quinidine, ajmaline, disopyramide, procainamide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402712"/>
                  </a:ext>
                </a:extLst>
              </a:tr>
              <a:tr h="5086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lang="en-US" sz="24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Ib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(rapid dissociation):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363993"/>
                  </a:ext>
                </a:extLst>
              </a:tr>
              <a:tr h="50863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Lidocaine, </a:t>
                      </a:r>
                      <a:r>
                        <a:rPr lang="en-US" sz="240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mexilitine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585340"/>
                  </a:ext>
                </a:extLst>
              </a:tr>
              <a:tr h="5086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  <a:r>
                        <a:rPr lang="en-US" sz="2400" b="1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(slow dissociation):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484233"/>
                  </a:ext>
                </a:extLst>
              </a:tr>
              <a:tr h="50863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Propafenone, flecainide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477008"/>
                  </a:ext>
                </a:extLst>
              </a:tr>
              <a:tr h="5086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 Id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(late current):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31863"/>
                  </a:ext>
                </a:extLst>
              </a:tr>
              <a:tr h="50863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Ranolazine</a:t>
                      </a:r>
                      <a:endParaRPr lang="en-US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80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5757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169146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8226-E2A3-4980-A4A8-2082B7B46AAB}" type="datetime1">
              <a:rPr lang="en-US" smtClean="0"/>
              <a:t>8/12/2023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TS Pham Hứu Văn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41F1-004F-43AD-BBE8-BB6611284A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6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7093</TotalTime>
  <Words>1029</Words>
  <Application>Microsoft Office PowerPoint</Application>
  <PresentationFormat>Widescreen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Noto Sans</vt:lpstr>
      <vt:lpstr>Times New Roman</vt:lpstr>
      <vt:lpstr>Wingdings</vt:lpstr>
      <vt:lpstr>Office Theme</vt:lpstr>
      <vt:lpstr>ĐIỀU TRỊ NGOẠI TÂM THU THẤT KHI NÀO ?  VÀ ĐIỀU TRỊ NHƯ THẾ NÀO ?</vt:lpstr>
      <vt:lpstr>ĐẶT VẤN ĐỀ</vt:lpstr>
      <vt:lpstr>Chúng ta hiểu gánh nặng PVC như thế nào ?</vt:lpstr>
      <vt:lpstr>PVC có thể được phân loại nhiều cách:</vt:lpstr>
      <vt:lpstr>Phân loại theo Lown: theo mức độ nguy hiểm của PVC</vt:lpstr>
      <vt:lpstr>CÁCH TIẾP CẬN ĐIỀU TRỊ PVC</vt:lpstr>
      <vt:lpstr>Điều trị PVC nguy cơ cao  </vt:lpstr>
      <vt:lpstr>ĐIỀU TRỊ PVC NGUY CƠ THẤP</vt:lpstr>
      <vt:lpstr>Bảng tóm tắt phân loại thuốc chống loạn nhịp của Vaughan Williams sửa đổi 2018</vt:lpstr>
      <vt:lpstr>Bảng tóm tắt phân loại thuốc chống loạn nhịp của Vaughan Williams sửa đổi 2018</vt:lpstr>
      <vt:lpstr>Bảng tóm tắt phân loại thuốc chống loạn nhịp của Vaughan Williams sửa đổi 2018</vt:lpstr>
      <vt:lpstr>Bảng tóm tắt phân loại thuốc chống loạn nhịp của Vaughan Williams sửa đổi 2018</vt:lpstr>
      <vt:lpstr>Bảng tóm tắt phân loại thuốc chống loạn nhịp của Vaughan Williams sửa đổi 2018</vt:lpstr>
      <vt:lpstr>KẾT LUẬN TRƯỚC KHI ĐIỀU TRỊ PVC XIN HÃY TRẢ LỜI CÁC CÂU HỎI SAU 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ĐIỀU TRỊ NGOẠI TÂM THU THẤT KHI NÀO ĐIỀU TRỊ ? VÀ ĐIỀU TRỊ NHƯ THẾ NÀO ?</dc:title>
  <dc:creator>van pham huu</dc:creator>
  <cp:lastModifiedBy>admin</cp:lastModifiedBy>
  <cp:revision>12</cp:revision>
  <dcterms:created xsi:type="dcterms:W3CDTF">2023-06-07T03:45:15Z</dcterms:created>
  <dcterms:modified xsi:type="dcterms:W3CDTF">2023-08-12T13:33:52Z</dcterms:modified>
</cp:coreProperties>
</file>