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3" r:id="rId8"/>
  </p:sldMasterIdLst>
  <p:notesMasterIdLst>
    <p:notesMasterId r:id="rId37"/>
  </p:notesMasterIdLst>
  <p:sldIdLst>
    <p:sldId id="256" r:id="rId9"/>
    <p:sldId id="257" r:id="rId10"/>
    <p:sldId id="260" r:id="rId11"/>
    <p:sldId id="267" r:id="rId12"/>
    <p:sldId id="298" r:id="rId13"/>
    <p:sldId id="286" r:id="rId14"/>
    <p:sldId id="292" r:id="rId15"/>
    <p:sldId id="261" r:id="rId16"/>
    <p:sldId id="284" r:id="rId17"/>
    <p:sldId id="290" r:id="rId18"/>
    <p:sldId id="283" r:id="rId19"/>
    <p:sldId id="299" r:id="rId20"/>
    <p:sldId id="258" r:id="rId21"/>
    <p:sldId id="291" r:id="rId22"/>
    <p:sldId id="293" r:id="rId23"/>
    <p:sldId id="275" r:id="rId24"/>
    <p:sldId id="280" r:id="rId25"/>
    <p:sldId id="269" r:id="rId26"/>
    <p:sldId id="272" r:id="rId27"/>
    <p:sldId id="262" r:id="rId28"/>
    <p:sldId id="263" r:id="rId29"/>
    <p:sldId id="294" r:id="rId30"/>
    <p:sldId id="287" r:id="rId31"/>
    <p:sldId id="265" r:id="rId32"/>
    <p:sldId id="273" r:id="rId33"/>
    <p:sldId id="277" r:id="rId34"/>
    <p:sldId id="279" r:id="rId35"/>
    <p:sldId id="2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>
        <p:scale>
          <a:sx n="93" d="100"/>
          <a:sy n="93" d="100"/>
        </p:scale>
        <p:origin x="1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1B040-ED22-424E-9B11-9AD008CB0275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18FBE-F068-432C-BCCC-8F4E9C368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475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Chiến lược điều trị trước kg cải thiện đoạn ST chênh hay tan huyết khối trong NMCT,cũng như dòng chảy trước can thiệp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339A-1A18-584B-9CD0-5FA298412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22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Tại thời</a:t>
            </a:r>
            <a:r>
              <a:rPr lang="en-US" baseline="0" smtClean="0"/>
              <a:t> điểm 1 tháng sau PCI, nguy cơ thuyên tắc huyết khối của BN Châu Á giảm xuống đáng kể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418D6-485B-48F6-A64B-1700C7C407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59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418D6-485B-48F6-A64B-1700C7C407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72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874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982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14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9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345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50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99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99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06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06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0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498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84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19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815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85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9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90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93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82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44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32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75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74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05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24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85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15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486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995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22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94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175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875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052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813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5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39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19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37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217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0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35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91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5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38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181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429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149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494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928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76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0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0822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529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232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5866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224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727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36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059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42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827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191000"/>
            <a:ext cx="7518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E659-26D9-458A-AEDF-F1FC733E80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3733800"/>
            <a:ext cx="10363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35200" y="3886200"/>
            <a:ext cx="762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80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2464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00"/>
            <a:ext cx="109728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0176"/>
            <a:ext cx="2743200" cy="365125"/>
          </a:xfrm>
        </p:spPr>
        <p:txBody>
          <a:bodyPr/>
          <a:lstStyle/>
          <a:p>
            <a:fld id="{565C37F4-F515-4DF3-92CF-FF9B95536B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0363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143000"/>
            <a:ext cx="7620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119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EAF2-3919-4EE6-8333-D9D22E24CF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245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0E119-3370-4DA3-BFE4-E229090E9B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0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B3AA-3BD9-4137-9452-D779B40A07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04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27A9-EA22-49AA-B389-6F27A67342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941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90A7-AA03-4609-8979-38413BC9C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38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B5B7-0D82-4CF7-BB2E-07E1C517AA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564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0AD4-D644-41AF-A208-309EA9CEFF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003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F53-D003-40E8-8E43-C0CF520A48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045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DE67-225C-478D-A9DA-01B71D08BD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8732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85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224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811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517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939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0872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934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52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371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55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277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83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763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67368"/>
            <a:ext cx="11376025" cy="1007427"/>
          </a:xfrm>
        </p:spPr>
        <p:txBody>
          <a:bodyPr anchor="ctr"/>
          <a:lstStyle>
            <a:lvl1pPr algn="ctr">
              <a:lnSpc>
                <a:spcPct val="100000"/>
              </a:lnSpc>
              <a:defRPr b="1">
                <a:solidFill>
                  <a:srgbClr val="191B1B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1000" i="1"/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54E9DD-0CAD-4F3D-95AC-0E5C81757B46}"/>
              </a:ext>
            </a:extLst>
          </p:cNvPr>
          <p:cNvSpPr/>
          <p:nvPr userDrawn="1"/>
        </p:nvSpPr>
        <p:spPr>
          <a:xfrm>
            <a:off x="356537" y="1208347"/>
            <a:ext cx="11486606" cy="972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876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09DC-D956-4947-B798-2DB3BD54AAD9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5748-D738-4089-84A8-1F1D2BD621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04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7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0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98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6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65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444C-DEFA-45BC-8086-ED37C4652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44CF-6831-456D-AFDE-A88081B3D8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8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00CC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6732A-4932-44A2-914A-22F99F2D4C10}" type="datetimeFigureOut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3CB35-B91C-4C9D-8EFD-5B4199A5110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3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093/eurheartj/ehad191" TargetMode="Externa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1.jf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i.org/10.1093/eurheartj/ehad19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09" y="783317"/>
            <a:ext cx="10034427" cy="2387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ĐIỀU TRỊ CHỐNG HUYẾT KHỐI TRONG CAN THIỆP ĐỘNG MẠCH VÀNH QUA DA</a:t>
            </a:r>
            <a:endParaRPr lang="en-AU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8620" y="5157626"/>
            <a:ext cx="4719263" cy="911831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Ths.Bs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CK2.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Nguyễn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Trung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Quốc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Viện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Tim TP.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Hồ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Chí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Minh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A drawing of a fac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697" y="14270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THỜI ĐIỂM DÙNG LIỀU NẠP P2Y12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96" y="1468266"/>
            <a:ext cx="10515600" cy="435133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AU" sz="2400" dirty="0" smtClean="0"/>
              <a:t>NC SCAAR </a:t>
            </a:r>
            <a:r>
              <a:rPr lang="en-AU" sz="2400" dirty="0" err="1" smtClean="0"/>
              <a:t>trên</a:t>
            </a:r>
            <a:r>
              <a:rPr lang="en-AU" sz="2400" dirty="0" smtClean="0"/>
              <a:t> </a:t>
            </a:r>
            <a:r>
              <a:rPr lang="en-AU" sz="2400" dirty="0"/>
              <a:t>64 857 </a:t>
            </a:r>
            <a:r>
              <a:rPr lang="en-AU" sz="2400" dirty="0" smtClean="0"/>
              <a:t>BN HCMV </a:t>
            </a:r>
            <a:r>
              <a:rPr lang="en-AU" sz="2400" dirty="0" err="1" smtClean="0"/>
              <a:t>cấp</a:t>
            </a:r>
            <a:r>
              <a:rPr lang="en-AU" sz="2400" dirty="0" smtClean="0"/>
              <a:t> </a:t>
            </a:r>
            <a:r>
              <a:rPr lang="en-AU" sz="2400" dirty="0" err="1" smtClean="0"/>
              <a:t>không</a:t>
            </a:r>
            <a:r>
              <a:rPr lang="en-AU" sz="2400" dirty="0" smtClean="0"/>
              <a:t> ST </a:t>
            </a:r>
            <a:r>
              <a:rPr lang="en-AU" sz="2400" dirty="0" err="1" smtClean="0"/>
              <a:t>chênh</a:t>
            </a:r>
            <a:r>
              <a:rPr lang="en-AU" sz="2400" dirty="0" smtClean="0"/>
              <a:t> </a:t>
            </a:r>
            <a:r>
              <a:rPr lang="en-AU" sz="2400" dirty="0" err="1" smtClean="0"/>
              <a:t>lên</a:t>
            </a:r>
            <a:r>
              <a:rPr lang="en-AU" sz="2400" dirty="0" smtClean="0"/>
              <a:t>: </a:t>
            </a:r>
            <a:r>
              <a:rPr lang="en-AU" sz="2400" dirty="0" err="1" smtClean="0"/>
              <a:t>dùng</a:t>
            </a:r>
            <a:r>
              <a:rPr lang="en-AU" sz="2400" dirty="0" smtClean="0"/>
              <a:t> </a:t>
            </a:r>
            <a:r>
              <a:rPr lang="en-AU" sz="2400" dirty="0" err="1" smtClean="0"/>
              <a:t>trước</a:t>
            </a:r>
            <a:r>
              <a:rPr lang="en-AU" sz="2400" dirty="0" smtClean="0"/>
              <a:t> P2Y12 (</a:t>
            </a:r>
            <a:r>
              <a:rPr lang="en-AU" sz="2400" dirty="0" err="1" smtClean="0"/>
              <a:t>Tricagrelor</a:t>
            </a:r>
            <a:r>
              <a:rPr lang="en-AU" sz="2400" dirty="0" smtClean="0"/>
              <a:t>, prasugrel, </a:t>
            </a:r>
            <a:r>
              <a:rPr lang="en-AU" sz="2400" dirty="0" err="1" smtClean="0"/>
              <a:t>clopidogrel</a:t>
            </a:r>
            <a:r>
              <a:rPr lang="en-AU" sz="2400" dirty="0" smtClean="0"/>
              <a:t>) </a:t>
            </a:r>
            <a:r>
              <a:rPr lang="en-AU" sz="2400" dirty="0" err="1" smtClean="0"/>
              <a:t>không</a:t>
            </a:r>
            <a:r>
              <a:rPr lang="en-AU" sz="2400" dirty="0" smtClean="0"/>
              <a:t> </a:t>
            </a:r>
            <a:r>
              <a:rPr lang="en-AU" sz="2400" dirty="0" err="1" smtClean="0"/>
              <a:t>mang</a:t>
            </a:r>
            <a:r>
              <a:rPr lang="en-AU" sz="2400" dirty="0" smtClean="0"/>
              <a:t> </a:t>
            </a:r>
            <a:r>
              <a:rPr lang="en-AU" sz="2400" dirty="0" err="1" smtClean="0"/>
              <a:t>lại</a:t>
            </a:r>
            <a:r>
              <a:rPr lang="en-AU" sz="2400" dirty="0" smtClean="0"/>
              <a:t> </a:t>
            </a:r>
            <a:r>
              <a:rPr lang="en-AU" sz="2400" dirty="0" err="1" smtClean="0"/>
              <a:t>lợi</a:t>
            </a:r>
            <a:r>
              <a:rPr lang="en-AU" sz="2400" dirty="0" smtClean="0"/>
              <a:t> </a:t>
            </a:r>
            <a:r>
              <a:rPr lang="en-AU" sz="2400" dirty="0" err="1" smtClean="0"/>
              <a:t>ích</a:t>
            </a:r>
            <a:r>
              <a:rPr lang="en-AU" sz="2400" dirty="0" smtClean="0"/>
              <a:t> </a:t>
            </a:r>
            <a:r>
              <a:rPr lang="en-AU" sz="2400" dirty="0" err="1" smtClean="0"/>
              <a:t>về</a:t>
            </a:r>
            <a:r>
              <a:rPr lang="en-AU" sz="2400" dirty="0" smtClean="0"/>
              <a:t> TMCB </a:t>
            </a:r>
            <a:r>
              <a:rPr lang="en-AU" sz="2400" dirty="0" err="1" smtClean="0"/>
              <a:t>nhưng</a:t>
            </a:r>
            <a:r>
              <a:rPr lang="en-AU" sz="2400" dirty="0" smtClean="0"/>
              <a:t> </a:t>
            </a:r>
            <a:r>
              <a:rPr lang="en-AU" sz="2400" dirty="0" err="1" smtClean="0"/>
              <a:t>tăng</a:t>
            </a:r>
            <a:r>
              <a:rPr lang="en-AU" sz="2400" dirty="0" smtClean="0"/>
              <a:t> </a:t>
            </a:r>
            <a:r>
              <a:rPr lang="en-AU" sz="2400" dirty="0" err="1" smtClean="0"/>
              <a:t>nguy</a:t>
            </a:r>
            <a:r>
              <a:rPr lang="en-AU" sz="2400" dirty="0" smtClean="0"/>
              <a:t> </a:t>
            </a:r>
            <a:r>
              <a:rPr lang="en-AU" sz="2400" dirty="0" err="1" smtClean="0"/>
              <a:t>cơ</a:t>
            </a:r>
            <a:r>
              <a:rPr lang="en-AU" sz="2400" dirty="0" smtClean="0"/>
              <a:t> </a:t>
            </a:r>
            <a:r>
              <a:rPr lang="en-AU" sz="2400" dirty="0" err="1" smtClean="0"/>
              <a:t>chảy</a:t>
            </a:r>
            <a:r>
              <a:rPr lang="en-AU" sz="2400" dirty="0" smtClean="0"/>
              <a:t> </a:t>
            </a:r>
            <a:r>
              <a:rPr lang="en-AU" sz="2400" dirty="0" err="1" smtClean="0"/>
              <a:t>máu</a:t>
            </a:r>
            <a:r>
              <a:rPr lang="en-AU" sz="2400" dirty="0" smtClean="0"/>
              <a:t>.</a:t>
            </a:r>
          </a:p>
          <a:p>
            <a:pPr algn="just">
              <a:buFontTx/>
              <a:buChar char="-"/>
            </a:pPr>
            <a:endParaRPr lang="en-AU" sz="2400" dirty="0" smtClean="0"/>
          </a:p>
          <a:p>
            <a:pPr algn="just">
              <a:buFontTx/>
              <a:buChar char="-"/>
            </a:pPr>
            <a:r>
              <a:rPr lang="en-AU" sz="2400" dirty="0" err="1" smtClean="0"/>
              <a:t>Thử</a:t>
            </a:r>
            <a:r>
              <a:rPr lang="en-AU" sz="2400" dirty="0" smtClean="0"/>
              <a:t> </a:t>
            </a:r>
            <a:r>
              <a:rPr lang="en-AU" sz="2400" dirty="0" err="1" smtClean="0"/>
              <a:t>nghiệm</a:t>
            </a:r>
            <a:r>
              <a:rPr lang="en-AU" sz="2400" dirty="0" smtClean="0"/>
              <a:t> ISAR-REACT 5: </a:t>
            </a:r>
            <a:r>
              <a:rPr lang="en-AU" sz="2400" dirty="0" err="1" smtClean="0"/>
              <a:t>dùng</a:t>
            </a:r>
            <a:r>
              <a:rPr lang="en-AU" sz="2400" dirty="0" smtClean="0"/>
              <a:t> prasugrel </a:t>
            </a:r>
            <a:r>
              <a:rPr lang="en-AU" sz="2400" dirty="0" err="1" smtClean="0"/>
              <a:t>ngay</a:t>
            </a:r>
            <a:r>
              <a:rPr lang="en-AU" sz="2400" dirty="0" smtClean="0"/>
              <a:t> </a:t>
            </a:r>
            <a:r>
              <a:rPr lang="en-AU" sz="2400" dirty="0" err="1" smtClean="0"/>
              <a:t>sau</a:t>
            </a:r>
            <a:r>
              <a:rPr lang="en-AU" sz="2400" dirty="0" smtClean="0"/>
              <a:t> </a:t>
            </a:r>
            <a:r>
              <a:rPr lang="en-AU" sz="2400" dirty="0" err="1" smtClean="0"/>
              <a:t>khi</a:t>
            </a:r>
            <a:r>
              <a:rPr lang="en-AU" sz="2400" dirty="0" smtClean="0"/>
              <a:t> </a:t>
            </a:r>
            <a:r>
              <a:rPr lang="en-AU" sz="2400" dirty="0" err="1" smtClean="0"/>
              <a:t>có</a:t>
            </a:r>
            <a:r>
              <a:rPr lang="en-AU" sz="2400" dirty="0" smtClean="0"/>
              <a:t> </a:t>
            </a:r>
            <a:r>
              <a:rPr lang="en-AU" sz="2400" dirty="0" err="1" smtClean="0"/>
              <a:t>kết</a:t>
            </a:r>
            <a:r>
              <a:rPr lang="en-AU" sz="2400" dirty="0" smtClean="0"/>
              <a:t> </a:t>
            </a:r>
            <a:r>
              <a:rPr lang="en-AU" sz="2400" dirty="0" err="1" smtClean="0"/>
              <a:t>quả</a:t>
            </a:r>
            <a:r>
              <a:rPr lang="en-AU" sz="2400" dirty="0" smtClean="0"/>
              <a:t> MV </a:t>
            </a:r>
            <a:r>
              <a:rPr lang="en-AU" sz="2400" dirty="0" err="1" smtClean="0"/>
              <a:t>tốt</a:t>
            </a:r>
            <a:r>
              <a:rPr lang="en-AU" sz="2400" dirty="0" smtClean="0"/>
              <a:t> </a:t>
            </a:r>
            <a:r>
              <a:rPr lang="en-AU" sz="2400" dirty="0" err="1" smtClean="0"/>
              <a:t>hơn</a:t>
            </a:r>
            <a:r>
              <a:rPr lang="en-AU" sz="2400" dirty="0" smtClean="0"/>
              <a:t> </a:t>
            </a:r>
            <a:r>
              <a:rPr lang="en-AU" sz="2400" dirty="0" err="1" smtClean="0"/>
              <a:t>dùng</a:t>
            </a:r>
            <a:r>
              <a:rPr lang="en-AU" sz="2400" dirty="0" smtClean="0"/>
              <a:t> </a:t>
            </a:r>
            <a:r>
              <a:rPr lang="en-AU" sz="2400" dirty="0" err="1" smtClean="0"/>
              <a:t>Ticagrelor</a:t>
            </a:r>
            <a:r>
              <a:rPr lang="en-AU" sz="2400" dirty="0" smtClean="0"/>
              <a:t> </a:t>
            </a:r>
            <a:r>
              <a:rPr lang="en-AU" sz="2400" dirty="0" err="1" smtClean="0"/>
              <a:t>trước</a:t>
            </a:r>
            <a:r>
              <a:rPr lang="en-AU" sz="2400" dirty="0" smtClean="0"/>
              <a:t> </a:t>
            </a:r>
            <a:r>
              <a:rPr lang="en-AU" sz="2400" dirty="0" err="1" smtClean="0"/>
              <a:t>khi</a:t>
            </a:r>
            <a:r>
              <a:rPr lang="en-AU" sz="2400" dirty="0" smtClean="0"/>
              <a:t> </a:t>
            </a:r>
            <a:r>
              <a:rPr lang="en-AU" sz="2400" dirty="0" err="1" smtClean="0"/>
              <a:t>chụp</a:t>
            </a:r>
            <a:r>
              <a:rPr lang="en-AU" sz="2400" dirty="0" smtClean="0"/>
              <a:t> MV.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khuyến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cáo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ESC 2020 – ESC 2023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94" y="5280430"/>
            <a:ext cx="10804203" cy="539174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340" y="1335640"/>
            <a:ext cx="5580092" cy="4882580"/>
          </a:xfrm>
          <a:prstGeom prst="rect">
            <a:avLst/>
          </a:prstGeom>
        </p:spPr>
      </p:pic>
      <p:pic>
        <p:nvPicPr>
          <p:cNvPr id="3" name="Picture 2" descr="A drawing of a fac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5169" y="203972"/>
            <a:ext cx="553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THỬ NGHIỆM ATLANTIC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24" y="3768465"/>
            <a:ext cx="2163066" cy="9239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Tricagrelor 180mg trước </a:t>
            </a:r>
            <a:r>
              <a:rPr lang="en-US" dirty="0" smtClean="0"/>
              <a:t>khi NV</a:t>
            </a:r>
            <a:endParaRPr lang="en-AU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30406" y="1798445"/>
            <a:ext cx="3311464" cy="2894016"/>
            <a:chOff x="1630406" y="1798445"/>
            <a:chExt cx="3311464" cy="2894016"/>
          </a:xfrm>
        </p:grpSpPr>
        <p:sp>
          <p:nvSpPr>
            <p:cNvPr id="7" name="Rounded Rectangle 6"/>
            <p:cNvSpPr/>
            <p:nvPr/>
          </p:nvSpPr>
          <p:spPr>
            <a:xfrm>
              <a:off x="2917860" y="3768465"/>
              <a:ext cx="2024010" cy="92399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Ticagrelor 180 mg </a:t>
              </a:r>
              <a:r>
                <a:rPr lang="en-US" dirty="0" smtClean="0"/>
                <a:t> </a:t>
              </a:r>
              <a:r>
                <a:rPr lang="en-US" dirty="0" err="1"/>
                <a:t>sau</a:t>
              </a:r>
              <a:r>
                <a:rPr lang="en-US" dirty="0"/>
                <a:t> NV</a:t>
              </a:r>
              <a:endParaRPr lang="en-AU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30406" y="1798445"/>
              <a:ext cx="2131887" cy="95549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1862 STEMI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rot="1869215">
              <a:off x="2108286" y="2707700"/>
              <a:ext cx="315439" cy="11418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Down Arrow 9"/>
            <p:cNvSpPr/>
            <p:nvPr/>
          </p:nvSpPr>
          <p:spPr>
            <a:xfrm rot="20064787">
              <a:off x="2800277" y="2742423"/>
              <a:ext cx="267128" cy="10724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4804" y="5465852"/>
            <a:ext cx="379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: TV, NMCT,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quỵ</a:t>
            </a:r>
            <a:r>
              <a:rPr lang="en-US" dirty="0" smtClean="0"/>
              <a:t>, </a:t>
            </a:r>
            <a:r>
              <a:rPr lang="en-US" dirty="0" err="1" smtClean="0"/>
              <a:t>huyết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stent,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tưới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56152" y="6516242"/>
            <a:ext cx="658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N Engl J Med 2014; </a:t>
            </a:r>
            <a:r>
              <a:rPr lang="pt-BR" sz="1400" i="1" dirty="0" smtClean="0"/>
              <a:t>371:1016-1027.DOI</a:t>
            </a:r>
            <a:r>
              <a:rPr lang="pt-BR" sz="1400" i="1" dirty="0"/>
              <a:t>: 10.1056/NEJMoa1407024</a:t>
            </a:r>
            <a:endParaRPr lang="en-AU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63073" y="851878"/>
            <a:ext cx="46391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BN STEMI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16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numbers and a number of points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4" y="1773170"/>
            <a:ext cx="7292051" cy="43551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9003" y="3027405"/>
            <a:ext cx="456231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TIMI III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27405"/>
            <a:ext cx="7283792" cy="926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152" y="6516242"/>
            <a:ext cx="6585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N Engl J Med 2014; </a:t>
            </a:r>
            <a:r>
              <a:rPr lang="pt-BR" sz="1400" i="1" dirty="0" smtClean="0"/>
              <a:t>371:1016-1027.DOI</a:t>
            </a:r>
            <a:r>
              <a:rPr lang="pt-BR" sz="1400" i="1" dirty="0"/>
              <a:t>: 10.1056/NEJMoa1407024</a:t>
            </a:r>
            <a:endParaRPr lang="en-AU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41750" y="606019"/>
            <a:ext cx="553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THỬ NGHIỆM ATLANTIC</a:t>
            </a:r>
            <a:endParaRPr lang="en-A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E750C7C-1059-3DB9-513C-507E79A875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"/>
            <a:ext cx="1219041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660" y="400691"/>
            <a:ext cx="85480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Khuyến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cáo</a:t>
            </a:r>
            <a:r>
              <a:rPr lang="en-US" sz="2800" dirty="0" smtClean="0">
                <a:solidFill>
                  <a:srgbClr val="FF0000"/>
                </a:solidFill>
              </a:rPr>
              <a:t> ESC 2023 </a:t>
            </a:r>
            <a:r>
              <a:rPr lang="en-US" sz="2800" dirty="0" err="1" smtClean="0">
                <a:solidFill>
                  <a:srgbClr val="FF0000"/>
                </a:solidFill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</a:rPr>
              <a:t> P2Y12 </a:t>
            </a:r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STEMI</a:t>
            </a:r>
            <a:endParaRPr lang="en-A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FAF1-91E7-BD65-8D44-9D9F2155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en-US" dirty="0">
                <a:solidFill>
                  <a:schemeClr val="tx1"/>
                </a:solidFill>
              </a:rPr>
              <a:t>ESC 2023: </a:t>
            </a:r>
            <a:r>
              <a:rPr lang="en-US" dirty="0">
                <a:solidFill>
                  <a:srgbClr val="C00000"/>
                </a:solidFill>
              </a:rPr>
              <a:t>Khi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nạp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sớm</a:t>
            </a:r>
            <a:r>
              <a:rPr lang="en-US" dirty="0">
                <a:solidFill>
                  <a:srgbClr val="C00000"/>
                </a:solidFill>
              </a:rPr>
              <a:t> P2Y12i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826F4-EF35-1005-6FF7-FFD318E8E0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C94D4-6E55-116D-CB4F-DCDA5E1315B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r>
              <a:rPr lang="en-US" sz="1000" dirty="0"/>
              <a:t>European Heart Journal (2023) 00, 1–107 </a:t>
            </a:r>
            <a:r>
              <a:rPr lang="en-US" sz="1000" dirty="0">
                <a:hlinkClick r:id="rId2"/>
              </a:rPr>
              <a:t>https://doi.org/10.1093/eurheartj/ehad191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9FEDD-A2DE-F0AD-829B-9921BD8A4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" t="7879" r="9744" b="5196"/>
          <a:stretch/>
        </p:blipFill>
        <p:spPr>
          <a:xfrm>
            <a:off x="931985" y="1338379"/>
            <a:ext cx="11007969" cy="1566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AD790-D4F4-097E-98E2-93201154A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85" y="3006533"/>
            <a:ext cx="5934808" cy="334784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9F4C0-76D8-B9CA-2D08-F62EE1B5D9F9}"/>
              </a:ext>
            </a:extLst>
          </p:cNvPr>
          <p:cNvSpPr/>
          <p:nvPr/>
        </p:nvSpPr>
        <p:spPr>
          <a:xfrm>
            <a:off x="7209691" y="3027081"/>
            <a:ext cx="4484077" cy="33503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Ở BN STEMI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thiệp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ĐMV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đầu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sớm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P2Y12i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nhắc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chẩn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NSTE-ACS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“delay”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ĐMV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(&gt;24h),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sớm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P2Y12i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nhắc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dựa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nguy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Xuất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huyết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BN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PCI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chưa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sớm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P2Y12i,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khuyến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liều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P2Y12i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thiệp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A red and white logo&#10;&#10;Description automatically generated">
            <a:extLst>
              <a:ext uri="{FF2B5EF4-FFF2-40B4-BE49-F238E27FC236}">
                <a16:creationId xmlns:a16="http://schemas.microsoft.com/office/drawing/2014/main" id="{F4F4628E-1C3F-2265-D096-0265764B61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6228"/>
          <a:stretch/>
        </p:blipFill>
        <p:spPr>
          <a:xfrm>
            <a:off x="96357" y="91431"/>
            <a:ext cx="2103120" cy="565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47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1DD527-41B4-542C-9298-E82115D5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AEBBB-D694-4938-C5B8-EFB8A0BC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501E5-6BB9-239C-4CE6-93D33F3D3FB7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136AE9-B6EC-36AF-2D99-8B7A98DEB01D}"/>
              </a:ext>
            </a:extLst>
          </p:cNvPr>
          <p:cNvSpPr txBox="1">
            <a:spLocks/>
          </p:cNvSpPr>
          <p:nvPr/>
        </p:nvSpPr>
        <p:spPr>
          <a:xfrm>
            <a:off x="407987" y="167368"/>
            <a:ext cx="11376025" cy="1007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None/>
              <a:defRPr sz="3200" b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ĐIỀU TRỊ P2Y12i THEO NGUY CƠ XUẤT HUYẾT – HUYẾT KHỐI</a:t>
            </a:r>
          </a:p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DAPT 12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tháng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vẫn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nền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tảng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A picture containing yellow, orange, aircraft&#10;&#10;Description automatically generated">
            <a:extLst>
              <a:ext uri="{FF2B5EF4-FFF2-40B4-BE49-F238E27FC236}">
                <a16:creationId xmlns:a16="http://schemas.microsoft.com/office/drawing/2014/main" id="{0EEC291E-CB6A-2D2E-4195-988743C8E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17008" r="9841" b="60547"/>
          <a:stretch/>
        </p:blipFill>
        <p:spPr>
          <a:xfrm>
            <a:off x="1031310" y="3475152"/>
            <a:ext cx="10495143" cy="3170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5B628A-D472-7311-2C71-1C84873DC184}"/>
              </a:ext>
            </a:extLst>
          </p:cNvPr>
          <p:cNvSpPr txBox="1"/>
          <p:nvPr/>
        </p:nvSpPr>
        <p:spPr>
          <a:xfrm>
            <a:off x="7159398" y="2927646"/>
            <a:ext cx="5156789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Aft>
                <a:spcPts val="600"/>
              </a:spcAft>
              <a:defRPr sz="280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“CÁ THỂ THEO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PHÂN TẦNG XUẤT HUYẾT”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94B718-AD46-21DB-555C-B1ECE6D8BD2F}"/>
              </a:ext>
            </a:extLst>
          </p:cNvPr>
          <p:cNvSpPr txBox="1"/>
          <p:nvPr/>
        </p:nvSpPr>
        <p:spPr>
          <a:xfrm>
            <a:off x="-217715" y="2965429"/>
            <a:ext cx="5913120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Aft>
                <a:spcPts val="600"/>
              </a:spcAft>
              <a:defRPr sz="280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“ĐẢM BẢO LỢI ÍCH 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GIẢM THIẾU MÁU CỤC BỘ”</a:t>
            </a:r>
          </a:p>
        </p:txBody>
      </p:sp>
      <p:pic>
        <p:nvPicPr>
          <p:cNvPr id="9" name="Picture 8" descr="A picture containing text, screenshot, diagram, design&#10;&#10;Description automatically generated">
            <a:extLst>
              <a:ext uri="{FF2B5EF4-FFF2-40B4-BE49-F238E27FC236}">
                <a16:creationId xmlns:a16="http://schemas.microsoft.com/office/drawing/2014/main" id="{DC32DBC7-ADA4-921B-575E-09867FCA5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t="39019" r="64510" b="44935"/>
          <a:stretch/>
        </p:blipFill>
        <p:spPr>
          <a:xfrm>
            <a:off x="9093740" y="1611086"/>
            <a:ext cx="1632236" cy="1238437"/>
          </a:xfrm>
          <a:prstGeom prst="rect">
            <a:avLst/>
          </a:prstGeom>
        </p:spPr>
      </p:pic>
      <p:pic>
        <p:nvPicPr>
          <p:cNvPr id="10" name="Picture 9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70E80002-B792-BEBF-988E-75EB0860B8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5768" r="41730" b="69805"/>
          <a:stretch/>
        </p:blipFill>
        <p:spPr>
          <a:xfrm>
            <a:off x="1663336" y="1455253"/>
            <a:ext cx="2151018" cy="1472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A22AD2-692C-E013-71D9-0138212EF3F7}"/>
              </a:ext>
            </a:extLst>
          </p:cNvPr>
          <p:cNvSpPr txBox="1"/>
          <p:nvPr/>
        </p:nvSpPr>
        <p:spPr>
          <a:xfrm>
            <a:off x="1381231" y="3948086"/>
            <a:ext cx="27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sz="1800" dirty="0" err="1">
                <a:solidFill>
                  <a:srgbClr val="C00000"/>
                </a:solidFill>
              </a:rPr>
              <a:t>Lựa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chọn</a:t>
            </a:r>
            <a:r>
              <a:rPr lang="en-US" sz="1800" dirty="0">
                <a:solidFill>
                  <a:srgbClr val="C00000"/>
                </a:solidFill>
              </a:rPr>
              <a:t> P2Y12i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lợi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ích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giảm</a:t>
            </a:r>
            <a:r>
              <a:rPr lang="en-US" sz="1800" dirty="0">
                <a:solidFill>
                  <a:srgbClr val="C00000"/>
                </a:solidFill>
              </a:rPr>
              <a:t> TỬ VONG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AE89C-6332-CC07-C57B-FAAC6DD6B038}"/>
              </a:ext>
            </a:extLst>
          </p:cNvPr>
          <p:cNvSpPr txBox="1"/>
          <p:nvPr/>
        </p:nvSpPr>
        <p:spPr>
          <a:xfrm>
            <a:off x="8247793" y="3970808"/>
            <a:ext cx="332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sz="1800" dirty="0" err="1">
                <a:solidFill>
                  <a:srgbClr val="C00000"/>
                </a:solidFill>
              </a:rPr>
              <a:t>Đơn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trị</a:t>
            </a:r>
            <a:r>
              <a:rPr lang="en-US" sz="1800" dirty="0">
                <a:solidFill>
                  <a:srgbClr val="C00000"/>
                </a:solidFill>
              </a:rPr>
              <a:t> KKTTC</a:t>
            </a:r>
          </a:p>
          <a:p>
            <a:r>
              <a:rPr lang="en-US" sz="1800" dirty="0">
                <a:solidFill>
                  <a:srgbClr val="C00000"/>
                </a:solidFill>
              </a:rPr>
              <a:t>Sau 3-6 </a:t>
            </a:r>
            <a:r>
              <a:rPr lang="en-US" sz="1800" dirty="0" err="1">
                <a:solidFill>
                  <a:srgbClr val="C00000"/>
                </a:solidFill>
              </a:rPr>
              <a:t>tháng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09717" y="39878"/>
            <a:ext cx="4466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 CƠ HUYẾT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ĐTĐ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NMCT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mạch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&lt;45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triển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hệ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HIV, Lupus,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GFR&lt;60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93" y="3975090"/>
            <a:ext cx="4913388" cy="2770303"/>
          </a:xfrm>
          <a:prstGeom prst="rect">
            <a:avLst/>
          </a:prstGeom>
        </p:spPr>
      </p:pic>
      <p:pic>
        <p:nvPicPr>
          <p:cNvPr id="1026" name="Picture 2" descr="Antiplatelet strategies for complex PCI. | Semantic Sch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22" y="2622220"/>
            <a:ext cx="5544620" cy="357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70622" y="2221529"/>
            <a:ext cx="5544620" cy="400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PCI MẠCH VÀNH PHỨC TẠP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4986" y="2221529"/>
            <a:ext cx="223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ARC- HBR</a:t>
            </a:r>
          </a:p>
        </p:txBody>
      </p:sp>
      <p:pic>
        <p:nvPicPr>
          <p:cNvPr id="9" name="Picture 8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" y="60426"/>
            <a:ext cx="5985052" cy="37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1600"/>
            <a:ext cx="8229600" cy="88900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Nguy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cơ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xuất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huyết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và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huyết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khối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br>
              <a:rPr lang="en-US" sz="3000" dirty="0">
                <a:solidFill>
                  <a:srgbClr val="FF0000"/>
                </a:solidFill>
              </a:rPr>
            </a:br>
            <a:r>
              <a:rPr lang="en-US" sz="3000" dirty="0" err="1">
                <a:solidFill>
                  <a:srgbClr val="FF0000"/>
                </a:solidFill>
              </a:rPr>
              <a:t>trên</a:t>
            </a:r>
            <a:r>
              <a:rPr lang="en-US" sz="3000" dirty="0">
                <a:solidFill>
                  <a:srgbClr val="FF0000"/>
                </a:solidFill>
              </a:rPr>
              <a:t> BN </a:t>
            </a:r>
            <a:r>
              <a:rPr lang="en-US" sz="3000" dirty="0" smtClean="0">
                <a:solidFill>
                  <a:srgbClr val="FF0000"/>
                </a:solidFill>
              </a:rPr>
              <a:t>HCMV </a:t>
            </a:r>
            <a:r>
              <a:rPr lang="en-US" sz="3000" dirty="0" err="1" smtClean="0">
                <a:solidFill>
                  <a:srgbClr val="FF0000"/>
                </a:solidFill>
              </a:rPr>
              <a:t>cấp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thực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hiện</a:t>
            </a:r>
            <a:r>
              <a:rPr lang="en-US" sz="3000" dirty="0">
                <a:solidFill>
                  <a:srgbClr val="FF0000"/>
                </a:solidFill>
              </a:rPr>
              <a:t> PCI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572045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Kupka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et al. Korean 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2018 Oct;48(10):863-872 http://doi.org/10.4070/kcj.2018.0255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98025" y="1424697"/>
            <a:ext cx="7996904" cy="4186013"/>
            <a:chOff x="994696" y="1147987"/>
            <a:chExt cx="6798176" cy="33913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696" y="1147987"/>
              <a:ext cx="6798176" cy="339133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4885898" y="1785717"/>
              <a:ext cx="0" cy="2445089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728114" y="5931932"/>
            <a:ext cx="4735773" cy="259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  <a:latin typeface="Calibri"/>
              </a:rPr>
              <a:t>Biến cố thiếu máu và xuất huyết sau PCI</a:t>
            </a:r>
          </a:p>
        </p:txBody>
      </p:sp>
      <p:pic>
        <p:nvPicPr>
          <p:cNvPr id="8" name="Picture 7" descr="A drawing of a face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KTC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A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449" y="1719331"/>
            <a:ext cx="4982965" cy="474666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SMART CHOICE </a:t>
            </a:r>
            <a:r>
              <a:rPr lang="en-US" dirty="0" smtClean="0"/>
              <a:t>(2019)</a:t>
            </a:r>
          </a:p>
          <a:p>
            <a:pPr marL="0" indent="0">
              <a:buNone/>
            </a:pPr>
            <a:r>
              <a:rPr lang="en-US" sz="2600" i="1" dirty="0" smtClean="0"/>
              <a:t>3000 BN PCI ASA+ P2Y12 3th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STOPDAPT 2 ACS </a:t>
            </a:r>
            <a:r>
              <a:rPr lang="en-US" i="1" dirty="0" smtClean="0">
                <a:solidFill>
                  <a:schemeClr val="tx2"/>
                </a:solidFill>
              </a:rPr>
              <a:t>(2019) </a:t>
            </a:r>
          </a:p>
          <a:p>
            <a:pPr marL="0" indent="0">
              <a:buNone/>
            </a:pPr>
            <a:r>
              <a:rPr lang="en-US" sz="2600" i="1" dirty="0" smtClean="0"/>
              <a:t>3045 BN PCI : ASA+CLOPIDOGREL  1th</a:t>
            </a:r>
          </a:p>
          <a:p>
            <a:r>
              <a:rPr lang="en-US" b="1" i="1" dirty="0" smtClean="0"/>
              <a:t>GLOBAL LEADERS (2019)</a:t>
            </a:r>
          </a:p>
          <a:p>
            <a:pPr marL="0" indent="0">
              <a:buNone/>
            </a:pPr>
            <a:r>
              <a:rPr lang="en-US" sz="2600" i="1" dirty="0"/>
              <a:t>7980 BN PCI ASA+TICAGRELOR </a:t>
            </a:r>
            <a:r>
              <a:rPr lang="en-US" sz="2600" i="1" dirty="0" smtClean="0"/>
              <a:t>1 </a:t>
            </a:r>
            <a:r>
              <a:rPr lang="en-US" sz="2600" i="1" dirty="0" err="1" smtClean="0"/>
              <a:t>th</a:t>
            </a:r>
            <a:endParaRPr lang="en-US" sz="2600" i="1" dirty="0"/>
          </a:p>
          <a:p>
            <a:r>
              <a:rPr lang="en-US" b="1" dirty="0" smtClean="0"/>
              <a:t>TWILIGHT</a:t>
            </a:r>
            <a:r>
              <a:rPr lang="en-US" dirty="0" smtClean="0"/>
              <a:t> (2020)</a:t>
            </a:r>
          </a:p>
          <a:p>
            <a:pPr marL="0" indent="0">
              <a:buNone/>
            </a:pPr>
            <a:r>
              <a:rPr lang="en-US" sz="2600" i="1" dirty="0" smtClean="0"/>
              <a:t>7119 </a:t>
            </a:r>
            <a:r>
              <a:rPr lang="en-US" sz="2600" i="1" dirty="0" err="1" smtClean="0"/>
              <a:t>Bn</a:t>
            </a:r>
            <a:r>
              <a:rPr lang="en-US" sz="2600" i="1" dirty="0" smtClean="0"/>
              <a:t> DAPT 3th </a:t>
            </a:r>
            <a:r>
              <a:rPr lang="en-US" sz="2600" i="1" dirty="0" smtClean="0">
                <a:sym typeface="Wingdings" panose="05000000000000000000" pitchFamily="2" charset="2"/>
              </a:rPr>
              <a:t> Ticagrelor</a:t>
            </a:r>
            <a:r>
              <a:rPr lang="en-US" sz="2600" i="1" dirty="0" smtClean="0"/>
              <a:t> </a:t>
            </a:r>
          </a:p>
          <a:p>
            <a:r>
              <a:rPr lang="en-US" b="1" dirty="0" smtClean="0"/>
              <a:t>TICO</a:t>
            </a:r>
            <a:r>
              <a:rPr lang="en-US" dirty="0" smtClean="0"/>
              <a:t> (2020)</a:t>
            </a:r>
          </a:p>
          <a:p>
            <a:pPr marL="0" indent="0">
              <a:buNone/>
            </a:pPr>
            <a:r>
              <a:rPr lang="en-US" sz="2600" i="1" dirty="0" smtClean="0"/>
              <a:t>3056 BN DAPT 3th </a:t>
            </a:r>
            <a:r>
              <a:rPr lang="en-US" sz="2600" i="1" dirty="0" smtClean="0">
                <a:sym typeface="Wingdings" panose="05000000000000000000" pitchFamily="2" charset="2"/>
              </a:rPr>
              <a:t> Ticagrelor</a:t>
            </a:r>
            <a:endParaRPr lang="en-US" sz="2600" i="1" dirty="0" smtClean="0"/>
          </a:p>
          <a:p>
            <a:r>
              <a:rPr lang="en-US" b="1" dirty="0" smtClean="0"/>
              <a:t>MASTER DAPT </a:t>
            </a:r>
            <a:r>
              <a:rPr lang="en-US" dirty="0" smtClean="0"/>
              <a:t>(2022): </a:t>
            </a:r>
            <a:r>
              <a:rPr lang="en-US" sz="2200" i="1" dirty="0" smtClean="0"/>
              <a:t>DAPT 1th</a:t>
            </a: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AU" dirty="0"/>
          </a:p>
        </p:txBody>
      </p:sp>
      <p:sp>
        <p:nvSpPr>
          <p:cNvPr id="5" name="Right Arrow 4"/>
          <p:cNvSpPr/>
          <p:nvPr/>
        </p:nvSpPr>
        <p:spPr>
          <a:xfrm>
            <a:off x="6072026" y="3835807"/>
            <a:ext cx="1530850" cy="513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8075489" y="2685103"/>
            <a:ext cx="1839074" cy="2815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Giảm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cố</a:t>
            </a:r>
            <a:r>
              <a:rPr lang="en-US" sz="2400" dirty="0" smtClean="0"/>
              <a:t> </a:t>
            </a:r>
            <a:r>
              <a:rPr lang="en-US" sz="2400" dirty="0" err="1" smtClean="0"/>
              <a:t>chảy</a:t>
            </a:r>
            <a:r>
              <a:rPr lang="en-US" sz="2400" dirty="0" smtClean="0"/>
              <a:t> </a:t>
            </a:r>
            <a:r>
              <a:rPr lang="en-US" sz="2400" dirty="0" err="1" smtClean="0"/>
              <a:t>máu</a:t>
            </a:r>
            <a:r>
              <a:rPr lang="en-US" sz="2400" dirty="0" smtClean="0"/>
              <a:t>,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tăng</a:t>
            </a:r>
            <a:r>
              <a:rPr lang="en-US" sz="2400" dirty="0" smtClean="0"/>
              <a:t> </a:t>
            </a:r>
            <a:r>
              <a:rPr lang="en-US" sz="2400" dirty="0" err="1" smtClean="0"/>
              <a:t>huyết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stent</a:t>
            </a:r>
            <a:endParaRPr lang="en-AU" sz="2400" dirty="0"/>
          </a:p>
        </p:txBody>
      </p:sp>
      <p:pic>
        <p:nvPicPr>
          <p:cNvPr id="7" name="Picture 6" descr="A drawing of a fac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7101" y="1572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nghiệm</a:t>
            </a:r>
            <a:r>
              <a:rPr lang="en-US" sz="3200" b="1" dirty="0" smtClean="0">
                <a:solidFill>
                  <a:srgbClr val="FF0000"/>
                </a:solidFill>
              </a:rPr>
              <a:t> RCT </a:t>
            </a:r>
            <a:r>
              <a:rPr lang="en-US" sz="3200" b="1" dirty="0" err="1" smtClean="0">
                <a:solidFill>
                  <a:srgbClr val="FF0000"/>
                </a:solidFill>
              </a:rPr>
              <a:t>xuống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thang </a:t>
            </a:r>
            <a:r>
              <a:rPr lang="en-US" sz="3200" b="1" dirty="0" smtClean="0">
                <a:solidFill>
                  <a:srgbClr val="FF0000"/>
                </a:solidFill>
              </a:rPr>
              <a:t>KTC </a:t>
            </a:r>
            <a:r>
              <a:rPr lang="en-US" sz="3200" b="1" dirty="0" err="1" smtClean="0">
                <a:solidFill>
                  <a:srgbClr val="FF0000"/>
                </a:solidFill>
              </a:rPr>
              <a:t>kép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HCMV </a:t>
            </a:r>
            <a:r>
              <a:rPr lang="en-US" sz="3200" b="1" dirty="0" err="1" smtClean="0">
                <a:solidFill>
                  <a:srgbClr val="FF0000"/>
                </a:solidFill>
              </a:rPr>
              <a:t>cấp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41305" y="1911552"/>
          <a:ext cx="9334559" cy="44113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6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6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Nghiên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cứu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smtClean="0"/>
                        <a:t>Hình thức xuống thang (ASA+ P2Y12i)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Kết</a:t>
                      </a:r>
                      <a:r>
                        <a:rPr lang="en-US" sz="1400" baseline="0" smtClean="0"/>
                        <a:t> quả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6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TOPIC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ngẫu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nhiên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nhãn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err="1" smtClean="0"/>
                        <a:t>mở</a:t>
                      </a:r>
                      <a:r>
                        <a:rPr lang="en-US" sz="1400" smtClean="0"/>
                        <a:t>)</a:t>
                      </a:r>
                    </a:p>
                    <a:p>
                      <a:endParaRPr lang="en-US" sz="1400" smtClean="0"/>
                    </a:p>
                    <a:p>
                      <a:r>
                        <a:rPr lang="en-US" sz="1400" smtClean="0"/>
                        <a:t>2017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Sau</a:t>
                      </a:r>
                      <a:r>
                        <a:rPr lang="en-US" sz="1400" dirty="0" smtClean="0"/>
                        <a:t> 1 </a:t>
                      </a:r>
                      <a:r>
                        <a:rPr lang="en-US" sz="1400" dirty="0" err="1" smtClean="0"/>
                        <a:t>tháng</a:t>
                      </a:r>
                      <a:r>
                        <a:rPr lang="en-US" sz="1400" dirty="0" smtClean="0"/>
                        <a:t>:</a:t>
                      </a:r>
                    </a:p>
                    <a:p>
                      <a:r>
                        <a:rPr lang="en-US" sz="1400" dirty="0" smtClean="0"/>
                        <a:t>Ticagrelor / Prasugrel</a:t>
                      </a:r>
                      <a:br>
                        <a:rPr lang="en-US" sz="1400" dirty="0" smtClean="0"/>
                      </a:b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 Clopidogrel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Không</a:t>
                      </a:r>
                      <a:endParaRPr lang="en-US" sz="14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vi-VN" sz="14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Ở bệnh nhân dùng Aspirin + Ticagrelor hoặc Prasugrel không tác dụng ngoại ý trong 1 tháng, chuyển đổi sang Aspirin + Clopidogrel có thể làm giảm nguy cơ xuất huyết và không làm tăng nguy cơ huyết khối</a:t>
                      </a:r>
                      <a:endParaRPr lang="vi-VN" sz="1400" b="1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46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TROPICAL-ACS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ngẫu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nhiên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nhãn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mở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2017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Sau</a:t>
                      </a:r>
                      <a:r>
                        <a:rPr lang="en-US" sz="1400" dirty="0" smtClean="0"/>
                        <a:t> 7 </a:t>
                      </a:r>
                      <a:r>
                        <a:rPr lang="en-US" sz="1400" dirty="0" err="1" smtClean="0"/>
                        <a:t>ngày</a:t>
                      </a:r>
                      <a:r>
                        <a:rPr lang="en-US" sz="1400" dirty="0" smtClean="0"/>
                        <a:t>: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dirty="0" smtClean="0"/>
                        <a:t>Prasugrel </a:t>
                      </a: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 Clopidogrel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Có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đổi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sang Aspirin + Clopidogrel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xét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nghiệm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kết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kém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Aspirin + Prasugrel.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pháp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xuống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thang: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+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Tỷ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lệ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tuân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trị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cao</a:t>
                      </a:r>
                      <a:endParaRPr lang="en-US" altLang="x-none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+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Khả</a:t>
                      </a:r>
                      <a:r>
                        <a:rPr lang="en-US" altLang="x-none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x-none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</a:t>
                      </a:r>
                      <a:endParaRPr lang="en-US" altLang="x-none" sz="14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PRAGUE-18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ngẫu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nhiên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nhãn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err="1" smtClean="0"/>
                        <a:t>mở</a:t>
                      </a:r>
                      <a:r>
                        <a:rPr lang="en-US" sz="1400" smtClean="0"/>
                        <a:t>)</a:t>
                      </a:r>
                    </a:p>
                    <a:p>
                      <a:r>
                        <a:rPr lang="en-US" sz="1400" smtClean="0"/>
                        <a:t>2018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smtClean="0"/>
                        <a:t>Ticagrelor / Prasugrel </a:t>
                      </a:r>
                      <a:br>
                        <a:rPr lang="en-US" sz="1400" dirty="0" smtClean="0"/>
                      </a:b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 Clopidogrel (</a:t>
                      </a:r>
                      <a:r>
                        <a:rPr lang="en-US" sz="1400" dirty="0" err="1" smtClean="0">
                          <a:sym typeface="Wingdings" panose="05000000000000000000" pitchFamily="2" charset="2"/>
                        </a:rPr>
                        <a:t>theo</a:t>
                      </a:r>
                      <a:r>
                        <a:rPr lang="en-US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baseline="0" dirty="0" err="1" smtClean="0">
                          <a:sym typeface="Wingdings" panose="05000000000000000000" pitchFamily="2" charset="2"/>
                        </a:rPr>
                        <a:t>tình</a:t>
                      </a:r>
                      <a:r>
                        <a:rPr lang="en-US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400" baseline="0" dirty="0" err="1" smtClean="0">
                          <a:sym typeface="Wingdings" panose="05000000000000000000" pitchFamily="2" charset="2"/>
                        </a:rPr>
                        <a:t>hình</a:t>
                      </a:r>
                      <a:r>
                        <a:rPr lang="en-US" sz="1400" baseline="0" dirty="0" smtClean="0">
                          <a:sym typeface="Wingdings" panose="05000000000000000000" pitchFamily="2" charset="2"/>
                        </a:rPr>
                        <a:t> BN)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 err="1" smtClean="0"/>
                        <a:t>Không</a:t>
                      </a:r>
                      <a:endParaRPr lang="en-US" sz="14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Bệnh nhân chuyển sang dùng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clopidogrel vì lý do kinh tế đều giảm nguy cơ huyết khối và nguy cơ xuất huyết có ý nghĩa thống kê so với nhóm giữ nguyên điều trị ban đầu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9052" y="1248771"/>
            <a:ext cx="85716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prstClr val="black"/>
                </a:solidFill>
                <a:latin typeface="Calibri"/>
              </a:rPr>
              <a:t>Thay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Ticagrelor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P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rasugrel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Clopidogrel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Picture 4" descr="A drawing of a fac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loại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thuốc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chống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huyết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khối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Kháng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đông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thiệp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mạch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vành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qua da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Kháng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kết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tiểu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cầu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trước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thiệp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Điều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trị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kháng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kết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tiểu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cầu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12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tháng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đầu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thiệp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Điều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trị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kháng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kết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tiểu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cầu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12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tháng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can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thiệp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 drawing of a fac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D1E8F805-16D3-8526-DCDC-7EF0EC48A2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061" y="337938"/>
            <a:ext cx="3113070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Các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chiến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lược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kháng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tiểu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cầu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nhau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giảm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nguy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chảy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máu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vòng</a:t>
            </a:r>
            <a:r>
              <a:rPr lang="en-US" sz="3200" dirty="0" smtClean="0">
                <a:solidFill>
                  <a:srgbClr val="FF0000"/>
                </a:solidFill>
              </a:rPr>
              <a:t> 12 </a:t>
            </a:r>
            <a:r>
              <a:rPr lang="en-US" sz="3200" dirty="0" err="1" smtClean="0">
                <a:solidFill>
                  <a:srgbClr val="FF0000"/>
                </a:solidFill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đầu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sau</a:t>
            </a:r>
            <a:r>
              <a:rPr lang="en-US" sz="3200" dirty="0" smtClean="0">
                <a:solidFill>
                  <a:srgbClr val="FF0000"/>
                </a:solidFill>
              </a:rPr>
              <a:t> HCMVC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35748" y="832208"/>
            <a:ext cx="2054832" cy="56507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xuống</a:t>
            </a:r>
            <a:r>
              <a:rPr lang="en-US" sz="2400" b="1" dirty="0" smtClean="0"/>
              <a:t> thang</a:t>
            </a:r>
            <a:endParaRPr lang="en-AU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744154" y="832208"/>
            <a:ext cx="2054832" cy="56507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Rút </a:t>
            </a:r>
            <a:r>
              <a:rPr lang="en-US" sz="2400" b="1" dirty="0" err="1" smtClean="0"/>
              <a:t>ngắn</a:t>
            </a:r>
            <a:endParaRPr lang="en-AU" sz="2400" b="1" dirty="0"/>
          </a:p>
        </p:txBody>
      </p:sp>
      <p:pic>
        <p:nvPicPr>
          <p:cNvPr id="7" name="Picture 6" descr="A drawing of a fac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29BC386-3A07-62DA-904C-0B64C60BB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660" y="369869"/>
            <a:ext cx="94419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Khuyến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cáo</a:t>
            </a:r>
            <a:r>
              <a:rPr lang="en-US" sz="2800" dirty="0" smtClean="0">
                <a:solidFill>
                  <a:srgbClr val="FF0000"/>
                </a:solidFill>
              </a:rPr>
              <a:t> ESC 2023 </a:t>
            </a:r>
            <a:r>
              <a:rPr lang="en-US" sz="2800" dirty="0" err="1" smtClean="0">
                <a:solidFill>
                  <a:srgbClr val="FF0000"/>
                </a:solidFill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</a:rPr>
              <a:t> P2Y12 </a:t>
            </a:r>
            <a:r>
              <a:rPr lang="en-US" sz="2800" dirty="0" err="1" smtClean="0">
                <a:solidFill>
                  <a:srgbClr val="FF0000"/>
                </a:solidFill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3-6 </a:t>
            </a:r>
            <a:r>
              <a:rPr lang="en-US" sz="2800" dirty="0" err="1" smtClean="0">
                <a:solidFill>
                  <a:srgbClr val="FF0000"/>
                </a:solidFill>
              </a:rPr>
              <a:t>tháng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6270" y="4048018"/>
            <a:ext cx="4027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Đối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BN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cố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gì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nguy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huyết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sau</a:t>
            </a:r>
            <a:r>
              <a:rPr lang="en-US" dirty="0" smtClean="0">
                <a:solidFill>
                  <a:srgbClr val="002060"/>
                </a:solidFill>
              </a:rPr>
              <a:t> 3-6 </a:t>
            </a:r>
            <a:r>
              <a:rPr lang="en-US" dirty="0" err="1" smtClean="0">
                <a:solidFill>
                  <a:srgbClr val="002060"/>
                </a:solidFill>
              </a:rPr>
              <a:t>tháng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dùng</a:t>
            </a:r>
            <a:r>
              <a:rPr lang="en-US" dirty="0" smtClean="0">
                <a:solidFill>
                  <a:srgbClr val="002060"/>
                </a:solidFill>
              </a:rPr>
              <a:t> DAPT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giảm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bớt</a:t>
            </a:r>
            <a:r>
              <a:rPr lang="en-US" dirty="0" smtClean="0">
                <a:solidFill>
                  <a:srgbClr val="002060"/>
                </a:solidFill>
              </a:rPr>
              <a:t> ASA</a:t>
            </a:r>
            <a:endParaRPr lang="en-A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4A374-2C71-C33E-FF6B-E0BC6754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AA7E-9A47-1D49-CE0F-E5AB7D40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6E1DD-A05A-ED1C-E27C-ACDD549214E2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00A1C-409C-6F8B-8B1E-8CD91566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7" y="493210"/>
            <a:ext cx="12132573" cy="5591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B9977-8A68-EFB3-F1BD-A4C3C7879AF1}"/>
              </a:ext>
            </a:extLst>
          </p:cNvPr>
          <p:cNvSpPr txBox="1"/>
          <p:nvPr/>
        </p:nvSpPr>
        <p:spPr>
          <a:xfrm>
            <a:off x="11153" y="6560536"/>
            <a:ext cx="5529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VN"/>
            </a:defPPr>
            <a:lvl1pPr>
              <a:defRPr sz="1200"/>
            </a:lvl1pPr>
          </a:lstStyle>
          <a:p>
            <a:r>
              <a:rPr lang="en-US" dirty="0"/>
              <a:t>European Heart Journal (2023) 00, 1–107 </a:t>
            </a:r>
            <a:r>
              <a:rPr lang="en-US" dirty="0">
                <a:solidFill>
                  <a:srgbClr val="68D2D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https://doi.org/10.1093/eurheartj</a:t>
            </a:r>
            <a:r>
              <a:rPr lang="en-US">
                <a:solidFill>
                  <a:srgbClr val="68D2D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ehad191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DCF82-6F27-7854-545B-BD20ABEA8837}"/>
              </a:ext>
            </a:extLst>
          </p:cNvPr>
          <p:cNvSpPr txBox="1"/>
          <p:nvPr/>
        </p:nvSpPr>
        <p:spPr>
          <a:xfrm>
            <a:off x="971543" y="4607516"/>
            <a:ext cx="8602676" cy="70788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>
            <a:defPPr>
              <a:defRPr lang="en-VN"/>
            </a:defPPr>
            <a:lvl1pPr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P2Y12i </a:t>
            </a:r>
            <a:r>
              <a:rPr lang="en-US" dirty="0" err="1"/>
              <a:t>sau</a:t>
            </a:r>
            <a:r>
              <a:rPr lang="en-US" dirty="0"/>
              <a:t> 1 </a:t>
            </a:r>
            <a:r>
              <a:rPr lang="en-US" dirty="0" err="1"/>
              <a:t>tháng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BN HBR</a:t>
            </a:r>
            <a:endParaRPr lang="en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50A3F-FDCE-51A1-5179-AE1642D7067B}"/>
              </a:ext>
            </a:extLst>
          </p:cNvPr>
          <p:cNvSpPr txBox="1"/>
          <p:nvPr/>
        </p:nvSpPr>
        <p:spPr>
          <a:xfrm>
            <a:off x="6427376" y="6560536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VN"/>
            </a:defPPr>
            <a:lvl1pPr marR="0" lvl="0">
              <a:spcBef>
                <a:spcPts val="0"/>
              </a:spcBef>
              <a:spcAft>
                <a:spcPts val="0"/>
              </a:spcAft>
              <a:defRPr sz="1200" i="1"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Thông tin </a:t>
            </a:r>
            <a:r>
              <a:rPr lang="en-US" dirty="0" err="1"/>
              <a:t>kê</a:t>
            </a:r>
            <a:r>
              <a:rPr lang="en-US" dirty="0"/>
              <a:t> toa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phê</a:t>
            </a:r>
            <a:r>
              <a:rPr lang="en-US" dirty="0"/>
              <a:t> </a:t>
            </a:r>
            <a:r>
              <a:rPr lang="en-US" dirty="0" err="1"/>
              <a:t>duyệt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Việt Nam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F634D-4BF8-93B9-4C19-B2F9CD0F55CB}"/>
              </a:ext>
            </a:extLst>
          </p:cNvPr>
          <p:cNvSpPr txBox="1"/>
          <p:nvPr/>
        </p:nvSpPr>
        <p:spPr>
          <a:xfrm>
            <a:off x="2949307" y="662257"/>
            <a:ext cx="566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VN"/>
            </a:defPPr>
            <a:lvl1pPr>
              <a:defRPr sz="3600" b="1"/>
            </a:lvl1pPr>
          </a:lstStyle>
          <a:p>
            <a:r>
              <a:rPr lang="en-US" dirty="0"/>
              <a:t>Rút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1 </a:t>
            </a:r>
            <a:r>
              <a:rPr lang="en-US" dirty="0" err="1"/>
              <a:t>tháng</a:t>
            </a:r>
            <a:r>
              <a:rPr lang="en-US" dirty="0"/>
              <a:t> DAPT ?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7301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4984" y="504404"/>
            <a:ext cx="7883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DAPT 12 </a:t>
            </a:r>
            <a:r>
              <a:rPr lang="en-US" sz="4800" dirty="0" err="1">
                <a:solidFill>
                  <a:srgbClr val="FF0000"/>
                </a:solidFill>
              </a:rPr>
              <a:t>tháng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vẫn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là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nền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tảng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010" y="1434615"/>
            <a:ext cx="9354066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thử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thường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thiết</a:t>
            </a:r>
            <a:r>
              <a:rPr lang="en-US" sz="2800" dirty="0" smtClean="0"/>
              <a:t> </a:t>
            </a:r>
            <a:r>
              <a:rPr lang="en-US" sz="2800" dirty="0" err="1" smtClean="0"/>
              <a:t>kế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thua</a:t>
            </a:r>
            <a:r>
              <a:rPr lang="en-US" sz="2800" dirty="0" smtClean="0"/>
              <a:t> </a:t>
            </a:r>
            <a:r>
              <a:rPr lang="en-US" sz="2800" dirty="0" err="1" smtClean="0"/>
              <a:t>kém</a:t>
            </a:r>
            <a:endParaRPr lang="en-US" sz="28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Bias do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mẫu</a:t>
            </a:r>
            <a:r>
              <a:rPr lang="en-US" sz="2800" dirty="0" smtClean="0"/>
              <a:t> ( BN </a:t>
            </a:r>
            <a:r>
              <a:rPr lang="en-US" sz="2800" dirty="0" err="1" smtClean="0"/>
              <a:t>nguy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thường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khỏi</a:t>
            </a:r>
            <a:r>
              <a:rPr lang="en-US" sz="2800" dirty="0" smtClean="0"/>
              <a:t> </a:t>
            </a:r>
            <a:r>
              <a:rPr lang="en-US" sz="2800" dirty="0" err="1" smtClean="0"/>
              <a:t>nghiên</a:t>
            </a:r>
            <a:r>
              <a:rPr lang="en-US" sz="2800" dirty="0" smtClean="0"/>
              <a:t> </a:t>
            </a:r>
            <a:r>
              <a:rPr lang="en-US" sz="2800" dirty="0" err="1" smtClean="0"/>
              <a:t>cứu</a:t>
            </a:r>
            <a:r>
              <a:rPr lang="en-US" sz="2800" dirty="0" smtClean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thiết</a:t>
            </a:r>
            <a:r>
              <a:rPr lang="en-US" sz="2800" dirty="0" smtClean="0"/>
              <a:t> </a:t>
            </a:r>
            <a:r>
              <a:rPr lang="en-US" sz="2800" dirty="0" err="1" smtClean="0"/>
              <a:t>kế</a:t>
            </a:r>
            <a:r>
              <a:rPr lang="en-US" sz="2800" dirty="0" smtClean="0"/>
              <a:t> </a:t>
            </a:r>
            <a:r>
              <a:rPr lang="en-US" sz="2800" dirty="0" err="1" smtClean="0"/>
              <a:t>nghiên</a:t>
            </a:r>
            <a:r>
              <a:rPr lang="en-US" sz="2800" dirty="0" smtClean="0"/>
              <a:t> </a:t>
            </a:r>
            <a:r>
              <a:rPr lang="en-US" sz="2800" dirty="0" err="1" smtClean="0"/>
              <a:t>cứu</a:t>
            </a:r>
            <a:r>
              <a:rPr lang="en-US" sz="2800" dirty="0" smtClean="0"/>
              <a:t> </a:t>
            </a:r>
            <a:r>
              <a:rPr lang="en-US" sz="2800" dirty="0" err="1" smtClean="0"/>
              <a:t>thường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mạnh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NC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tiêu</a:t>
            </a:r>
            <a:r>
              <a:rPr lang="en-US" sz="2800" dirty="0" smtClean="0"/>
              <a:t> </a:t>
            </a:r>
            <a:r>
              <a:rPr lang="en-US" sz="2800" dirty="0" err="1" smtClean="0"/>
              <a:t>chí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huyết</a:t>
            </a:r>
            <a:r>
              <a:rPr lang="en-US" sz="2800" dirty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, </a:t>
            </a:r>
            <a:r>
              <a:rPr lang="en-US" sz="2800" dirty="0" err="1" smtClean="0"/>
              <a:t>đôi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đủ</a:t>
            </a:r>
            <a:r>
              <a:rPr lang="en-US" sz="2800" dirty="0" smtClean="0"/>
              <a:t> </a:t>
            </a:r>
            <a:r>
              <a:rPr lang="en-US" sz="2800" dirty="0" err="1" smtClean="0"/>
              <a:t>mạnh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tiêu</a:t>
            </a:r>
            <a:r>
              <a:rPr lang="en-US" sz="2800" dirty="0" smtClean="0"/>
              <a:t> </a:t>
            </a:r>
            <a:r>
              <a:rPr lang="en-US" sz="2800" dirty="0" err="1" smtClean="0"/>
              <a:t>chí</a:t>
            </a:r>
            <a:r>
              <a:rPr lang="en-US" sz="2800" dirty="0" smtClean="0"/>
              <a:t> </a:t>
            </a:r>
            <a:r>
              <a:rPr lang="en-US" sz="2800" dirty="0" err="1" smtClean="0"/>
              <a:t>thiếu</a:t>
            </a:r>
            <a:r>
              <a:rPr lang="en-US" sz="2800" dirty="0" smtClean="0"/>
              <a:t> </a:t>
            </a:r>
            <a:r>
              <a:rPr lang="en-US" sz="2800" dirty="0" err="1" smtClean="0"/>
              <a:t>máu</a:t>
            </a:r>
            <a:r>
              <a:rPr lang="en-US" sz="2800" dirty="0" smtClean="0"/>
              <a:t> </a:t>
            </a:r>
            <a:r>
              <a:rPr lang="en-US" sz="2800" dirty="0" err="1" smtClean="0"/>
              <a:t>cục</a:t>
            </a:r>
            <a:r>
              <a:rPr lang="en-US" sz="2800" dirty="0" smtClean="0"/>
              <a:t> </a:t>
            </a:r>
            <a:r>
              <a:rPr lang="en-US" sz="2800" dirty="0" err="1" smtClean="0"/>
              <a:t>bộ</a:t>
            </a:r>
            <a:r>
              <a:rPr lang="en-US" sz="28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6574" y="5437333"/>
            <a:ext cx="3756453" cy="10379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Rút </a:t>
            </a:r>
            <a:r>
              <a:rPr lang="en-US" sz="2800" dirty="0" err="1">
                <a:solidFill>
                  <a:schemeClr val="tx1"/>
                </a:solidFill>
              </a:rPr>
              <a:t>ngắn</a:t>
            </a:r>
            <a:r>
              <a:rPr lang="en-US" sz="2800" dirty="0">
                <a:solidFill>
                  <a:schemeClr val="tx1"/>
                </a:solidFill>
              </a:rPr>
              <a:t> DAPT 3-6th “Should be” (</a:t>
            </a:r>
            <a:r>
              <a:rPr lang="en-US" sz="2800" dirty="0" err="1">
                <a:solidFill>
                  <a:schemeClr val="tx1"/>
                </a:solidFill>
              </a:rPr>
              <a:t>IIa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2141" y="5402319"/>
            <a:ext cx="3756453" cy="107298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thang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1 </a:t>
            </a:r>
            <a:r>
              <a:rPr lang="en-US" sz="2800" dirty="0" err="1">
                <a:solidFill>
                  <a:schemeClr val="tx1"/>
                </a:solidFill>
              </a:rPr>
              <a:t>tháng</a:t>
            </a:r>
            <a:r>
              <a:rPr lang="en-US" sz="2800" dirty="0">
                <a:solidFill>
                  <a:schemeClr val="tx1"/>
                </a:solidFill>
              </a:rPr>
              <a:t> “</a:t>
            </a:r>
            <a:r>
              <a:rPr lang="en-US" sz="2800" dirty="0" smtClean="0">
                <a:solidFill>
                  <a:schemeClr val="tx1"/>
                </a:solidFill>
              </a:rPr>
              <a:t>May</a:t>
            </a:r>
            <a:r>
              <a:rPr lang="en-US" sz="2800" dirty="0">
                <a:solidFill>
                  <a:schemeClr val="tx1"/>
                </a:solidFill>
              </a:rPr>
              <a:t>be” (</a:t>
            </a:r>
            <a:r>
              <a:rPr lang="en-US" sz="2800" dirty="0" err="1">
                <a:solidFill>
                  <a:schemeClr val="tx1"/>
                </a:solidFill>
              </a:rPr>
              <a:t>IIb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A drawing of a fac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6">
            <a:extLst>
              <a:ext uri="{FF2B5EF4-FFF2-40B4-BE49-F238E27FC236}">
                <a16:creationId xmlns:a16="http://schemas.microsoft.com/office/drawing/2014/main" id="{D6374AAA-40EE-1C73-2890-6E60212ABC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854" y="452063"/>
            <a:ext cx="288703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Chiến </a:t>
            </a:r>
            <a:r>
              <a:rPr lang="en-US" sz="2800" b="1" dirty="0" err="1" smtClean="0">
                <a:solidFill>
                  <a:srgbClr val="FF0000"/>
                </a:solidFill>
              </a:rPr>
              <a:t>lược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chống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huyết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</a:rPr>
              <a:t> 12 </a:t>
            </a:r>
            <a:r>
              <a:rPr lang="en-US" sz="2800" b="1" dirty="0" err="1" smtClean="0">
                <a:solidFill>
                  <a:srgbClr val="FF0000"/>
                </a:solidFill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</a:rPr>
              <a:t> HCMV </a:t>
            </a:r>
            <a:r>
              <a:rPr lang="en-US" sz="2800" b="1" dirty="0" err="1" smtClean="0">
                <a:solidFill>
                  <a:srgbClr val="FF0000"/>
                </a:solidFill>
              </a:rPr>
              <a:t>cấp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A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2" y="226473"/>
            <a:ext cx="3915218" cy="3848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AHA GUIDELINE 2021 </a:t>
            </a:r>
            <a:endParaRPr lang="en-AU" sz="2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41927" y="226473"/>
            <a:ext cx="916754" cy="308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PCI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63082" y="639763"/>
            <a:ext cx="1356189" cy="287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HCMV MẠN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57325" y="639763"/>
            <a:ext cx="1481192" cy="287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HCMV CẤP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7798" y="6581001"/>
            <a:ext cx="5154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 OF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AMERICAN COLLEG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OF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CARDIOLOGY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.79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NO.2, 2022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25017" y="1140431"/>
            <a:ext cx="1016114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93850" y="4187773"/>
            <a:ext cx="10397447" cy="205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25019" y="1630167"/>
            <a:ext cx="101611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26729" y="3126227"/>
            <a:ext cx="10166278" cy="1817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93850" y="5280779"/>
            <a:ext cx="10397447" cy="205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2682" y="863029"/>
            <a:ext cx="462337" cy="369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240" y="1436660"/>
            <a:ext cx="703779" cy="369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240" y="2922078"/>
            <a:ext cx="703779" cy="369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240" y="4013112"/>
            <a:ext cx="703779" cy="369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240" y="5038160"/>
            <a:ext cx="703777" cy="3698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63082" y="1047964"/>
            <a:ext cx="1356189" cy="316035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thiểu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ASA+CLOPI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57325" y="1047964"/>
            <a:ext cx="1481192" cy="431448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thiểu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ASA 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Ticagrelor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Prasugrel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Clopidogrel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5880" y="1718341"/>
            <a:ext cx="1808252" cy="8690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1-3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đơn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trị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P2Y12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68319" y="1902441"/>
            <a:ext cx="1808252" cy="8690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1-3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đơn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trị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P2Y12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184132" y="2082858"/>
            <a:ext cx="678950" cy="8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6" idx="1"/>
          </p:cNvCxnSpPr>
          <p:nvPr/>
        </p:nvCxnSpPr>
        <p:spPr>
          <a:xfrm>
            <a:off x="8938517" y="2336952"/>
            <a:ext cx="4298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45941" y="2770611"/>
            <a:ext cx="863029" cy="727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 CƠ CHẢY MÁU CAO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55330" y="2776467"/>
            <a:ext cx="1244031" cy="8297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P2Y12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(2b)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>
            <a:stCxn id="42" idx="1"/>
          </p:cNvCxnSpPr>
          <p:nvPr/>
        </p:nvCxnSpPr>
        <p:spPr>
          <a:xfrm flipH="1" flipV="1">
            <a:off x="2599361" y="3126227"/>
            <a:ext cx="246580" cy="8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754346" y="4250927"/>
            <a:ext cx="1573659" cy="469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 CÓ NGUY CƠ CHẢY MÁU CAO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26778" y="4783871"/>
            <a:ext cx="1921267" cy="421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KTC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 6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(2b)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05953" y="5415430"/>
            <a:ext cx="1573659" cy="469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 CÓ NGUY CƠ CHẢY MÁU CAO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232148" y="6009271"/>
            <a:ext cx="2045416" cy="4213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KTC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kép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 12th (2b)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409416" y="3314316"/>
            <a:ext cx="863029" cy="727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NGUY CƠ CHẢY MÁU CAO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554555" y="3268249"/>
            <a:ext cx="1244031" cy="8297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P2Y12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6th (2b)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Straight Arrow Connector 54"/>
          <p:cNvCxnSpPr>
            <a:stCxn id="52" idx="3"/>
            <a:endCxn id="53" idx="1"/>
          </p:cNvCxnSpPr>
          <p:nvPr/>
        </p:nvCxnSpPr>
        <p:spPr>
          <a:xfrm>
            <a:off x="10272445" y="3678259"/>
            <a:ext cx="282110" cy="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2" idx="1"/>
          </p:cNvCxnSpPr>
          <p:nvPr/>
        </p:nvCxnSpPr>
        <p:spPr>
          <a:xfrm>
            <a:off x="8948790" y="3678258"/>
            <a:ext cx="46062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" idx="1"/>
          </p:cNvCxnSpPr>
          <p:nvPr/>
        </p:nvCxnSpPr>
        <p:spPr>
          <a:xfrm flipH="1">
            <a:off x="5219271" y="380586"/>
            <a:ext cx="622656" cy="27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758681" y="382949"/>
            <a:ext cx="724328" cy="271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2" idx="3"/>
          </p:cNvCxnSpPr>
          <p:nvPr/>
        </p:nvCxnSpPr>
        <p:spPr>
          <a:xfrm flipH="1">
            <a:off x="3708970" y="3126227"/>
            <a:ext cx="154112" cy="8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594669" y="5617998"/>
            <a:ext cx="19197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ASA+Rivaroxaban</a:t>
            </a:r>
            <a:r>
              <a:rPr lang="en-US" dirty="0" smtClean="0"/>
              <a:t> 2,5mg x2 l/</a:t>
            </a:r>
            <a:r>
              <a:rPr lang="en-US" dirty="0" err="1" smtClean="0"/>
              <a:t>ngày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61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93" y="-79746"/>
            <a:ext cx="10972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kèm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New pictur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606" y="984440"/>
            <a:ext cx="4288131" cy="4697446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660606" y="984440"/>
            <a:ext cx="0" cy="4697446"/>
          </a:xfrm>
          <a:prstGeom prst="line">
            <a:avLst/>
          </a:prstGeom>
          <a:ln cmpd="thickThin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254" y="984440"/>
            <a:ext cx="4746222" cy="4697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2834" y="5822058"/>
            <a:ext cx="10477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(a) PCI: </a:t>
            </a:r>
            <a:r>
              <a:rPr lang="en-AU" dirty="0" err="1" smtClean="0"/>
              <a:t>không</a:t>
            </a:r>
            <a:r>
              <a:rPr lang="en-AU" dirty="0" smtClean="0"/>
              <a:t> </a:t>
            </a:r>
            <a:r>
              <a:rPr lang="en-AU" dirty="0" err="1" smtClean="0"/>
              <a:t>cần</a:t>
            </a:r>
            <a:r>
              <a:rPr lang="en-AU" dirty="0" smtClean="0"/>
              <a:t> </a:t>
            </a:r>
            <a:r>
              <a:rPr lang="en-AU" dirty="0" err="1" smtClean="0"/>
              <a:t>ngưng</a:t>
            </a:r>
            <a:r>
              <a:rPr lang="en-AU" dirty="0" smtClean="0"/>
              <a:t> </a:t>
            </a:r>
            <a:r>
              <a:rPr lang="en-AU" dirty="0"/>
              <a:t>VKAs </a:t>
            </a:r>
            <a:r>
              <a:rPr lang="en-AU" dirty="0" smtClean="0"/>
              <a:t>hay </a:t>
            </a:r>
            <a:r>
              <a:rPr lang="en-AU" dirty="0"/>
              <a:t>NOACs </a:t>
            </a:r>
          </a:p>
          <a:p>
            <a:r>
              <a:rPr lang="en-AU" dirty="0"/>
              <a:t>(b) </a:t>
            </a:r>
            <a:r>
              <a:rPr lang="en-AU" dirty="0" err="1" smtClean="0"/>
              <a:t>đang</a:t>
            </a:r>
            <a:r>
              <a:rPr lang="en-AU" dirty="0" smtClean="0"/>
              <a:t> dung </a:t>
            </a:r>
            <a:r>
              <a:rPr lang="en-AU" dirty="0" err="1" smtClean="0"/>
              <a:t>kháng</a:t>
            </a:r>
            <a:r>
              <a:rPr lang="en-AU" dirty="0" smtClean="0"/>
              <a:t> </a:t>
            </a:r>
            <a:r>
              <a:rPr lang="en-AU" dirty="0" err="1" smtClean="0"/>
              <a:t>Vit</a:t>
            </a:r>
            <a:r>
              <a:rPr lang="en-AU" dirty="0" smtClean="0"/>
              <a:t> K, </a:t>
            </a:r>
            <a:r>
              <a:rPr lang="en-AU" dirty="0" err="1" smtClean="0"/>
              <a:t>không</a:t>
            </a:r>
            <a:r>
              <a:rPr lang="en-AU" dirty="0"/>
              <a:t> </a:t>
            </a:r>
            <a:r>
              <a:rPr lang="en-AU" dirty="0" err="1" smtClean="0"/>
              <a:t>dùng</a:t>
            </a:r>
            <a:r>
              <a:rPr lang="en-AU" dirty="0" smtClean="0"/>
              <a:t> </a:t>
            </a:r>
            <a:r>
              <a:rPr lang="en-AU" dirty="0"/>
              <a:t>UFH </a:t>
            </a:r>
            <a:r>
              <a:rPr lang="en-AU" dirty="0" err="1" smtClean="0"/>
              <a:t>nếu</a:t>
            </a:r>
            <a:r>
              <a:rPr lang="en-AU" dirty="0" smtClean="0"/>
              <a:t> </a:t>
            </a:r>
            <a:r>
              <a:rPr lang="en-AU" dirty="0"/>
              <a:t>INR &gt;2.5 </a:t>
            </a:r>
          </a:p>
          <a:p>
            <a:r>
              <a:rPr lang="en-AU" dirty="0"/>
              <a:t>(c) </a:t>
            </a:r>
            <a:r>
              <a:rPr lang="en-AU" dirty="0" err="1" smtClean="0"/>
              <a:t>Đang</a:t>
            </a:r>
            <a:r>
              <a:rPr lang="en-AU" dirty="0" smtClean="0"/>
              <a:t> dung NOACs</a:t>
            </a:r>
            <a:r>
              <a:rPr lang="en-AU" dirty="0"/>
              <a:t> </a:t>
            </a:r>
            <a:r>
              <a:rPr lang="en-AU" dirty="0" smtClean="0">
                <a:sym typeface="Wingdings" panose="05000000000000000000" pitchFamily="2" charset="2"/>
              </a:rPr>
              <a:t></a:t>
            </a:r>
            <a:r>
              <a:rPr lang="en-AU" dirty="0" smtClean="0"/>
              <a:t> (</a:t>
            </a:r>
            <a:r>
              <a:rPr lang="en-AU" dirty="0"/>
              <a:t>e.g. enoxaparin 0.5 mg/kg </a:t>
            </a:r>
            <a:r>
              <a:rPr lang="en-AU" dirty="0" err="1"/>
              <a:t>i.v.</a:t>
            </a:r>
            <a:r>
              <a:rPr lang="en-AU" dirty="0"/>
              <a:t> or UFH 60 </a:t>
            </a:r>
            <a:r>
              <a:rPr lang="en-AU" dirty="0" smtClean="0"/>
              <a:t>IU/kg), </a:t>
            </a:r>
            <a:r>
              <a:rPr lang="en-AU" dirty="0" err="1" smtClean="0"/>
              <a:t>bất</a:t>
            </a:r>
            <a:r>
              <a:rPr lang="en-AU" dirty="0" smtClean="0"/>
              <a:t> </a:t>
            </a:r>
            <a:r>
              <a:rPr lang="en-AU" dirty="0" err="1" smtClean="0"/>
              <a:t>kể</a:t>
            </a:r>
            <a:r>
              <a:rPr lang="en-AU" dirty="0" smtClean="0"/>
              <a:t> </a:t>
            </a:r>
            <a:r>
              <a:rPr lang="en-AU" dirty="0" err="1" smtClean="0"/>
              <a:t>thời</a:t>
            </a:r>
            <a:r>
              <a:rPr lang="en-AU" dirty="0" smtClean="0"/>
              <a:t> </a:t>
            </a:r>
            <a:r>
              <a:rPr lang="en-AU" dirty="0" err="1" smtClean="0"/>
              <a:t>gian</a:t>
            </a:r>
            <a:r>
              <a:rPr lang="en-AU" dirty="0" smtClean="0"/>
              <a:t> </a:t>
            </a:r>
            <a:r>
              <a:rPr lang="en-AU" dirty="0" err="1" smtClean="0"/>
              <a:t>dùng</a:t>
            </a:r>
            <a:r>
              <a:rPr lang="en-AU" dirty="0" smtClean="0"/>
              <a:t> </a:t>
            </a:r>
            <a:r>
              <a:rPr lang="en-AU" dirty="0" err="1" smtClean="0"/>
              <a:t>trước</a:t>
            </a:r>
            <a:r>
              <a:rPr lang="en-AU" dirty="0" smtClean="0"/>
              <a:t> </a:t>
            </a:r>
            <a:r>
              <a:rPr lang="en-AU" dirty="0" err="1" smtClean="0"/>
              <a:t>đó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63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93" y="-118152"/>
            <a:ext cx="10972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tắt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967" y="1004687"/>
            <a:ext cx="10972800" cy="5086431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chemeClr val="tx2"/>
                </a:solidFill>
              </a:rPr>
              <a:t>Thời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điểm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nạp</a:t>
            </a:r>
            <a:r>
              <a:rPr lang="en-US" sz="2800" dirty="0" smtClean="0">
                <a:solidFill>
                  <a:schemeClr val="tx2"/>
                </a:solidFill>
              </a:rPr>
              <a:t> P2Y12: </a:t>
            </a:r>
            <a:r>
              <a:rPr lang="en-US" sz="2800" dirty="0" err="1" smtClean="0">
                <a:solidFill>
                  <a:schemeClr val="tx2"/>
                </a:solidFill>
              </a:rPr>
              <a:t>sau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khi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chụp</a:t>
            </a:r>
            <a:r>
              <a:rPr lang="en-US" sz="2800" dirty="0" smtClean="0">
                <a:solidFill>
                  <a:schemeClr val="tx2"/>
                </a:solidFill>
              </a:rPr>
              <a:t> ĐMV (</a:t>
            </a:r>
            <a:r>
              <a:rPr lang="en-US" sz="2800" dirty="0" err="1" smtClean="0">
                <a:solidFill>
                  <a:schemeClr val="tx2"/>
                </a:solidFill>
              </a:rPr>
              <a:t>nếu</a:t>
            </a:r>
            <a:r>
              <a:rPr lang="en-US" sz="2800" dirty="0" smtClean="0">
                <a:solidFill>
                  <a:schemeClr val="tx2"/>
                </a:solidFill>
              </a:rPr>
              <a:t> PCI &lt;24h)</a:t>
            </a:r>
          </a:p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KTC </a:t>
            </a:r>
            <a:r>
              <a:rPr lang="en-US" sz="2800" dirty="0" err="1" smtClean="0">
                <a:solidFill>
                  <a:schemeClr val="tx2"/>
                </a:solidFill>
              </a:rPr>
              <a:t>kép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</a:rPr>
              <a:t>chuẩn</a:t>
            </a:r>
            <a:r>
              <a:rPr lang="en-US" sz="2800" dirty="0" smtClean="0">
                <a:solidFill>
                  <a:schemeClr val="tx2"/>
                </a:solidFill>
              </a:rPr>
              <a:t> 12 </a:t>
            </a:r>
            <a:r>
              <a:rPr lang="en-US" sz="2800" dirty="0" err="1" smtClean="0">
                <a:solidFill>
                  <a:schemeClr val="tx2"/>
                </a:solidFill>
              </a:rPr>
              <a:t>tháng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HCMV </a:t>
            </a:r>
            <a:r>
              <a:rPr lang="en-US" sz="2800" dirty="0" err="1" smtClean="0">
                <a:solidFill>
                  <a:schemeClr val="tx2"/>
                </a:solidFill>
              </a:rPr>
              <a:t>cấp</a:t>
            </a:r>
            <a:r>
              <a:rPr lang="en-US" sz="2800" dirty="0" smtClean="0">
                <a:solidFill>
                  <a:schemeClr val="tx2"/>
                </a:solidFill>
              </a:rPr>
              <a:t>, 6 </a:t>
            </a:r>
            <a:r>
              <a:rPr lang="en-US" sz="2800" dirty="0" err="1" smtClean="0">
                <a:solidFill>
                  <a:schemeClr val="tx2"/>
                </a:solidFill>
              </a:rPr>
              <a:t>tháng</a:t>
            </a:r>
            <a:r>
              <a:rPr lang="en-US" sz="2800" dirty="0" smtClean="0">
                <a:solidFill>
                  <a:schemeClr val="tx2"/>
                </a:solidFill>
              </a:rPr>
              <a:t> HCMV </a:t>
            </a:r>
            <a:r>
              <a:rPr lang="en-US" sz="2800" dirty="0" err="1" smtClean="0">
                <a:solidFill>
                  <a:schemeClr val="tx2"/>
                </a:solidFill>
              </a:rPr>
              <a:t>mạn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2"/>
                </a:solidFill>
              </a:rPr>
              <a:t>Đánh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giá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nguy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cơ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chảy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máu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nguy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cơ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huyết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khối</a:t>
            </a:r>
            <a:r>
              <a:rPr lang="en-US" sz="2800" dirty="0" smtClean="0">
                <a:solidFill>
                  <a:schemeClr val="tx2"/>
                </a:solidFill>
              </a:rPr>
              <a:t> (ARC-HBR/PRECISE DAPT)</a:t>
            </a:r>
          </a:p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Rút </a:t>
            </a:r>
            <a:r>
              <a:rPr lang="en-US" sz="2800" dirty="0" err="1" smtClean="0">
                <a:solidFill>
                  <a:schemeClr val="tx2"/>
                </a:solidFill>
              </a:rPr>
              <a:t>ngắn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thời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gian</a:t>
            </a:r>
            <a:r>
              <a:rPr lang="en-US" sz="2800" dirty="0" smtClean="0">
                <a:solidFill>
                  <a:schemeClr val="tx2"/>
                </a:solidFill>
              </a:rPr>
              <a:t> KTC </a:t>
            </a:r>
            <a:r>
              <a:rPr lang="en-US" sz="2800" dirty="0" err="1" smtClean="0">
                <a:solidFill>
                  <a:schemeClr val="tx2"/>
                </a:solidFill>
              </a:rPr>
              <a:t>kép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đã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được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chứng</a:t>
            </a:r>
            <a:r>
              <a:rPr lang="en-US" sz="2800" dirty="0" smtClean="0">
                <a:solidFill>
                  <a:schemeClr val="tx2"/>
                </a:solidFill>
              </a:rPr>
              <a:t> minh an </a:t>
            </a:r>
            <a:r>
              <a:rPr lang="en-US" sz="2800" dirty="0" err="1" smtClean="0">
                <a:solidFill>
                  <a:schemeClr val="tx2"/>
                </a:solidFill>
              </a:rPr>
              <a:t>toàn</a:t>
            </a:r>
            <a:endParaRPr lang="en-AU" sz="2800" dirty="0" smtClean="0">
              <a:solidFill>
                <a:schemeClr val="tx2"/>
              </a:solidFill>
            </a:endParaRPr>
          </a:p>
          <a:p>
            <a:pPr algn="just"/>
            <a:r>
              <a:rPr lang="en-US" sz="2800" dirty="0" err="1" smtClean="0">
                <a:solidFill>
                  <a:schemeClr val="tx2"/>
                </a:solidFill>
              </a:rPr>
              <a:t>Thời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điểm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thích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hợp</a:t>
            </a:r>
            <a:r>
              <a:rPr lang="en-US" sz="2800" dirty="0" smtClean="0">
                <a:solidFill>
                  <a:schemeClr val="tx2"/>
                </a:solidFill>
              </a:rPr>
              <a:t>: 3 </a:t>
            </a:r>
            <a:r>
              <a:rPr lang="en-US" sz="2800" dirty="0" err="1" smtClean="0">
                <a:solidFill>
                  <a:schemeClr val="tx2"/>
                </a:solidFill>
              </a:rPr>
              <a:t>tháng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sau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đơn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trị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với</a:t>
            </a:r>
            <a:r>
              <a:rPr lang="en-US" sz="2800" dirty="0" smtClean="0">
                <a:solidFill>
                  <a:schemeClr val="tx2"/>
                </a:solidFill>
              </a:rPr>
              <a:t> Ticagrelor (HCMV </a:t>
            </a:r>
            <a:r>
              <a:rPr lang="en-US" sz="2800" dirty="0" err="1" smtClean="0">
                <a:solidFill>
                  <a:schemeClr val="tx2"/>
                </a:solidFill>
              </a:rPr>
              <a:t>cấp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pPr algn="just"/>
            <a:r>
              <a:rPr lang="en-US" sz="2800" dirty="0" err="1" smtClean="0">
                <a:solidFill>
                  <a:schemeClr val="tx2"/>
                </a:solidFill>
              </a:rPr>
              <a:t>Đối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với</a:t>
            </a:r>
            <a:r>
              <a:rPr lang="en-US" sz="2800" dirty="0" smtClean="0">
                <a:solidFill>
                  <a:schemeClr val="tx2"/>
                </a:solidFill>
              </a:rPr>
              <a:t> BN </a:t>
            </a:r>
            <a:r>
              <a:rPr lang="en-US" sz="2800" dirty="0" err="1" smtClean="0">
                <a:solidFill>
                  <a:schemeClr val="tx2"/>
                </a:solidFill>
              </a:rPr>
              <a:t>thuộc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nhóm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nguy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cơ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chảy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máu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rất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cao</a:t>
            </a:r>
            <a:r>
              <a:rPr lang="en-US" sz="2800" dirty="0" smtClean="0">
                <a:solidFill>
                  <a:schemeClr val="tx2"/>
                </a:solidFill>
              </a:rPr>
              <a:t> (TC </a:t>
            </a:r>
            <a:r>
              <a:rPr lang="en-US" sz="2800" dirty="0" err="1" smtClean="0">
                <a:solidFill>
                  <a:schemeClr val="tx2"/>
                </a:solidFill>
              </a:rPr>
              <a:t>xuất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huyết</a:t>
            </a:r>
            <a:r>
              <a:rPr lang="en-US" sz="2800" dirty="0" smtClean="0">
                <a:solidFill>
                  <a:schemeClr val="tx2"/>
                </a:solidFill>
              </a:rPr>
              <a:t> &lt; 1 </a:t>
            </a:r>
            <a:r>
              <a:rPr lang="en-US" sz="2800" dirty="0" err="1" smtClean="0">
                <a:solidFill>
                  <a:schemeClr val="tx2"/>
                </a:solidFill>
              </a:rPr>
              <a:t>tháng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hoặc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không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thể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trì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hoãn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phẫu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thuật</a:t>
            </a:r>
            <a:r>
              <a:rPr lang="en-US" sz="2800" dirty="0" smtClean="0">
                <a:solidFill>
                  <a:schemeClr val="tx2"/>
                </a:solidFill>
              </a:rPr>
              <a:t>) 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thể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rút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ngắn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1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tháng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sau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đó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đơn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trị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Clopidogrel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hoặc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Ticagrelor.</a:t>
            </a:r>
          </a:p>
          <a:p>
            <a:pPr algn="just"/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Xuống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thang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cho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BN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nguy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cơ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chảy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máu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cao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,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nguy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cơ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huyết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khối</a:t>
            </a:r>
            <a:r>
              <a:rPr lang="en-US" sz="28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cao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Thời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điểm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xuống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thang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ít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nhất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sau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tháng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đầu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tiên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Sau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12 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tháng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: DAPT (</a:t>
            </a:r>
            <a:r>
              <a:rPr lang="en-US" sz="2800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IIa,IIb</a:t>
            </a:r>
            <a:r>
              <a:rPr lang="en-U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 )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 descr="A drawing of a fac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16" y="2257551"/>
            <a:ext cx="10972800" cy="1143000"/>
          </a:xfrm>
        </p:spPr>
        <p:txBody>
          <a:bodyPr/>
          <a:lstStyle/>
          <a:p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ơn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 </a:t>
            </a:r>
            <a:b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nghiệp</a:t>
            </a:r>
            <a:endParaRPr lang="en-AU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drawing of a fac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2687A827-EC8E-5C75-51AD-1290E7F924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10274"/>
            <a:ext cx="12190413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162336">
            <a:off x="3051425" y="4756936"/>
            <a:ext cx="965771" cy="349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Arrow 6"/>
          <p:cNvSpPr/>
          <p:nvPr/>
        </p:nvSpPr>
        <p:spPr>
          <a:xfrm rot="12380670">
            <a:off x="8458601" y="3949708"/>
            <a:ext cx="1271281" cy="34932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 rot="17771758">
            <a:off x="6497562" y="5112652"/>
            <a:ext cx="957184" cy="34932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25908" y="407281"/>
            <a:ext cx="3071973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Thuốc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chống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huyết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khối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HCMV </a:t>
            </a:r>
            <a:r>
              <a:rPr lang="en-US" sz="3200" b="1" dirty="0" err="1" smtClean="0">
                <a:solidFill>
                  <a:srgbClr val="FF0000"/>
                </a:solidFill>
              </a:rPr>
              <a:t>cấp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AU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drawing of a fac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0171" y="914400"/>
            <a:ext cx="883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CÁC YẾU TỐ QUYẾT ĐỊNH LỰA CHỌN THUỐC 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960" y="2465798"/>
            <a:ext cx="7356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accent5"/>
                </a:solidFill>
              </a:rPr>
              <a:t>Hội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chứng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mạch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vành</a:t>
            </a:r>
            <a:r>
              <a:rPr lang="en-US" sz="3600" dirty="0" smtClean="0">
                <a:solidFill>
                  <a:schemeClr val="accent5"/>
                </a:solidFill>
              </a:rPr>
              <a:t>: </a:t>
            </a:r>
            <a:r>
              <a:rPr lang="en-US" sz="3600" dirty="0" err="1" smtClean="0">
                <a:solidFill>
                  <a:schemeClr val="accent5"/>
                </a:solidFill>
              </a:rPr>
              <a:t>Cấp</a:t>
            </a:r>
            <a:r>
              <a:rPr lang="en-US" sz="3600" dirty="0" smtClean="0">
                <a:solidFill>
                  <a:schemeClr val="accent5"/>
                </a:solidFill>
              </a:rPr>
              <a:t> hay </a:t>
            </a:r>
            <a:r>
              <a:rPr lang="en-US" sz="3600" dirty="0" err="1" smtClean="0">
                <a:solidFill>
                  <a:schemeClr val="accent5"/>
                </a:solidFill>
              </a:rPr>
              <a:t>mạn</a:t>
            </a:r>
            <a:endParaRPr lang="en-US" sz="3600" dirty="0" smtClean="0">
              <a:solidFill>
                <a:schemeClr val="accent5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accent5"/>
                </a:solidFill>
              </a:rPr>
              <a:t>Nguy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cơ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chảy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máu</a:t>
            </a:r>
            <a:endParaRPr lang="en-US" sz="3600" dirty="0" smtClean="0">
              <a:solidFill>
                <a:schemeClr val="accent5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solidFill>
                  <a:schemeClr val="accent5"/>
                </a:solidFill>
              </a:rPr>
              <a:t>Nguy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cơ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huyết</a:t>
            </a:r>
            <a:r>
              <a:rPr lang="en-US" sz="3600" dirty="0" smtClean="0">
                <a:solidFill>
                  <a:schemeClr val="accent5"/>
                </a:solidFill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</a:rPr>
              <a:t>khối</a:t>
            </a:r>
            <a:endParaRPr lang="en-AU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E7C0011-8181-37F5-2621-106B731130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193"/>
            <a:ext cx="1219041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047" y="452063"/>
            <a:ext cx="3082247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Kháng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hội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chứng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cấp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Heparin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lựa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class I.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716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fac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" y="60426"/>
            <a:ext cx="1186682" cy="1142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753" y="720272"/>
            <a:ext cx="10058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KHÁNG KẾT TẬP TIỂU CẦU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HỘI </a:t>
            </a:r>
            <a:r>
              <a:rPr lang="en-US" sz="4000" b="1" dirty="0" smtClean="0">
                <a:solidFill>
                  <a:srgbClr val="FF0000"/>
                </a:solidFill>
              </a:rPr>
              <a:t>CHỨNG MẠCH VÀNH CẤP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STEMI, NSTEMI, </a:t>
            </a:r>
            <a:r>
              <a:rPr lang="en-US" sz="3600" dirty="0" smtClean="0">
                <a:solidFill>
                  <a:schemeClr val="tx2"/>
                </a:solidFill>
              </a:rPr>
              <a:t>CĐTNKÔĐ</a:t>
            </a:r>
          </a:p>
          <a:p>
            <a:pPr algn="ctr"/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 smtClean="0">
              <a:solidFill>
                <a:schemeClr val="tx2"/>
              </a:solidFill>
            </a:endParaRPr>
          </a:p>
          <a:p>
            <a:endParaRPr lang="en-US" sz="3600" b="1" dirty="0" smtClean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/>
                </a:solidFill>
              </a:rPr>
              <a:t>ASPIRINE + </a:t>
            </a:r>
            <a:r>
              <a:rPr lang="en-US" sz="3600" b="1" dirty="0" smtClean="0">
                <a:solidFill>
                  <a:schemeClr val="tx2"/>
                </a:solidFill>
              </a:rPr>
              <a:t>ỨC CHẾ </a:t>
            </a:r>
            <a:r>
              <a:rPr lang="en-US" sz="3600" b="1" dirty="0" smtClean="0">
                <a:solidFill>
                  <a:schemeClr val="tx2"/>
                </a:solidFill>
              </a:rPr>
              <a:t>P2Y12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tx2"/>
                </a:solidFill>
              </a:rPr>
              <a:t>LỰA CHỌN THUỐC VÀ </a:t>
            </a:r>
            <a:r>
              <a:rPr lang="en-US" sz="3600" b="1" dirty="0" smtClean="0">
                <a:solidFill>
                  <a:schemeClr val="tx2"/>
                </a:solidFill>
              </a:rPr>
              <a:t>THỜI </a:t>
            </a:r>
            <a:r>
              <a:rPr lang="en-US" sz="3600" b="1" dirty="0" smtClean="0">
                <a:solidFill>
                  <a:schemeClr val="tx2"/>
                </a:solidFill>
              </a:rPr>
              <a:t>ĐIỂM LOAD THUỐC</a:t>
            </a:r>
            <a:r>
              <a:rPr lang="en-US" sz="3600" b="1" dirty="0" smtClean="0">
                <a:solidFill>
                  <a:schemeClr val="tx2"/>
                </a:solidFill>
              </a:rPr>
              <a:t>?</a:t>
            </a:r>
          </a:p>
          <a:p>
            <a:endParaRPr lang="en-A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637" y="-98016"/>
            <a:ext cx="109728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tích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gộp</a:t>
            </a:r>
            <a:r>
              <a:rPr lang="en-US" sz="3600" dirty="0" smtClean="0">
                <a:solidFill>
                  <a:srgbClr val="FF0000"/>
                </a:solidFill>
              </a:rPr>
              <a:t>: so </a:t>
            </a:r>
            <a:r>
              <a:rPr lang="en-US" sz="3600" dirty="0" err="1" smtClean="0">
                <a:solidFill>
                  <a:srgbClr val="FF0000"/>
                </a:solidFill>
              </a:rPr>
              <a:t>sánh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giữa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</a:rPr>
              <a:t> P2Y12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55" y="788543"/>
            <a:ext cx="10972800" cy="4525963"/>
          </a:xfrm>
        </p:spPr>
        <p:txBody>
          <a:bodyPr/>
          <a:lstStyle/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24819"/>
              </p:ext>
            </p:extLst>
          </p:nvPr>
        </p:nvGraphicFramePr>
        <p:xfrm>
          <a:off x="1446944" y="1846586"/>
          <a:ext cx="917482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Ticagrelor</a:t>
                      </a:r>
                    </a:p>
                    <a:p>
                      <a:pPr algn="ctr"/>
                      <a:r>
                        <a:rPr lang="en-US" dirty="0" smtClean="0"/>
                        <a:t>Clopidogrel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Prasugrel</a:t>
                      </a:r>
                      <a:endParaRPr lang="en-AU" dirty="0" smtClean="0"/>
                    </a:p>
                    <a:p>
                      <a:pPr algn="ctr"/>
                      <a:r>
                        <a:rPr lang="en-US" dirty="0" smtClean="0"/>
                        <a:t>Clopidogrel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Prasugrel</a:t>
                      </a:r>
                      <a:endParaRPr lang="en-AU" dirty="0" smtClean="0"/>
                    </a:p>
                    <a:p>
                      <a:pPr algn="ctr"/>
                      <a:r>
                        <a:rPr lang="en-US" dirty="0" smtClean="0"/>
                        <a:t>Ticagrelor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Tử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vong</a:t>
                      </a:r>
                      <a:r>
                        <a:rPr lang="en-US" b="1" baseline="0" dirty="0" smtClean="0"/>
                        <a:t> Tim </a:t>
                      </a:r>
                      <a:r>
                        <a:rPr lang="en-US" b="1" baseline="0" dirty="0" err="1" smtClean="0"/>
                        <a:t>mạch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HR:</a:t>
                      </a:r>
                      <a:r>
                        <a:rPr lang="en-A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0.82</a:t>
                      </a:r>
                    </a:p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[0.72–0.92]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HR: 0.90</a:t>
                      </a:r>
                    </a:p>
                    <a:p>
                      <a:pPr algn="ctr"/>
                      <a:r>
                        <a:rPr lang="en-AU" dirty="0" smtClean="0"/>
                        <a:t>[0.80–1.01]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HR: 1.10 </a:t>
                      </a:r>
                    </a:p>
                    <a:p>
                      <a:pPr algn="ctr"/>
                      <a:r>
                        <a:rPr lang="pt-BR" dirty="0" smtClean="0"/>
                        <a:t>[0.94–1.29]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TV </a:t>
                      </a:r>
                      <a:r>
                        <a:rPr lang="en-US" b="1" dirty="0" err="1" smtClean="0"/>
                        <a:t>mọi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nguyên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nhân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HR: 0.83</a:t>
                      </a:r>
                    </a:p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[0.75– 0.92)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HR: 0.92 </a:t>
                      </a:r>
                    </a:p>
                    <a:p>
                      <a:pPr algn="ctr"/>
                      <a:r>
                        <a:rPr lang="en-AU" dirty="0" smtClean="0"/>
                        <a:t>[0.84–1.02]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HR: 1.12 </a:t>
                      </a:r>
                    </a:p>
                    <a:p>
                      <a:pPr algn="ctr"/>
                      <a:r>
                        <a:rPr lang="en-AU" dirty="0" smtClean="0"/>
                        <a:t>[0.98–1.28]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NMCT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HR: 0.97</a:t>
                      </a:r>
                    </a:p>
                    <a:p>
                      <a:pPr algn="ctr"/>
                      <a:r>
                        <a:rPr lang="en-AU" dirty="0" smtClean="0"/>
                        <a:t>[0.78–1.22]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HR: 0.81</a:t>
                      </a:r>
                    </a:p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[0.67–0.98]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not statistically significant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Huyết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khối</a:t>
                      </a:r>
                      <a:r>
                        <a:rPr lang="en-US" b="1" baseline="0" dirty="0" smtClean="0"/>
                        <a:t> stent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HR: 0.72</a:t>
                      </a:r>
                    </a:p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[0.58–0.90]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HR: 0.50</a:t>
                      </a:r>
                    </a:p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[0.38–0.64]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HR: 0.68</a:t>
                      </a:r>
                    </a:p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[0.50–0.90]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Chảy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máu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nặng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HR: 1.27</a:t>
                      </a:r>
                    </a:p>
                    <a:p>
                      <a:pPr algn="ctr"/>
                      <a:r>
                        <a:rPr lang="en-AU" b="1" dirty="0" smtClean="0"/>
                        <a:t> [95% CI, 1.04–1.55]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HR: 1.26 </a:t>
                      </a:r>
                    </a:p>
                    <a:p>
                      <a:pPr algn="ctr"/>
                      <a:r>
                        <a:rPr lang="en-AU" b="1" dirty="0" smtClean="0"/>
                        <a:t>[95% CI, 1.01–1.56]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HR: 0.99</a:t>
                      </a:r>
                    </a:p>
                    <a:p>
                      <a:pPr algn="ctr"/>
                      <a:r>
                        <a:rPr lang="en-AU" dirty="0" smtClean="0"/>
                        <a:t>[95% CI 0.79–1.24]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0520" y="908657"/>
            <a:ext cx="1004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/>
              <a:t>Navarese</a:t>
            </a:r>
            <a:r>
              <a:rPr lang="en-AU" i="1" dirty="0"/>
              <a:t> </a:t>
            </a:r>
            <a:r>
              <a:rPr lang="en-AU" i="1" dirty="0" smtClean="0"/>
              <a:t>EP et </a:t>
            </a:r>
            <a:r>
              <a:rPr lang="en-AU" i="1" dirty="0"/>
              <a:t>al. Comparative efficacy and safety of oral P2Y inhibitors in </a:t>
            </a:r>
            <a:r>
              <a:rPr lang="en-AU" i="1" dirty="0">
                <a:solidFill>
                  <a:srgbClr val="FF0000"/>
                </a:solidFill>
              </a:rPr>
              <a:t>acute coronary syndrome</a:t>
            </a:r>
            <a:r>
              <a:rPr lang="en-AU" i="1" dirty="0"/>
              <a:t>: network meta-analysis of 52 816 patients from 12 randomized trials. </a:t>
            </a:r>
          </a:p>
        </p:txBody>
      </p:sp>
      <p:pic>
        <p:nvPicPr>
          <p:cNvPr id="6" name="Picture 5" descr="A drawing of a fac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6682" cy="1142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9259" y="6488668"/>
            <a:ext cx="350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Circulation. 2020; 142(2): 150–160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51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06256" y="1356188"/>
            <a:ext cx="3965825" cy="1099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8E7C0011-8181-37F5-2621-106B731130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43087"/>
            <a:ext cx="1219041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747" y="405993"/>
            <a:ext cx="334778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2023: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ĐIỀU TRỊ CHỐNG HUYẾT KHỐI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Ở BN HCMV CẤP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203" y="1356188"/>
            <a:ext cx="35162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 </a:t>
            </a:r>
            <a:r>
              <a:rPr lang="en-US" sz="2400" dirty="0" err="1" smtClean="0">
                <a:solidFill>
                  <a:srgbClr val="FF0000"/>
                </a:solidFill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trị</a:t>
            </a:r>
            <a:r>
              <a:rPr lang="en-US" sz="2400" dirty="0" smtClean="0">
                <a:solidFill>
                  <a:srgbClr val="FF0000"/>
                </a:solidFill>
              </a:rPr>
              <a:t> KKTTC HCMV </a:t>
            </a:r>
            <a:r>
              <a:rPr lang="en-US" sz="2400" dirty="0" err="1" smtClean="0">
                <a:solidFill>
                  <a:srgbClr val="FF0000"/>
                </a:solidFill>
              </a:rPr>
              <a:t>cấp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</a:rPr>
              <a:t> PCI</a:t>
            </a:r>
            <a:endParaRPr lang="en-AU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drawing of a fac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6682" cy="11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nejm.org/na101/home/literatum/publisher/mms/journals/content/nejm/2013/nejm_2013.369.issue-11/nejmoa1308075/20130911/images/img_xlarge/nejmoa1308075_f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88" y="462336"/>
            <a:ext cx="4199978" cy="622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235" y="1164525"/>
            <a:ext cx="3620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ACCOAST - NSTEMI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A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30406" y="1798445"/>
            <a:ext cx="3311464" cy="2894016"/>
            <a:chOff x="1630406" y="1798445"/>
            <a:chExt cx="3311464" cy="2894016"/>
          </a:xfrm>
        </p:grpSpPr>
        <p:sp>
          <p:nvSpPr>
            <p:cNvPr id="6" name="Rounded Rectangle 5"/>
            <p:cNvSpPr/>
            <p:nvPr/>
          </p:nvSpPr>
          <p:spPr>
            <a:xfrm>
              <a:off x="2917860" y="3768465"/>
              <a:ext cx="2024010" cy="92399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placebo</a:t>
              </a:r>
              <a:endParaRPr lang="en-AU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30406" y="1798445"/>
              <a:ext cx="2131887" cy="95549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 4033 NSTEMI</a:t>
              </a:r>
              <a:endParaRPr lang="en-AU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 rot="1869215">
              <a:off x="2108286" y="2707700"/>
              <a:ext cx="315439" cy="11418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Down Arrow 8"/>
            <p:cNvSpPr/>
            <p:nvPr/>
          </p:nvSpPr>
          <p:spPr>
            <a:xfrm rot="20064787">
              <a:off x="2800277" y="2742423"/>
              <a:ext cx="267128" cy="10724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19231" y="3768465"/>
            <a:ext cx="2163066" cy="9239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Prasugrel</a:t>
            </a:r>
            <a:r>
              <a:rPr lang="en-US" dirty="0" smtClean="0"/>
              <a:t> 30mg trước khi NV</a:t>
            </a:r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218745" y="5143489"/>
            <a:ext cx="2163066" cy="9239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Prasugrel</a:t>
            </a:r>
            <a:r>
              <a:rPr lang="en-US" dirty="0" smtClean="0"/>
              <a:t> 30mg </a:t>
            </a:r>
            <a:r>
              <a:rPr lang="en-US" dirty="0" err="1" smtClean="0"/>
              <a:t>ngay</a:t>
            </a:r>
            <a:r>
              <a:rPr lang="en-US" dirty="0" smtClean="0"/>
              <a:t> khi PCI</a:t>
            </a:r>
            <a:endParaRPr lang="en-AU" dirty="0"/>
          </a:p>
        </p:txBody>
      </p:sp>
      <p:cxnSp>
        <p:nvCxnSpPr>
          <p:cNvPr id="4" name="Straight Arrow Connector 3"/>
          <p:cNvCxnSpPr>
            <a:stCxn id="10" idx="2"/>
          </p:cNvCxnSpPr>
          <p:nvPr/>
        </p:nvCxnSpPr>
        <p:spPr>
          <a:xfrm flipH="1">
            <a:off x="1300278" y="4692461"/>
            <a:ext cx="486" cy="45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979505" y="5124654"/>
            <a:ext cx="2024010" cy="9239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Prasugrel</a:t>
            </a:r>
            <a:r>
              <a:rPr lang="en-US" dirty="0" smtClean="0"/>
              <a:t> 60mg </a:t>
            </a:r>
            <a:r>
              <a:rPr lang="en-US" dirty="0" err="1" smtClean="0"/>
              <a:t>ngay</a:t>
            </a:r>
            <a:r>
              <a:rPr lang="en-US" dirty="0" smtClean="0"/>
              <a:t> khi PCI</a:t>
            </a:r>
            <a:endParaRPr lang="en-AU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929379" y="4692461"/>
            <a:ext cx="486" cy="45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300278" y="155922"/>
            <a:ext cx="585440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THỜI ĐIỂM DÙNG LIỀU NẠP P2Y12</a:t>
            </a:r>
            <a:endParaRPr lang="en-A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047" y="6534364"/>
            <a:ext cx="6914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smtClean="0"/>
              <a:t>N </a:t>
            </a:r>
            <a:r>
              <a:rPr lang="en-AU" sz="1200" i="1" dirty="0" err="1"/>
              <a:t>Engl</a:t>
            </a:r>
            <a:r>
              <a:rPr lang="en-AU" sz="1200" i="1" dirty="0"/>
              <a:t> J Med 2013; </a:t>
            </a:r>
            <a:r>
              <a:rPr lang="en-AU" sz="1200" i="1" dirty="0" smtClean="0"/>
              <a:t>369:999-1010.DOI</a:t>
            </a:r>
            <a:r>
              <a:rPr lang="en-AU" sz="1200" i="1" dirty="0"/>
              <a:t>: 10.1056/NEJMoa1308075</a:t>
            </a:r>
          </a:p>
        </p:txBody>
      </p:sp>
    </p:spTree>
    <p:extLst>
      <p:ext uri="{BB962C8B-B14F-4D97-AF65-F5344CB8AC3E}">
        <p14:creationId xmlns:p14="http://schemas.microsoft.com/office/powerpoint/2010/main" val="41998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ẫ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ẫ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ẫ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Mẫ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Mẫ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Mẫ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1639</Words>
  <Application>Microsoft Office PowerPoint</Application>
  <PresentationFormat>Widescreen</PresentationFormat>
  <Paragraphs>262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Calibri Light</vt:lpstr>
      <vt:lpstr>Roboto</vt:lpstr>
      <vt:lpstr>Segoe UI Black</vt:lpstr>
      <vt:lpstr>Times New Roman</vt:lpstr>
      <vt:lpstr>Wingdings</vt:lpstr>
      <vt:lpstr>Office Theme</vt:lpstr>
      <vt:lpstr>Mẫu Template</vt:lpstr>
      <vt:lpstr>1_Mẫu Template</vt:lpstr>
      <vt:lpstr>2_Mẫu Template</vt:lpstr>
      <vt:lpstr>3_Mẫu Template</vt:lpstr>
      <vt:lpstr>4_Mẫu Template</vt:lpstr>
      <vt:lpstr>1_Office Theme</vt:lpstr>
      <vt:lpstr>5_Mẫu Template</vt:lpstr>
      <vt:lpstr>ĐIỀU TRỊ CHỐNG HUYẾT KHỐI TRONG CAN THIỆP ĐỘNG MẠCH VÀNH QUA 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Phân tích gộp: so sánh giữa các nhóm P2Y12</vt:lpstr>
      <vt:lpstr>PowerPoint Presentation</vt:lpstr>
      <vt:lpstr>PowerPoint Presentation</vt:lpstr>
      <vt:lpstr>THỜI ĐIỂM DÙNG LIỀU NẠP P2Y12</vt:lpstr>
      <vt:lpstr>PowerPoint Presentation</vt:lpstr>
      <vt:lpstr>PowerPoint Presentation</vt:lpstr>
      <vt:lpstr>PowerPoint Presentation</vt:lpstr>
      <vt:lpstr>           ESC 2023: Khi nào nên nạp sớm P2Y12i ?</vt:lpstr>
      <vt:lpstr>PowerPoint Presentation</vt:lpstr>
      <vt:lpstr>PowerPoint Presentation</vt:lpstr>
      <vt:lpstr>Nguy cơ xuất huyết và huyết khối  trên BN HCMV cấp thực hiện PCI</vt:lpstr>
      <vt:lpstr>Các Thử nghiệm ngẫu nhiên đa trung tâm  rút ngắn thời gian dùng KTC kép</vt:lpstr>
      <vt:lpstr>Các thử nghiệm RCT xuống thang KTC kép sau HCMV cấp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AHA GUIDELINE 2021 </vt:lpstr>
      <vt:lpstr>Sử dụng kháng đông đi kèm</vt:lpstr>
      <vt:lpstr>Tóm tắt</vt:lpstr>
      <vt:lpstr>Cảm ơn sự chú ý  của quý đồng nghiệp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BSQUOC</dc:creator>
  <cp:lastModifiedBy>BSQUOC</cp:lastModifiedBy>
  <cp:revision>100</cp:revision>
  <dcterms:created xsi:type="dcterms:W3CDTF">2023-08-31T23:59:12Z</dcterms:created>
  <dcterms:modified xsi:type="dcterms:W3CDTF">2023-10-19T14:54:11Z</dcterms:modified>
</cp:coreProperties>
</file>