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2192000" cy="6858000"/>
  <p:notesSz cx="9866313" cy="67357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8348"/>
          </a:xfrm>
          <a:prstGeom prst="rect">
            <a:avLst/>
          </a:prstGeom>
        </p:spPr>
        <p:txBody>
          <a:bodyPr vert="horz" lIns="79690" tIns="39845" rIns="79690" bIns="39845" rtlCol="0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88341" y="0"/>
            <a:ext cx="4275402" cy="338348"/>
          </a:xfrm>
          <a:prstGeom prst="rect">
            <a:avLst/>
          </a:prstGeom>
        </p:spPr>
        <p:txBody>
          <a:bodyPr vert="horz" lIns="79690" tIns="39845" rIns="79690" bIns="39845" rtlCol="0"/>
          <a:lstStyle>
            <a:lvl1pPr algn="r">
              <a:defRPr sz="1000"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397417"/>
            <a:ext cx="4275402" cy="338347"/>
          </a:xfrm>
          <a:prstGeom prst="rect">
            <a:avLst/>
          </a:prstGeom>
        </p:spPr>
        <p:txBody>
          <a:bodyPr vert="horz" lIns="79690" tIns="39845" rIns="79690" bIns="39845" rtlCol="0" anchor="b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88341" y="6397417"/>
            <a:ext cx="4275402" cy="338347"/>
          </a:xfrm>
          <a:prstGeom prst="rect">
            <a:avLst/>
          </a:prstGeom>
        </p:spPr>
        <p:txBody>
          <a:bodyPr vert="horz" lIns="79690" tIns="39845" rIns="79690" bIns="39845" rtlCol="0" anchor="b"/>
          <a:lstStyle>
            <a:lvl1pPr algn="r">
              <a:defRPr sz="1000"/>
            </a:lvl1pPr>
          </a:lstStyle>
          <a:p>
            <a:fld id="{3F194042-EB24-405A-B79F-572F49167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54358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8348"/>
          </a:xfrm>
          <a:prstGeom prst="rect">
            <a:avLst/>
          </a:prstGeom>
        </p:spPr>
        <p:txBody>
          <a:bodyPr vert="horz" lIns="79690" tIns="39845" rIns="79690" bIns="39845" rtlCol="0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88341" y="0"/>
            <a:ext cx="4275402" cy="338348"/>
          </a:xfrm>
          <a:prstGeom prst="rect">
            <a:avLst/>
          </a:prstGeom>
        </p:spPr>
        <p:txBody>
          <a:bodyPr vert="horz" lIns="79690" tIns="39845" rIns="79690" bIns="39845" rtlCol="0"/>
          <a:lstStyle>
            <a:lvl1pPr algn="r">
              <a:defRPr sz="1000"/>
            </a:lvl1pPr>
          </a:lstStyle>
          <a:p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13063" y="841375"/>
            <a:ext cx="4040187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9690" tIns="39845" rIns="79690" bIns="3984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6632" y="3241587"/>
            <a:ext cx="7893050" cy="2652206"/>
          </a:xfrm>
          <a:prstGeom prst="rect">
            <a:avLst/>
          </a:prstGeom>
        </p:spPr>
        <p:txBody>
          <a:bodyPr vert="horz" lIns="79690" tIns="39845" rIns="79690" bIns="39845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397417"/>
            <a:ext cx="4275402" cy="338347"/>
          </a:xfrm>
          <a:prstGeom prst="rect">
            <a:avLst/>
          </a:prstGeom>
        </p:spPr>
        <p:txBody>
          <a:bodyPr vert="horz" lIns="79690" tIns="39845" rIns="79690" bIns="39845" rtlCol="0" anchor="b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88341" y="6397417"/>
            <a:ext cx="4275402" cy="338347"/>
          </a:xfrm>
          <a:prstGeom prst="rect">
            <a:avLst/>
          </a:prstGeom>
        </p:spPr>
        <p:txBody>
          <a:bodyPr vert="horz" lIns="79690" tIns="39845" rIns="79690" bIns="39845" rtlCol="0" anchor="b"/>
          <a:lstStyle>
            <a:lvl1pPr algn="r">
              <a:defRPr sz="1000"/>
            </a:lvl1pPr>
          </a:lstStyle>
          <a:p>
            <a:fld id="{46C2EA2F-5CBA-43B1-8A95-7494A08D03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48429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AEB2A-BAAA-4B84-8710-C141BE665876}" type="datetime1">
              <a:rPr lang="en-US" smtClean="0"/>
              <a:t>10/13/2023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6011F-5291-4519-9DD6-69ED74F5ACFC}" type="datetime1">
              <a:rPr lang="en-US" smtClean="0"/>
              <a:t>10/13/2023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25540" y="1725675"/>
            <a:ext cx="4585334" cy="34823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A4E35-2F61-4536-ABA6-A64E96C7E576}" type="datetime1">
              <a:rPr lang="en-US" smtClean="0"/>
              <a:t>10/13/2023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12101995" y="0"/>
                </a:lnTo>
                <a:lnTo>
                  <a:pt x="0" y="0"/>
                </a:lnTo>
                <a:lnTo>
                  <a:pt x="0" y="1151890"/>
                </a:lnTo>
                <a:lnTo>
                  <a:pt x="0" y="676529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6765290"/>
                </a:lnTo>
                <a:lnTo>
                  <a:pt x="99885" y="6765290"/>
                </a:lnTo>
                <a:lnTo>
                  <a:pt x="99885" y="1151890"/>
                </a:lnTo>
                <a:lnTo>
                  <a:pt x="12101995" y="1151890"/>
                </a:lnTo>
                <a:lnTo>
                  <a:pt x="12101995" y="6765074"/>
                </a:lnTo>
                <a:lnTo>
                  <a:pt x="12192000" y="6765074"/>
                </a:lnTo>
                <a:lnTo>
                  <a:pt x="12192000" y="0"/>
                </a:lnTo>
                <a:close/>
              </a:path>
            </a:pathLst>
          </a:custGeom>
          <a:solidFill>
            <a:srgbClr val="2A7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BD7DF-B592-4045-B669-2171DE37B3F2}" type="datetime1">
              <a:rPr lang="en-US" smtClean="0"/>
              <a:t>10/13/2023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D5D41-C35C-4EEF-9F61-82CA0D60A342}" type="datetime1">
              <a:rPr lang="en-US" smtClean="0"/>
              <a:t>10/13/2023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68934" y="159003"/>
            <a:ext cx="485413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87429" y="2001012"/>
            <a:ext cx="7017141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F63CE-73CC-41BC-A5AC-906CCE9654EB}" type="datetime1">
              <a:rPr lang="en-US" smtClean="0"/>
              <a:t>10/13/2023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 baseline="0">
          <a:latin typeface="+mj-lt"/>
          <a:ea typeface="+mj-ea"/>
          <a:cs typeface="+mj-cs"/>
        </a:defRPr>
      </a:lvl1pPr>
    </p:titleStyle>
    <p:bodyStyle>
      <a:lvl1pPr marL="0">
        <a:defRPr baseline="0"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0426" y="1213611"/>
            <a:ext cx="901954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02005">
              <a:lnSpc>
                <a:spcPct val="150000"/>
              </a:lnSpc>
              <a:spcBef>
                <a:spcPts val="100"/>
              </a:spcBef>
            </a:pPr>
            <a:r>
              <a:rPr spc="-5" dirty="0">
                <a:solidFill>
                  <a:srgbClr val="002060"/>
                </a:solidFill>
              </a:rPr>
              <a:t>Hẹp </a:t>
            </a:r>
            <a:r>
              <a:rPr dirty="0">
                <a:solidFill>
                  <a:srgbClr val="002060"/>
                </a:solidFill>
              </a:rPr>
              <a:t>van </a:t>
            </a:r>
            <a:r>
              <a:rPr spc="-10" dirty="0">
                <a:solidFill>
                  <a:srgbClr val="002060"/>
                </a:solidFill>
              </a:rPr>
              <a:t>động </a:t>
            </a:r>
            <a:r>
              <a:rPr dirty="0">
                <a:solidFill>
                  <a:srgbClr val="002060"/>
                </a:solidFill>
              </a:rPr>
              <a:t>mạch </a:t>
            </a:r>
            <a:r>
              <a:rPr spc="-5" dirty="0">
                <a:solidFill>
                  <a:srgbClr val="002060"/>
                </a:solidFill>
              </a:rPr>
              <a:t>chủ </a:t>
            </a:r>
            <a:r>
              <a:rPr spc="-10" dirty="0">
                <a:solidFill>
                  <a:srgbClr val="002060"/>
                </a:solidFill>
              </a:rPr>
              <a:t>nặng: </a:t>
            </a:r>
            <a:r>
              <a:rPr spc="-5" dirty="0">
                <a:solidFill>
                  <a:srgbClr val="002060"/>
                </a:solidFill>
              </a:rPr>
              <a:t> Thay</a:t>
            </a:r>
            <a:r>
              <a:rPr spc="-15" dirty="0">
                <a:solidFill>
                  <a:srgbClr val="002060"/>
                </a:solidFill>
              </a:rPr>
              <a:t> </a:t>
            </a:r>
            <a:r>
              <a:rPr dirty="0">
                <a:solidFill>
                  <a:srgbClr val="002060"/>
                </a:solidFill>
              </a:rPr>
              <a:t>van</a:t>
            </a:r>
            <a:r>
              <a:rPr spc="-20" dirty="0">
                <a:solidFill>
                  <a:srgbClr val="002060"/>
                </a:solidFill>
              </a:rPr>
              <a:t> </a:t>
            </a:r>
            <a:r>
              <a:rPr spc="-10" dirty="0">
                <a:solidFill>
                  <a:srgbClr val="002060"/>
                </a:solidFill>
              </a:rPr>
              <a:t>qua </a:t>
            </a:r>
            <a:r>
              <a:rPr spc="-5" dirty="0">
                <a:solidFill>
                  <a:srgbClr val="002060"/>
                </a:solidFill>
              </a:rPr>
              <a:t>da</a:t>
            </a:r>
            <a:r>
              <a:rPr spc="-10" dirty="0">
                <a:solidFill>
                  <a:srgbClr val="002060"/>
                </a:solidFill>
              </a:rPr>
              <a:t> </a:t>
            </a:r>
            <a:r>
              <a:rPr spc="-5" dirty="0">
                <a:solidFill>
                  <a:srgbClr val="002060"/>
                </a:solidFill>
              </a:rPr>
              <a:t>hay</a:t>
            </a:r>
            <a:r>
              <a:rPr spc="-10" dirty="0">
                <a:solidFill>
                  <a:srgbClr val="002060"/>
                </a:solidFill>
              </a:rPr>
              <a:t> </a:t>
            </a:r>
            <a:r>
              <a:rPr spc="-5" dirty="0">
                <a:solidFill>
                  <a:srgbClr val="002060"/>
                </a:solidFill>
              </a:rPr>
              <a:t>phẫu</a:t>
            </a:r>
            <a:r>
              <a:rPr spc="-20" dirty="0">
                <a:solidFill>
                  <a:srgbClr val="002060"/>
                </a:solidFill>
              </a:rPr>
              <a:t> </a:t>
            </a:r>
            <a:r>
              <a:rPr spc="-5" dirty="0">
                <a:solidFill>
                  <a:srgbClr val="002060"/>
                </a:solidFill>
              </a:rPr>
              <a:t>thuật</a:t>
            </a:r>
            <a:r>
              <a:rPr dirty="0">
                <a:solidFill>
                  <a:srgbClr val="002060"/>
                </a:solidFill>
              </a:rPr>
              <a:t> mở?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972149" y="4649723"/>
            <a:ext cx="3989070" cy="1534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2060"/>
                </a:solidFill>
                <a:latin typeface="Arial"/>
                <a:cs typeface="Arial"/>
              </a:rPr>
              <a:t>Vũ</a:t>
            </a:r>
            <a:r>
              <a:rPr sz="2000" b="1" spc="-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2060"/>
                </a:solidFill>
                <a:latin typeface="Arial"/>
                <a:cs typeface="Arial"/>
              </a:rPr>
              <a:t>Hoàng</a:t>
            </a:r>
            <a:r>
              <a:rPr sz="2000" b="1" spc="-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2060"/>
                </a:solidFill>
                <a:latin typeface="Arial"/>
                <a:cs typeface="Arial"/>
              </a:rPr>
              <a:t>Vũ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650">
              <a:latin typeface="Arial"/>
              <a:cs typeface="Arial"/>
            </a:endParaRPr>
          </a:p>
          <a:p>
            <a:pPr marL="12700" marR="5080" indent="-1270" algn="ctr">
              <a:lnSpc>
                <a:spcPct val="133000"/>
              </a:lnSpc>
            </a:pPr>
            <a:r>
              <a:rPr sz="2000" i="1" spc="-30" dirty="0">
                <a:solidFill>
                  <a:srgbClr val="002060"/>
                </a:solidFill>
                <a:latin typeface="Arial"/>
                <a:cs typeface="Arial"/>
              </a:rPr>
              <a:t>Trưởng </a:t>
            </a:r>
            <a:r>
              <a:rPr sz="2000" i="1" dirty="0">
                <a:solidFill>
                  <a:srgbClr val="002060"/>
                </a:solidFill>
                <a:latin typeface="Arial"/>
                <a:cs typeface="Arial"/>
              </a:rPr>
              <a:t>khoa </a:t>
            </a:r>
            <a:r>
              <a:rPr sz="2000" i="1" spc="-5" dirty="0">
                <a:solidFill>
                  <a:srgbClr val="002060"/>
                </a:solidFill>
                <a:latin typeface="Arial"/>
                <a:cs typeface="Arial"/>
              </a:rPr>
              <a:t>Tim mạch </a:t>
            </a:r>
            <a:r>
              <a:rPr sz="2000" i="1" dirty="0">
                <a:solidFill>
                  <a:srgbClr val="002060"/>
                </a:solidFill>
                <a:latin typeface="Arial"/>
                <a:cs typeface="Arial"/>
              </a:rPr>
              <a:t>Can </a:t>
            </a:r>
            <a:r>
              <a:rPr sz="2000" i="1" spc="-5" dirty="0">
                <a:solidFill>
                  <a:srgbClr val="002060"/>
                </a:solidFill>
                <a:latin typeface="Arial"/>
                <a:cs typeface="Arial"/>
              </a:rPr>
              <a:t>thiệp </a:t>
            </a:r>
            <a:r>
              <a:rPr sz="2000" i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002060"/>
                </a:solidFill>
                <a:latin typeface="Arial"/>
                <a:cs typeface="Arial"/>
              </a:rPr>
              <a:t>Bệnh</a:t>
            </a:r>
            <a:r>
              <a:rPr sz="2000" i="1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002060"/>
                </a:solidFill>
                <a:latin typeface="Arial"/>
                <a:cs typeface="Arial"/>
              </a:rPr>
              <a:t>viện</a:t>
            </a:r>
            <a:r>
              <a:rPr sz="2000" i="1" spc="-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002060"/>
                </a:solidFill>
                <a:latin typeface="Arial"/>
                <a:cs typeface="Arial"/>
              </a:rPr>
              <a:t>Đại</a:t>
            </a:r>
            <a:r>
              <a:rPr sz="2000" i="1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002060"/>
                </a:solidFill>
                <a:latin typeface="Arial"/>
                <a:cs typeface="Arial"/>
              </a:rPr>
              <a:t>học</a:t>
            </a:r>
            <a:r>
              <a:rPr sz="2000" i="1" spc="-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002060"/>
                </a:solidFill>
                <a:latin typeface="Arial"/>
                <a:cs typeface="Arial"/>
              </a:rPr>
              <a:t>Y</a:t>
            </a:r>
            <a:r>
              <a:rPr sz="2000" i="1" spc="-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002060"/>
                </a:solidFill>
                <a:latin typeface="Arial"/>
                <a:cs typeface="Arial"/>
              </a:rPr>
              <a:t>Dược</a:t>
            </a:r>
            <a:r>
              <a:rPr sz="2000" i="1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002060"/>
                </a:solidFill>
                <a:latin typeface="Arial"/>
                <a:cs typeface="Arial"/>
              </a:rPr>
              <a:t>TPHCM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88521" y="354583"/>
            <a:ext cx="515366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0070C0"/>
                </a:solidFill>
                <a:latin typeface="Arial MT"/>
                <a:cs typeface="Arial MT"/>
              </a:rPr>
              <a:t>BỆNH VIỆN ĐẠI HỌC Y DƯỢC THÀNH PHỐ HỒ CHÍ MINH</a:t>
            </a:r>
            <a:endParaRPr sz="1500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2149"/>
            <a:ext cx="866422" cy="85351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1934" y="0"/>
            <a:ext cx="927278" cy="927279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1</a:t>
            </a:fld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1773596"/>
            <a:ext cx="2877820" cy="323215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70"/>
              </a:spcBef>
              <a:buChar char="•"/>
              <a:tabLst>
                <a:tab pos="241300" algn="l"/>
              </a:tabLst>
            </a:pPr>
            <a:r>
              <a:rPr sz="2800" spc="-5" dirty="0">
                <a:latin typeface="Arial MT"/>
                <a:cs typeface="Arial MT"/>
              </a:rPr>
              <a:t>TPTNT10TS</a:t>
            </a:r>
            <a:endParaRPr sz="2800">
              <a:latin typeface="Arial MT"/>
              <a:cs typeface="Arial MT"/>
            </a:endParaRPr>
          </a:p>
          <a:p>
            <a:pPr marL="698500" lvl="1" indent="-228600">
              <a:lnSpc>
                <a:spcPct val="100000"/>
              </a:lnSpc>
              <a:spcBef>
                <a:spcPts val="229"/>
              </a:spcBef>
              <a:buChar char="•"/>
              <a:tabLst>
                <a:tab pos="698500" algn="l"/>
              </a:tabLst>
            </a:pPr>
            <a:r>
              <a:rPr sz="2400" spc="-10" dirty="0">
                <a:latin typeface="Arial MT"/>
                <a:cs typeface="Arial MT"/>
              </a:rPr>
              <a:t>S.G.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1,010</a:t>
            </a:r>
            <a:endParaRPr sz="2400">
              <a:latin typeface="Arial MT"/>
              <a:cs typeface="Arial MT"/>
            </a:endParaRPr>
          </a:p>
          <a:p>
            <a:pPr marL="698500" lvl="1" indent="-228600">
              <a:lnSpc>
                <a:spcPct val="100000"/>
              </a:lnSpc>
              <a:spcBef>
                <a:spcPts val="215"/>
              </a:spcBef>
              <a:buChar char="•"/>
              <a:tabLst>
                <a:tab pos="698500" algn="l"/>
              </a:tabLst>
            </a:pPr>
            <a:r>
              <a:rPr sz="2400" dirty="0">
                <a:latin typeface="Arial MT"/>
                <a:cs typeface="Arial MT"/>
              </a:rPr>
              <a:t>pH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6.0</a:t>
            </a:r>
            <a:endParaRPr sz="2400">
              <a:latin typeface="Arial MT"/>
              <a:cs typeface="Arial MT"/>
            </a:endParaRPr>
          </a:p>
          <a:p>
            <a:pPr marL="698500" lvl="1" indent="-228600">
              <a:lnSpc>
                <a:spcPct val="100000"/>
              </a:lnSpc>
              <a:spcBef>
                <a:spcPts val="240"/>
              </a:spcBef>
              <a:buChar char="•"/>
              <a:tabLst>
                <a:tab pos="698500" algn="l"/>
              </a:tabLst>
            </a:pPr>
            <a:r>
              <a:rPr sz="2400" spc="-5" dirty="0">
                <a:latin typeface="Arial MT"/>
                <a:cs typeface="Arial MT"/>
              </a:rPr>
              <a:t>PRO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âm</a:t>
            </a:r>
            <a:r>
              <a:rPr sz="2400" spc="-3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tính</a:t>
            </a:r>
            <a:endParaRPr sz="2400">
              <a:latin typeface="Arial MT"/>
              <a:cs typeface="Arial MT"/>
            </a:endParaRPr>
          </a:p>
          <a:p>
            <a:pPr marL="698500" lvl="1" indent="-228600">
              <a:lnSpc>
                <a:spcPct val="100000"/>
              </a:lnSpc>
              <a:spcBef>
                <a:spcPts val="120"/>
              </a:spcBef>
              <a:buChar char="•"/>
              <a:tabLst>
                <a:tab pos="698500" algn="l"/>
              </a:tabLst>
            </a:pPr>
            <a:r>
              <a:rPr sz="2400" spc="-5" dirty="0">
                <a:latin typeface="Arial MT"/>
                <a:cs typeface="Arial MT"/>
              </a:rPr>
              <a:t>BLOOD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âm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tính</a:t>
            </a:r>
            <a:endParaRPr sz="2400">
              <a:latin typeface="Arial MT"/>
              <a:cs typeface="Arial MT"/>
            </a:endParaRPr>
          </a:p>
          <a:p>
            <a:pPr marL="698500" lvl="1" indent="-228600">
              <a:lnSpc>
                <a:spcPct val="100000"/>
              </a:lnSpc>
              <a:spcBef>
                <a:spcPts val="219"/>
              </a:spcBef>
              <a:buChar char="•"/>
              <a:tabLst>
                <a:tab pos="698500" algn="l"/>
              </a:tabLst>
            </a:pPr>
            <a:r>
              <a:rPr sz="2400" spc="-5" dirty="0">
                <a:latin typeface="Arial MT"/>
                <a:cs typeface="Arial MT"/>
              </a:rPr>
              <a:t>LEU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âm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tính</a:t>
            </a:r>
            <a:endParaRPr sz="2400">
              <a:latin typeface="Arial MT"/>
              <a:cs typeface="Arial MT"/>
            </a:endParaRPr>
          </a:p>
          <a:p>
            <a:pPr marL="698500" lvl="1" indent="-228600">
              <a:lnSpc>
                <a:spcPct val="100000"/>
              </a:lnSpc>
              <a:spcBef>
                <a:spcPts val="215"/>
              </a:spcBef>
              <a:buChar char="•"/>
              <a:tabLst>
                <a:tab pos="698500" algn="l"/>
              </a:tabLst>
            </a:pPr>
            <a:r>
              <a:rPr sz="2400" spc="-5" dirty="0">
                <a:latin typeface="Arial MT"/>
                <a:cs typeface="Arial MT"/>
              </a:rPr>
              <a:t>NIT</a:t>
            </a:r>
            <a:r>
              <a:rPr sz="2400" spc="-10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âm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tính</a:t>
            </a:r>
            <a:endParaRPr sz="2400">
              <a:latin typeface="Arial MT"/>
              <a:cs typeface="Arial MT"/>
            </a:endParaRPr>
          </a:p>
          <a:p>
            <a:pPr marL="698500" lvl="1" indent="-228600">
              <a:lnSpc>
                <a:spcPct val="100000"/>
              </a:lnSpc>
              <a:spcBef>
                <a:spcPts val="215"/>
              </a:spcBef>
              <a:buChar char="•"/>
              <a:tabLst>
                <a:tab pos="698500" algn="l"/>
              </a:tabLst>
            </a:pPr>
            <a:r>
              <a:rPr sz="2400" spc="-5" dirty="0">
                <a:latin typeface="Arial MT"/>
                <a:cs typeface="Arial MT"/>
              </a:rPr>
              <a:t>GLU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âm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tính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250940" y="1740915"/>
            <a:ext cx="4864735" cy="191516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25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 MT"/>
                <a:cs typeface="Arial MT"/>
              </a:rPr>
              <a:t>Cholesterol:</a:t>
            </a:r>
            <a:r>
              <a:rPr sz="2800" spc="-30" dirty="0">
                <a:latin typeface="Arial MT"/>
                <a:cs typeface="Arial MT"/>
              </a:rPr>
              <a:t> </a:t>
            </a:r>
            <a:r>
              <a:rPr sz="2800" b="1" dirty="0">
                <a:latin typeface="Arial"/>
                <a:cs typeface="Arial"/>
              </a:rPr>
              <a:t>228</a:t>
            </a:r>
            <a:r>
              <a:rPr sz="2800" b="1" spc="-20" dirty="0">
                <a:latin typeface="Arial"/>
                <a:cs typeface="Arial"/>
              </a:rPr>
              <a:t> </a:t>
            </a:r>
            <a:r>
              <a:rPr sz="2800" dirty="0">
                <a:latin typeface="Arial MT"/>
                <a:cs typeface="Arial MT"/>
              </a:rPr>
              <a:t>mg/dL</a:t>
            </a:r>
            <a:endParaRPr sz="2800">
              <a:latin typeface="Arial MT"/>
              <a:cs typeface="Arial MT"/>
            </a:endParaRPr>
          </a:p>
          <a:p>
            <a:pPr marL="241300" indent="-228600">
              <a:lnSpc>
                <a:spcPct val="100000"/>
              </a:lnSpc>
              <a:spcBef>
                <a:spcPts val="530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 MT"/>
                <a:cs typeface="Arial MT"/>
              </a:rPr>
              <a:t>LDL-C:</a:t>
            </a:r>
            <a:r>
              <a:rPr sz="2800" spc="-35" dirty="0">
                <a:latin typeface="Arial MT"/>
                <a:cs typeface="Arial MT"/>
              </a:rPr>
              <a:t> </a:t>
            </a:r>
            <a:r>
              <a:rPr sz="2800" b="1" dirty="0">
                <a:latin typeface="Arial"/>
                <a:cs typeface="Arial"/>
              </a:rPr>
              <a:t>138</a:t>
            </a:r>
            <a:r>
              <a:rPr sz="2800" b="1" spc="-20" dirty="0">
                <a:latin typeface="Arial"/>
                <a:cs typeface="Arial"/>
              </a:rPr>
              <a:t> </a:t>
            </a:r>
            <a:r>
              <a:rPr sz="2800" dirty="0">
                <a:latin typeface="Arial MT"/>
                <a:cs typeface="Arial MT"/>
              </a:rPr>
              <a:t>mg/dL</a:t>
            </a:r>
            <a:endParaRPr sz="2800">
              <a:latin typeface="Arial MT"/>
              <a:cs typeface="Arial MT"/>
            </a:endParaRPr>
          </a:p>
          <a:p>
            <a:pPr marL="241300" indent="-228600">
              <a:lnSpc>
                <a:spcPts val="3180"/>
              </a:lnSpc>
              <a:spcBef>
                <a:spcPts val="745"/>
              </a:spcBef>
              <a:buChar char="•"/>
              <a:tabLst>
                <a:tab pos="241300" algn="l"/>
              </a:tabLst>
            </a:pPr>
            <a:r>
              <a:rPr sz="2800" spc="-20" dirty="0">
                <a:latin typeface="Arial MT"/>
                <a:cs typeface="Arial MT"/>
              </a:rPr>
              <a:t>NT-proBNP:</a:t>
            </a:r>
            <a:r>
              <a:rPr sz="2800" spc="-15" dirty="0">
                <a:latin typeface="Arial MT"/>
                <a:cs typeface="Arial MT"/>
              </a:rPr>
              <a:t> </a:t>
            </a:r>
            <a:r>
              <a:rPr sz="2800" b="1" dirty="0">
                <a:latin typeface="Arial"/>
                <a:cs typeface="Arial"/>
              </a:rPr>
              <a:t>1892</a:t>
            </a:r>
            <a:r>
              <a:rPr sz="2800" b="1" spc="-10" dirty="0">
                <a:latin typeface="Arial"/>
                <a:cs typeface="Arial"/>
              </a:rPr>
              <a:t> </a:t>
            </a:r>
            <a:r>
              <a:rPr sz="2800" dirty="0">
                <a:latin typeface="Arial MT"/>
                <a:cs typeface="Arial MT"/>
              </a:rPr>
              <a:t>ng/L</a:t>
            </a:r>
            <a:r>
              <a:rPr sz="2800" spc="-114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(&lt;125</a:t>
            </a:r>
            <a:endParaRPr sz="2800">
              <a:latin typeface="Arial MT"/>
              <a:cs typeface="Arial MT"/>
            </a:endParaRPr>
          </a:p>
          <a:p>
            <a:pPr marL="241300">
              <a:lnSpc>
                <a:spcPts val="3180"/>
              </a:lnSpc>
            </a:pPr>
            <a:r>
              <a:rPr sz="2800" dirty="0">
                <a:latin typeface="Arial MT"/>
                <a:cs typeface="Arial MT"/>
              </a:rPr>
              <a:t>cho</a:t>
            </a:r>
            <a:r>
              <a:rPr sz="2800" spc="-2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&lt;75</a:t>
            </a:r>
            <a:r>
              <a:rPr sz="2800" spc="-25" dirty="0">
                <a:latin typeface="Arial MT"/>
                <a:cs typeface="Arial MT"/>
              </a:rPr>
              <a:t> </a:t>
            </a:r>
            <a:r>
              <a:rPr sz="2800" spc="-250" dirty="0">
                <a:latin typeface="Arial MT"/>
                <a:cs typeface="Arial MT"/>
              </a:rPr>
              <a:t>tuổi)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12101995" y="0"/>
                </a:lnTo>
                <a:lnTo>
                  <a:pt x="0" y="0"/>
                </a:lnTo>
                <a:lnTo>
                  <a:pt x="0" y="1151890"/>
                </a:lnTo>
                <a:lnTo>
                  <a:pt x="0" y="676529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6765290"/>
                </a:lnTo>
                <a:lnTo>
                  <a:pt x="99885" y="6765290"/>
                </a:lnTo>
                <a:lnTo>
                  <a:pt x="99885" y="1151890"/>
                </a:lnTo>
                <a:lnTo>
                  <a:pt x="12101995" y="1151890"/>
                </a:lnTo>
                <a:lnTo>
                  <a:pt x="12101995" y="6765074"/>
                </a:lnTo>
                <a:lnTo>
                  <a:pt x="12192000" y="6765074"/>
                </a:lnTo>
                <a:lnTo>
                  <a:pt x="12192000" y="0"/>
                </a:lnTo>
                <a:close/>
              </a:path>
            </a:pathLst>
          </a:custGeom>
          <a:solidFill>
            <a:srgbClr val="2A7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81587" y="159003"/>
            <a:ext cx="20288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58519" algn="l"/>
              </a:tabLst>
            </a:pPr>
            <a:r>
              <a:rPr spc="-10" dirty="0"/>
              <a:t>X</a:t>
            </a:r>
            <a:r>
              <a:rPr dirty="0"/>
              <a:t>N	k</a:t>
            </a:r>
            <a:r>
              <a:rPr spc="-10" dirty="0"/>
              <a:t>h</a:t>
            </a:r>
            <a:r>
              <a:rPr dirty="0"/>
              <a:t>ác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10</a:t>
            </a:fld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545" y="0"/>
            <a:ext cx="13492480" cy="6858000"/>
            <a:chOff x="-2545" y="0"/>
            <a:chExt cx="1349248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2545" y="1675414"/>
              <a:ext cx="13492278" cy="518258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0"/>
                  </a:moveTo>
                  <a:lnTo>
                    <a:pt x="12101995" y="0"/>
                  </a:lnTo>
                  <a:lnTo>
                    <a:pt x="0" y="0"/>
                  </a:lnTo>
                  <a:lnTo>
                    <a:pt x="0" y="1151890"/>
                  </a:lnTo>
                  <a:lnTo>
                    <a:pt x="0" y="6765290"/>
                  </a:lnTo>
                  <a:lnTo>
                    <a:pt x="0" y="6858000"/>
                  </a:lnTo>
                  <a:lnTo>
                    <a:pt x="12192000" y="6858000"/>
                  </a:lnTo>
                  <a:lnTo>
                    <a:pt x="12192000" y="6765290"/>
                  </a:lnTo>
                  <a:lnTo>
                    <a:pt x="99885" y="6765290"/>
                  </a:lnTo>
                  <a:lnTo>
                    <a:pt x="99885" y="1151890"/>
                  </a:lnTo>
                  <a:lnTo>
                    <a:pt x="12101995" y="1151890"/>
                  </a:lnTo>
                  <a:lnTo>
                    <a:pt x="12101995" y="6765074"/>
                  </a:lnTo>
                  <a:lnTo>
                    <a:pt x="12192000" y="676507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2A7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02945" y="277875"/>
            <a:ext cx="338264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ĐIỆN</a:t>
            </a:r>
            <a:r>
              <a:rPr spc="-55" dirty="0"/>
              <a:t> </a:t>
            </a:r>
            <a:r>
              <a:rPr spc="-5" dirty="0"/>
              <a:t>TÂM</a:t>
            </a:r>
            <a:r>
              <a:rPr spc="-40" dirty="0"/>
              <a:t> </a:t>
            </a:r>
            <a:r>
              <a:rPr spc="-5" dirty="0"/>
              <a:t>ĐỒ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11</a:t>
            </a:fld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1539" y="552195"/>
            <a:ext cx="6127750" cy="620395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266700" marR="481965" indent="-228600" algn="just">
              <a:lnSpc>
                <a:spcPct val="90700"/>
              </a:lnSpc>
              <a:spcBef>
                <a:spcPts val="409"/>
              </a:spcBef>
              <a:buFont typeface="Arial MT"/>
              <a:buChar char="•"/>
              <a:tabLst>
                <a:tab pos="266700" algn="l"/>
              </a:tabLst>
            </a:pPr>
            <a:r>
              <a:rPr sz="2800" dirty="0">
                <a:latin typeface="Tahoma"/>
                <a:cs typeface="Tahoma"/>
              </a:rPr>
              <a:t>Không hẹp LVOT. Vòng van ĐMC  27mm, xoang Valsalva 34mm, STJ  30mm, ĐMC lên 37.6mm.</a:t>
            </a:r>
            <a:endParaRPr sz="2800">
              <a:latin typeface="Tahoma"/>
              <a:cs typeface="Tahoma"/>
            </a:endParaRPr>
          </a:p>
          <a:p>
            <a:pPr marL="266700" marR="30480" indent="-228600" algn="just">
              <a:lnSpc>
                <a:spcPct val="90000"/>
              </a:lnSpc>
              <a:spcBef>
                <a:spcPts val="985"/>
              </a:spcBef>
              <a:buFont typeface="Arial MT"/>
              <a:buChar char="•"/>
              <a:tabLst>
                <a:tab pos="266700" algn="l"/>
              </a:tabLst>
            </a:pPr>
            <a:r>
              <a:rPr sz="2800" dirty="0">
                <a:latin typeface="Tahoma"/>
                <a:cs typeface="Tahoma"/>
              </a:rPr>
              <a:t>Van ĐMC </a:t>
            </a:r>
            <a:r>
              <a:rPr sz="2800" b="1" dirty="0">
                <a:latin typeface="Tahoma"/>
                <a:cs typeface="Tahoma"/>
              </a:rPr>
              <a:t>khả năng hai mảnh  sievers 1 </a:t>
            </a:r>
            <a:r>
              <a:rPr sz="2800" dirty="0">
                <a:latin typeface="Tahoma"/>
                <a:cs typeface="Tahoma"/>
              </a:rPr>
              <a:t>raphe lá vành phải và trái.  </a:t>
            </a:r>
            <a:r>
              <a:rPr sz="2800" b="1" dirty="0">
                <a:latin typeface="Tahoma"/>
                <a:cs typeface="Tahoma"/>
              </a:rPr>
              <a:t>Vôi hóa </a:t>
            </a:r>
            <a:r>
              <a:rPr sz="2800" dirty="0">
                <a:latin typeface="Tahoma"/>
                <a:cs typeface="Tahoma"/>
              </a:rPr>
              <a:t>vòng van và cánh van </a:t>
            </a:r>
            <a:r>
              <a:rPr sz="2800" b="1" dirty="0">
                <a:latin typeface="Tahoma"/>
                <a:cs typeface="Tahoma"/>
              </a:rPr>
              <a:t>rất  nặng </a:t>
            </a:r>
            <a:r>
              <a:rPr sz="2800" dirty="0">
                <a:latin typeface="Tahoma"/>
                <a:cs typeface="Tahoma"/>
              </a:rPr>
              <a:t>nghĩ do thoái hóa. Lá vành  phải và vành trái gần như bất động.</a:t>
            </a:r>
            <a:endParaRPr sz="2800">
              <a:latin typeface="Tahoma"/>
              <a:cs typeface="Tahoma"/>
            </a:endParaRPr>
          </a:p>
          <a:p>
            <a:pPr marL="266700" marR="352425" indent="-228600" algn="just">
              <a:lnSpc>
                <a:spcPct val="90200"/>
              </a:lnSpc>
              <a:spcBef>
                <a:spcPts val="955"/>
              </a:spcBef>
              <a:buFont typeface="Arial MT"/>
              <a:buChar char="•"/>
              <a:tabLst>
                <a:tab pos="266700" algn="l"/>
              </a:tabLst>
            </a:pPr>
            <a:r>
              <a:rPr sz="2800" b="1" dirty="0">
                <a:latin typeface="Tahoma"/>
                <a:cs typeface="Tahoma"/>
              </a:rPr>
              <a:t>Hẹp van ĐMC nặng</a:t>
            </a:r>
            <a:r>
              <a:rPr sz="2800" dirty="0">
                <a:latin typeface="Tahoma"/>
                <a:cs typeface="Tahoma"/>
              </a:rPr>
              <a:t>, </a:t>
            </a:r>
            <a:r>
              <a:rPr sz="2800" b="1" dirty="0">
                <a:latin typeface="Tahoma"/>
                <a:cs typeface="Tahoma"/>
              </a:rPr>
              <a:t>AV Vmax  505cm/s</a:t>
            </a:r>
            <a:r>
              <a:rPr sz="2800" dirty="0">
                <a:latin typeface="Tahoma"/>
                <a:cs typeface="Tahoma"/>
              </a:rPr>
              <a:t>, </a:t>
            </a:r>
            <a:r>
              <a:rPr sz="2800" b="1" dirty="0">
                <a:latin typeface="Tahoma"/>
                <a:cs typeface="Tahoma"/>
              </a:rPr>
              <a:t>PG max/mean  102/69mmHg</a:t>
            </a:r>
            <a:r>
              <a:rPr sz="2800" dirty="0">
                <a:latin typeface="Tahoma"/>
                <a:cs typeface="Tahoma"/>
              </a:rPr>
              <a:t>, diện tích mở van  trên phương trình liên tục </a:t>
            </a:r>
            <a:r>
              <a:rPr sz="2800" b="1" dirty="0">
                <a:latin typeface="Tahoma"/>
                <a:cs typeface="Tahoma"/>
              </a:rPr>
              <a:t>0.6cm</a:t>
            </a:r>
            <a:r>
              <a:rPr sz="2850" b="1" baseline="23391" dirty="0">
                <a:latin typeface="Tahoma"/>
                <a:cs typeface="Tahoma"/>
              </a:rPr>
              <a:t>2</a:t>
            </a:r>
            <a:r>
              <a:rPr sz="2800" dirty="0">
                <a:latin typeface="Tahoma"/>
                <a:cs typeface="Tahoma"/>
              </a:rPr>
              <a:t>,  planimetry </a:t>
            </a:r>
            <a:r>
              <a:rPr sz="2800" b="1" dirty="0">
                <a:latin typeface="Tahoma"/>
                <a:cs typeface="Tahoma"/>
              </a:rPr>
              <a:t>0.51cm</a:t>
            </a:r>
            <a:r>
              <a:rPr sz="2850" b="1" baseline="23391" dirty="0">
                <a:latin typeface="Tahoma"/>
                <a:cs typeface="Tahoma"/>
              </a:rPr>
              <a:t>2</a:t>
            </a:r>
            <a:r>
              <a:rPr sz="2800" dirty="0">
                <a:latin typeface="Tahoma"/>
                <a:cs typeface="Tahoma"/>
              </a:rPr>
              <a:t>, DVI=0.16.</a:t>
            </a:r>
            <a:endParaRPr sz="2800">
              <a:latin typeface="Tahoma"/>
              <a:cs typeface="Tahoma"/>
            </a:endParaRPr>
          </a:p>
          <a:p>
            <a:pPr marL="266700" marR="401320" indent="-228600" algn="just">
              <a:lnSpc>
                <a:spcPts val="2900"/>
              </a:lnSpc>
              <a:spcBef>
                <a:spcPts val="1200"/>
              </a:spcBef>
              <a:buFont typeface="Arial MT"/>
              <a:buChar char="•"/>
              <a:tabLst>
                <a:tab pos="266700" algn="l"/>
              </a:tabLst>
            </a:pPr>
            <a:r>
              <a:rPr sz="2800" b="1" dirty="0">
                <a:latin typeface="Tahoma"/>
                <a:cs typeface="Tahoma"/>
              </a:rPr>
              <a:t>Hở van ĐMC trung bình</a:t>
            </a:r>
            <a:r>
              <a:rPr sz="2800" dirty="0">
                <a:latin typeface="Tahoma"/>
                <a:cs typeface="Tahoma"/>
              </a:rPr>
              <a:t>, khó đo  VC, PHT=363ms.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603263" y="0"/>
            <a:ext cx="4589145" cy="6858000"/>
            <a:chOff x="7603263" y="0"/>
            <a:chExt cx="4589145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03263" y="3311165"/>
              <a:ext cx="3783290" cy="354683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03263" y="0"/>
              <a:ext cx="4588734" cy="3429000"/>
            </a:xfrm>
            <a:prstGeom prst="rect">
              <a:avLst/>
            </a:prstGeom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12</a:t>
            </a:fld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6139" y="1807971"/>
            <a:ext cx="10175875" cy="374205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92100" marR="55880" indent="-228600" algn="just">
              <a:lnSpc>
                <a:spcPts val="3000"/>
              </a:lnSpc>
              <a:spcBef>
                <a:spcPts val="500"/>
              </a:spcBef>
              <a:buChar char="•"/>
              <a:tabLst>
                <a:tab pos="292100" algn="l"/>
              </a:tabLst>
            </a:pPr>
            <a:r>
              <a:rPr sz="2800" dirty="0">
                <a:latin typeface="Arial MT"/>
                <a:cs typeface="Arial MT"/>
              </a:rPr>
              <a:t>Hẹp nặng kèm hở trung bình van động mạch chủ do thoái hóa  van, vôi hoá (AVA=0.6 cm</a:t>
            </a:r>
            <a:r>
              <a:rPr sz="2850" baseline="23391" dirty="0">
                <a:latin typeface="Arial MT"/>
                <a:cs typeface="Arial MT"/>
              </a:rPr>
              <a:t>2</a:t>
            </a:r>
            <a:r>
              <a:rPr sz="2800" dirty="0">
                <a:latin typeface="Arial MT"/>
                <a:cs typeface="Arial MT"/>
              </a:rPr>
              <a:t>, PGmax/mean 102/69 mmHg)</a:t>
            </a:r>
            <a:endParaRPr sz="2800">
              <a:latin typeface="Arial MT"/>
              <a:cs typeface="Arial MT"/>
            </a:endParaRPr>
          </a:p>
          <a:p>
            <a:pPr algn="just">
              <a:lnSpc>
                <a:spcPct val="100000"/>
              </a:lnSpc>
              <a:spcBef>
                <a:spcPts val="25"/>
              </a:spcBef>
              <a:buFont typeface="Arial MT"/>
              <a:buChar char="•"/>
            </a:pPr>
            <a:endParaRPr sz="4400">
              <a:latin typeface="Arial MT"/>
              <a:cs typeface="Arial MT"/>
            </a:endParaRPr>
          </a:p>
          <a:p>
            <a:pPr marL="292100" marR="103505" indent="-228600" algn="just">
              <a:lnSpc>
                <a:spcPts val="3000"/>
              </a:lnSpc>
              <a:buChar char="•"/>
              <a:tabLst>
                <a:tab pos="292100" algn="l"/>
              </a:tabLst>
            </a:pPr>
            <a:r>
              <a:rPr sz="2800" dirty="0">
                <a:latin typeface="Arial MT"/>
                <a:cs typeface="Arial MT"/>
              </a:rPr>
              <a:t>Suy tim NYHA II EF 60.5%, hệ mạch vành hẹp không ý nghĩa,  RCA xuất phảt từ xoang vành trái (MSCT 24/05/2022)</a:t>
            </a:r>
            <a:endParaRPr sz="2800">
              <a:latin typeface="Arial MT"/>
              <a:cs typeface="Arial MT"/>
            </a:endParaRPr>
          </a:p>
          <a:p>
            <a:pPr algn="just">
              <a:lnSpc>
                <a:spcPct val="100000"/>
              </a:lnSpc>
              <a:spcBef>
                <a:spcPts val="50"/>
              </a:spcBef>
              <a:buFont typeface="Arial MT"/>
              <a:buChar char="•"/>
            </a:pPr>
            <a:endParaRPr sz="4250">
              <a:latin typeface="Arial MT"/>
              <a:cs typeface="Arial MT"/>
            </a:endParaRPr>
          </a:p>
          <a:p>
            <a:pPr marL="292100" marR="521334" indent="-228600" algn="just">
              <a:lnSpc>
                <a:spcPts val="3100"/>
              </a:lnSpc>
              <a:buChar char="•"/>
              <a:tabLst>
                <a:tab pos="292100" algn="l"/>
              </a:tabLst>
            </a:pPr>
            <a:r>
              <a:rPr sz="2800" dirty="0">
                <a:latin typeface="Arial MT"/>
                <a:cs typeface="Arial MT"/>
              </a:rPr>
              <a:t>Bệnh thận mạn giai đoạn G3a – Tăng huyết áp – Tăng sinh  lành tính tiền liệt tuyến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12101995" y="0"/>
                </a:lnTo>
                <a:lnTo>
                  <a:pt x="0" y="0"/>
                </a:lnTo>
                <a:lnTo>
                  <a:pt x="0" y="1151890"/>
                </a:lnTo>
                <a:lnTo>
                  <a:pt x="0" y="676529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6765290"/>
                </a:lnTo>
                <a:lnTo>
                  <a:pt x="99885" y="6765290"/>
                </a:lnTo>
                <a:lnTo>
                  <a:pt x="99885" y="1151890"/>
                </a:lnTo>
                <a:lnTo>
                  <a:pt x="12101995" y="1151890"/>
                </a:lnTo>
                <a:lnTo>
                  <a:pt x="12101995" y="6765074"/>
                </a:lnTo>
                <a:lnTo>
                  <a:pt x="12192000" y="6765074"/>
                </a:lnTo>
                <a:lnTo>
                  <a:pt x="12192000" y="0"/>
                </a:lnTo>
                <a:close/>
              </a:path>
            </a:pathLst>
          </a:custGeom>
          <a:solidFill>
            <a:srgbClr val="2A7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31518" y="317499"/>
            <a:ext cx="31292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CHẨN</a:t>
            </a:r>
            <a:r>
              <a:rPr spc="-85" dirty="0"/>
              <a:t> </a:t>
            </a:r>
            <a:r>
              <a:rPr spc="-5" dirty="0"/>
              <a:t>ĐOÁN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13</a:t>
            </a:fld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00656" y="0"/>
            <a:ext cx="8390890" cy="6824345"/>
            <a:chOff x="1900656" y="0"/>
            <a:chExt cx="8390890" cy="68243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36788" y="0"/>
              <a:ext cx="8305610" cy="682383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919706" y="2764629"/>
              <a:ext cx="8352790" cy="1112520"/>
            </a:xfrm>
            <a:custGeom>
              <a:avLst/>
              <a:gdLst/>
              <a:ahLst/>
              <a:cxnLst/>
              <a:rect l="l" t="t" r="r" b="b"/>
              <a:pathLst>
                <a:path w="8352790" h="1112520">
                  <a:moveTo>
                    <a:pt x="0" y="0"/>
                  </a:moveTo>
                  <a:lnTo>
                    <a:pt x="8352583" y="0"/>
                  </a:lnTo>
                  <a:lnTo>
                    <a:pt x="8352583" y="1112426"/>
                  </a:lnTo>
                  <a:lnTo>
                    <a:pt x="0" y="1112426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482196" y="5400547"/>
            <a:ext cx="1597660" cy="1391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5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2020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ACC/AHA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ts val="2180"/>
              </a:lnSpc>
              <a:spcBef>
                <a:spcPts val="30"/>
              </a:spcBef>
            </a:pPr>
            <a:r>
              <a:rPr sz="1800" spc="-5" dirty="0">
                <a:latin typeface="Calibri"/>
                <a:cs typeface="Calibri"/>
              </a:rPr>
              <a:t>Guideline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spc="-5" dirty="0">
                <a:latin typeface="Calibri"/>
                <a:cs typeface="Calibri"/>
              </a:rPr>
              <a:t>the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Management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endParaRPr sz="1800">
              <a:latin typeface="Calibri"/>
              <a:cs typeface="Calibri"/>
            </a:endParaRPr>
          </a:p>
          <a:p>
            <a:pPr marL="12700" marR="257810">
              <a:lnSpc>
                <a:spcPts val="2090"/>
              </a:lnSpc>
              <a:spcBef>
                <a:spcPts val="105"/>
              </a:spcBef>
            </a:pPr>
            <a:r>
              <a:rPr sz="1800" spc="-15" dirty="0">
                <a:latin typeface="Calibri"/>
                <a:cs typeface="Calibri"/>
              </a:rPr>
              <a:t>Valvular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Heart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Disease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14</a:t>
            </a:fld>
            <a:endParaRPr 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88" y="80966"/>
            <a:ext cx="10225405" cy="6703059"/>
            <a:chOff x="136788" y="80966"/>
            <a:chExt cx="10225405" cy="67030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7035" y="82626"/>
              <a:ext cx="9705122" cy="669791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278702" y="100016"/>
              <a:ext cx="2381250" cy="590550"/>
            </a:xfrm>
            <a:custGeom>
              <a:avLst/>
              <a:gdLst/>
              <a:ahLst/>
              <a:cxnLst/>
              <a:rect l="l" t="t" r="r" b="b"/>
              <a:pathLst>
                <a:path w="2381250" h="590550">
                  <a:moveTo>
                    <a:pt x="0" y="0"/>
                  </a:moveTo>
                  <a:lnTo>
                    <a:pt x="2380890" y="0"/>
                  </a:lnTo>
                  <a:lnTo>
                    <a:pt x="2380890" y="590097"/>
                  </a:lnTo>
                  <a:lnTo>
                    <a:pt x="0" y="590097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469147" y="690112"/>
              <a:ext cx="0" cy="155575"/>
            </a:xfrm>
            <a:custGeom>
              <a:avLst/>
              <a:gdLst/>
              <a:ahLst/>
              <a:cxnLst/>
              <a:rect l="l" t="t" r="r" b="b"/>
              <a:pathLst>
                <a:path h="155575">
                  <a:moveTo>
                    <a:pt x="0" y="0"/>
                  </a:moveTo>
                  <a:lnTo>
                    <a:pt x="1" y="155276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70672" y="828136"/>
              <a:ext cx="2898775" cy="0"/>
            </a:xfrm>
            <a:custGeom>
              <a:avLst/>
              <a:gdLst/>
              <a:ahLst/>
              <a:cxnLst/>
              <a:rect l="l" t="t" r="r" b="b"/>
              <a:pathLst>
                <a:path w="2898775">
                  <a:moveTo>
                    <a:pt x="2898475" y="0"/>
                  </a:moveTo>
                  <a:lnTo>
                    <a:pt x="0" y="1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70671" y="828136"/>
              <a:ext cx="0" cy="265430"/>
            </a:xfrm>
            <a:custGeom>
              <a:avLst/>
              <a:gdLst/>
              <a:ahLst/>
              <a:cxnLst/>
              <a:rect l="l" t="t" r="r" b="b"/>
              <a:pathLst>
                <a:path h="265430">
                  <a:moveTo>
                    <a:pt x="0" y="0"/>
                  </a:moveTo>
                  <a:lnTo>
                    <a:pt x="1" y="264858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570671" y="1393031"/>
              <a:ext cx="0" cy="280670"/>
            </a:xfrm>
            <a:custGeom>
              <a:avLst/>
              <a:gdLst/>
              <a:ahLst/>
              <a:cxnLst/>
              <a:rect l="l" t="t" r="r" b="b"/>
              <a:pathLst>
                <a:path h="280669">
                  <a:moveTo>
                    <a:pt x="0" y="0"/>
                  </a:moveTo>
                  <a:lnTo>
                    <a:pt x="1" y="280494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07318" y="1673524"/>
              <a:ext cx="1163955" cy="0"/>
            </a:xfrm>
            <a:custGeom>
              <a:avLst/>
              <a:gdLst/>
              <a:ahLst/>
              <a:cxnLst/>
              <a:rect l="l" t="t" r="r" b="b"/>
              <a:pathLst>
                <a:path w="1163955">
                  <a:moveTo>
                    <a:pt x="1163353" y="0"/>
                  </a:moveTo>
                  <a:lnTo>
                    <a:pt x="0" y="1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21607" y="1673524"/>
              <a:ext cx="0" cy="212725"/>
            </a:xfrm>
            <a:custGeom>
              <a:avLst/>
              <a:gdLst/>
              <a:ahLst/>
              <a:cxnLst/>
              <a:rect l="l" t="t" r="r" b="b"/>
              <a:pathLst>
                <a:path h="212725">
                  <a:moveTo>
                    <a:pt x="0" y="0"/>
                  </a:moveTo>
                  <a:lnTo>
                    <a:pt x="1" y="212425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07318" y="2678907"/>
              <a:ext cx="14604" cy="3550920"/>
            </a:xfrm>
            <a:custGeom>
              <a:avLst/>
              <a:gdLst/>
              <a:ahLst/>
              <a:cxnLst/>
              <a:rect l="l" t="t" r="r" b="b"/>
              <a:pathLst>
                <a:path w="14605" h="3550920">
                  <a:moveTo>
                    <a:pt x="0" y="0"/>
                  </a:moveTo>
                  <a:lnTo>
                    <a:pt x="14288" y="3550443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809974" y="1095380"/>
              <a:ext cx="1469390" cy="297815"/>
            </a:xfrm>
            <a:custGeom>
              <a:avLst/>
              <a:gdLst/>
              <a:ahLst/>
              <a:cxnLst/>
              <a:rect l="l" t="t" r="r" b="b"/>
              <a:pathLst>
                <a:path w="1469389" h="297815">
                  <a:moveTo>
                    <a:pt x="0" y="0"/>
                  </a:moveTo>
                  <a:lnTo>
                    <a:pt x="1469005" y="0"/>
                  </a:lnTo>
                  <a:lnTo>
                    <a:pt x="1469005" y="297650"/>
                  </a:lnTo>
                  <a:lnTo>
                    <a:pt x="0" y="29765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80633" y="1886178"/>
              <a:ext cx="1505585" cy="793115"/>
            </a:xfrm>
            <a:custGeom>
              <a:avLst/>
              <a:gdLst/>
              <a:ahLst/>
              <a:cxnLst/>
              <a:rect l="l" t="t" r="r" b="b"/>
              <a:pathLst>
                <a:path w="1505585" h="793114">
                  <a:moveTo>
                    <a:pt x="0" y="0"/>
                  </a:moveTo>
                  <a:lnTo>
                    <a:pt x="1505347" y="0"/>
                  </a:lnTo>
                  <a:lnTo>
                    <a:pt x="1505347" y="792704"/>
                  </a:lnTo>
                  <a:lnTo>
                    <a:pt x="0" y="792704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98548" y="6224591"/>
              <a:ext cx="4244975" cy="533400"/>
            </a:xfrm>
            <a:custGeom>
              <a:avLst/>
              <a:gdLst/>
              <a:ahLst/>
              <a:cxnLst/>
              <a:rect l="l" t="t" r="r" b="b"/>
              <a:pathLst>
                <a:path w="4244975" h="533400">
                  <a:moveTo>
                    <a:pt x="0" y="0"/>
                  </a:moveTo>
                  <a:lnTo>
                    <a:pt x="4244929" y="0"/>
                  </a:lnTo>
                  <a:lnTo>
                    <a:pt x="4244929" y="533392"/>
                  </a:lnTo>
                  <a:lnTo>
                    <a:pt x="0" y="533392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788" y="5525135"/>
              <a:ext cx="5211573" cy="1258727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0482196" y="5400547"/>
            <a:ext cx="1597660" cy="1391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5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2020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ACC/AHA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ts val="2180"/>
              </a:lnSpc>
              <a:spcBef>
                <a:spcPts val="30"/>
              </a:spcBef>
            </a:pPr>
            <a:r>
              <a:rPr sz="1800" spc="-5" dirty="0">
                <a:latin typeface="Calibri"/>
                <a:cs typeface="Calibri"/>
              </a:rPr>
              <a:t>Guideline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spc="-5" dirty="0">
                <a:latin typeface="Calibri"/>
                <a:cs typeface="Calibri"/>
              </a:rPr>
              <a:t>the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Management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endParaRPr sz="1800">
              <a:latin typeface="Calibri"/>
              <a:cs typeface="Calibri"/>
            </a:endParaRPr>
          </a:p>
          <a:p>
            <a:pPr marL="12700" marR="257810">
              <a:lnSpc>
                <a:spcPts val="2090"/>
              </a:lnSpc>
              <a:spcBef>
                <a:spcPts val="105"/>
              </a:spcBef>
            </a:pPr>
            <a:r>
              <a:rPr sz="1800" spc="-15" dirty="0">
                <a:latin typeface="Calibri"/>
                <a:cs typeface="Calibri"/>
              </a:rPr>
              <a:t>Valvular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Heart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Disease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15</a:t>
            </a:fld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23475" y="80967"/>
            <a:ext cx="7766684" cy="6777355"/>
            <a:chOff x="2223475" y="80967"/>
            <a:chExt cx="7766684" cy="67773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23475" y="84407"/>
              <a:ext cx="7766152" cy="677359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845920" y="6251566"/>
              <a:ext cx="721995" cy="0"/>
            </a:xfrm>
            <a:custGeom>
              <a:avLst/>
              <a:gdLst/>
              <a:ahLst/>
              <a:cxnLst/>
              <a:rect l="l" t="t" r="r" b="b"/>
              <a:pathLst>
                <a:path w="721995">
                  <a:moveTo>
                    <a:pt x="721503" y="0"/>
                  </a:moveTo>
                  <a:lnTo>
                    <a:pt x="0" y="1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036343" y="100017"/>
              <a:ext cx="1657350" cy="421640"/>
            </a:xfrm>
            <a:custGeom>
              <a:avLst/>
              <a:gdLst/>
              <a:ahLst/>
              <a:cxnLst/>
              <a:rect l="l" t="t" r="r" b="b"/>
              <a:pathLst>
                <a:path w="1657350" h="421640">
                  <a:moveTo>
                    <a:pt x="0" y="0"/>
                  </a:moveTo>
                  <a:lnTo>
                    <a:pt x="1657350" y="0"/>
                  </a:lnTo>
                  <a:lnTo>
                    <a:pt x="1657350" y="421478"/>
                  </a:lnTo>
                  <a:lnTo>
                    <a:pt x="0" y="421478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36343" y="781845"/>
              <a:ext cx="1657350" cy="421640"/>
            </a:xfrm>
            <a:custGeom>
              <a:avLst/>
              <a:gdLst/>
              <a:ahLst/>
              <a:cxnLst/>
              <a:rect l="l" t="t" r="r" b="b"/>
              <a:pathLst>
                <a:path w="1657350" h="421640">
                  <a:moveTo>
                    <a:pt x="0" y="0"/>
                  </a:moveTo>
                  <a:lnTo>
                    <a:pt x="1657350" y="0"/>
                  </a:lnTo>
                  <a:lnTo>
                    <a:pt x="1657350" y="421478"/>
                  </a:lnTo>
                  <a:lnTo>
                    <a:pt x="0" y="421478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67250" y="1463672"/>
              <a:ext cx="2412365" cy="487680"/>
            </a:xfrm>
            <a:custGeom>
              <a:avLst/>
              <a:gdLst/>
              <a:ahLst/>
              <a:cxnLst/>
              <a:rect l="l" t="t" r="r" b="b"/>
              <a:pathLst>
                <a:path w="2412365" h="487680">
                  <a:moveTo>
                    <a:pt x="0" y="0"/>
                  </a:moveTo>
                  <a:lnTo>
                    <a:pt x="2412206" y="0"/>
                  </a:lnTo>
                  <a:lnTo>
                    <a:pt x="2412206" y="487365"/>
                  </a:lnTo>
                  <a:lnTo>
                    <a:pt x="0" y="487365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036343" y="2145501"/>
              <a:ext cx="1657350" cy="433705"/>
            </a:xfrm>
            <a:custGeom>
              <a:avLst/>
              <a:gdLst/>
              <a:ahLst/>
              <a:cxnLst/>
              <a:rect l="l" t="t" r="r" b="b"/>
              <a:pathLst>
                <a:path w="1657350" h="433705">
                  <a:moveTo>
                    <a:pt x="0" y="0"/>
                  </a:moveTo>
                  <a:lnTo>
                    <a:pt x="1657350" y="0"/>
                  </a:lnTo>
                  <a:lnTo>
                    <a:pt x="1657350" y="433394"/>
                  </a:lnTo>
                  <a:lnTo>
                    <a:pt x="0" y="433394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888706" y="2832887"/>
              <a:ext cx="1941195" cy="433705"/>
            </a:xfrm>
            <a:custGeom>
              <a:avLst/>
              <a:gdLst/>
              <a:ahLst/>
              <a:cxnLst/>
              <a:rect l="l" t="t" r="r" b="b"/>
              <a:pathLst>
                <a:path w="1941195" h="433704">
                  <a:moveTo>
                    <a:pt x="0" y="0"/>
                  </a:moveTo>
                  <a:lnTo>
                    <a:pt x="1940718" y="0"/>
                  </a:lnTo>
                  <a:lnTo>
                    <a:pt x="1940718" y="433394"/>
                  </a:lnTo>
                  <a:lnTo>
                    <a:pt x="0" y="433394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044677" y="3530198"/>
              <a:ext cx="1649095" cy="784860"/>
            </a:xfrm>
            <a:custGeom>
              <a:avLst/>
              <a:gdLst/>
              <a:ahLst/>
              <a:cxnLst/>
              <a:rect l="l" t="t" r="r" b="b"/>
              <a:pathLst>
                <a:path w="1649095" h="784860">
                  <a:moveTo>
                    <a:pt x="0" y="0"/>
                  </a:moveTo>
                  <a:lnTo>
                    <a:pt x="1649016" y="0"/>
                  </a:lnTo>
                  <a:lnTo>
                    <a:pt x="1649016" y="784625"/>
                  </a:lnTo>
                  <a:lnTo>
                    <a:pt x="0" y="784625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382927" y="3840950"/>
              <a:ext cx="506095" cy="167005"/>
            </a:xfrm>
            <a:custGeom>
              <a:avLst/>
              <a:gdLst/>
              <a:ahLst/>
              <a:cxnLst/>
              <a:rect l="l" t="t" r="r" b="b"/>
              <a:pathLst>
                <a:path w="506095" h="167004">
                  <a:moveTo>
                    <a:pt x="0" y="0"/>
                  </a:moveTo>
                  <a:lnTo>
                    <a:pt x="505779" y="0"/>
                  </a:lnTo>
                  <a:lnTo>
                    <a:pt x="505779" y="166694"/>
                  </a:lnTo>
                  <a:lnTo>
                    <a:pt x="0" y="166694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278981" y="3752041"/>
              <a:ext cx="878840" cy="413384"/>
            </a:xfrm>
            <a:custGeom>
              <a:avLst/>
              <a:gdLst/>
              <a:ahLst/>
              <a:cxnLst/>
              <a:rect l="l" t="t" r="r" b="b"/>
              <a:pathLst>
                <a:path w="878839" h="413385">
                  <a:moveTo>
                    <a:pt x="0" y="0"/>
                  </a:moveTo>
                  <a:lnTo>
                    <a:pt x="878682" y="0"/>
                  </a:lnTo>
                  <a:lnTo>
                    <a:pt x="878682" y="412765"/>
                  </a:lnTo>
                  <a:lnTo>
                    <a:pt x="0" y="412765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537274" y="4894239"/>
              <a:ext cx="617855" cy="262255"/>
            </a:xfrm>
            <a:custGeom>
              <a:avLst/>
              <a:gdLst/>
              <a:ahLst/>
              <a:cxnLst/>
              <a:rect l="l" t="t" r="r" b="b"/>
              <a:pathLst>
                <a:path w="617854" h="262254">
                  <a:moveTo>
                    <a:pt x="0" y="0"/>
                  </a:moveTo>
                  <a:lnTo>
                    <a:pt x="617289" y="0"/>
                  </a:lnTo>
                  <a:lnTo>
                    <a:pt x="617289" y="261954"/>
                  </a:lnTo>
                  <a:lnTo>
                    <a:pt x="0" y="261954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395736" y="5735610"/>
              <a:ext cx="900430" cy="350520"/>
            </a:xfrm>
            <a:custGeom>
              <a:avLst/>
              <a:gdLst/>
              <a:ahLst/>
              <a:cxnLst/>
              <a:rect l="l" t="t" r="r" b="b"/>
              <a:pathLst>
                <a:path w="900429" h="350520">
                  <a:moveTo>
                    <a:pt x="0" y="0"/>
                  </a:moveTo>
                  <a:lnTo>
                    <a:pt x="900366" y="0"/>
                  </a:lnTo>
                  <a:lnTo>
                    <a:pt x="900366" y="350060"/>
                  </a:lnTo>
                  <a:lnTo>
                    <a:pt x="0" y="35006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795837" y="6558746"/>
              <a:ext cx="1548130" cy="206375"/>
            </a:xfrm>
            <a:custGeom>
              <a:avLst/>
              <a:gdLst/>
              <a:ahLst/>
              <a:cxnLst/>
              <a:rect l="l" t="t" r="r" b="b"/>
              <a:pathLst>
                <a:path w="1548129" h="206375">
                  <a:moveTo>
                    <a:pt x="0" y="0"/>
                  </a:moveTo>
                  <a:lnTo>
                    <a:pt x="1547812" y="0"/>
                  </a:lnTo>
                  <a:lnTo>
                    <a:pt x="1547812" y="206380"/>
                  </a:lnTo>
                  <a:lnTo>
                    <a:pt x="0" y="20638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869185" y="515537"/>
              <a:ext cx="0" cy="266700"/>
            </a:xfrm>
            <a:custGeom>
              <a:avLst/>
              <a:gdLst/>
              <a:ahLst/>
              <a:cxnLst/>
              <a:rect l="l" t="t" r="r" b="b"/>
              <a:pathLst>
                <a:path h="266700">
                  <a:moveTo>
                    <a:pt x="0" y="0"/>
                  </a:moveTo>
                  <a:lnTo>
                    <a:pt x="1" y="266307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869185" y="1203322"/>
              <a:ext cx="0" cy="266700"/>
            </a:xfrm>
            <a:custGeom>
              <a:avLst/>
              <a:gdLst/>
              <a:ahLst/>
              <a:cxnLst/>
              <a:rect l="l" t="t" r="r" b="b"/>
              <a:pathLst>
                <a:path h="266700">
                  <a:moveTo>
                    <a:pt x="0" y="0"/>
                  </a:moveTo>
                  <a:lnTo>
                    <a:pt x="1" y="266307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861446" y="1951037"/>
              <a:ext cx="8255" cy="194945"/>
            </a:xfrm>
            <a:custGeom>
              <a:avLst/>
              <a:gdLst/>
              <a:ahLst/>
              <a:cxnLst/>
              <a:rect l="l" t="t" r="r" b="b"/>
              <a:pathLst>
                <a:path w="8254" h="194944">
                  <a:moveTo>
                    <a:pt x="3869" y="-19050"/>
                  </a:moveTo>
                  <a:lnTo>
                    <a:pt x="3869" y="213514"/>
                  </a:lnTo>
                </a:path>
              </a:pathLst>
            </a:custGeom>
            <a:ln w="4583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869185" y="2578894"/>
              <a:ext cx="0" cy="266700"/>
            </a:xfrm>
            <a:custGeom>
              <a:avLst/>
              <a:gdLst/>
              <a:ahLst/>
              <a:cxnLst/>
              <a:rect l="l" t="t" r="r" b="b"/>
              <a:pathLst>
                <a:path h="266700">
                  <a:moveTo>
                    <a:pt x="0" y="0"/>
                  </a:moveTo>
                  <a:lnTo>
                    <a:pt x="1" y="266307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861446" y="3266281"/>
              <a:ext cx="0" cy="266700"/>
            </a:xfrm>
            <a:custGeom>
              <a:avLst/>
              <a:gdLst/>
              <a:ahLst/>
              <a:cxnLst/>
              <a:rect l="l" t="t" r="r" b="b"/>
              <a:pathLst>
                <a:path h="266700">
                  <a:moveTo>
                    <a:pt x="0" y="0"/>
                  </a:moveTo>
                  <a:lnTo>
                    <a:pt x="1" y="266307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154983" y="3930548"/>
              <a:ext cx="913765" cy="0"/>
            </a:xfrm>
            <a:custGeom>
              <a:avLst/>
              <a:gdLst/>
              <a:ahLst/>
              <a:cxnLst/>
              <a:rect l="l" t="t" r="r" b="b"/>
              <a:pathLst>
                <a:path w="913764">
                  <a:moveTo>
                    <a:pt x="0" y="0"/>
                  </a:moveTo>
                  <a:lnTo>
                    <a:pt x="232707" y="0"/>
                  </a:lnTo>
                </a:path>
                <a:path w="913764">
                  <a:moveTo>
                    <a:pt x="733445" y="0"/>
                  </a:moveTo>
                  <a:lnTo>
                    <a:pt x="913744" y="0"/>
                  </a:lnTo>
                </a:path>
              </a:pathLst>
            </a:custGeom>
            <a:ln w="3988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845919" y="4577570"/>
              <a:ext cx="0" cy="316865"/>
            </a:xfrm>
            <a:custGeom>
              <a:avLst/>
              <a:gdLst/>
              <a:ahLst/>
              <a:cxnLst/>
              <a:rect l="l" t="t" r="r" b="b"/>
              <a:pathLst>
                <a:path h="316864">
                  <a:moveTo>
                    <a:pt x="0" y="316669"/>
                  </a:moveTo>
                  <a:lnTo>
                    <a:pt x="1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845919" y="5156193"/>
              <a:ext cx="0" cy="579755"/>
            </a:xfrm>
            <a:custGeom>
              <a:avLst/>
              <a:gdLst/>
              <a:ahLst/>
              <a:cxnLst/>
              <a:rect l="l" t="t" r="r" b="b"/>
              <a:pathLst>
                <a:path h="579754">
                  <a:moveTo>
                    <a:pt x="0" y="579416"/>
                  </a:moveTo>
                  <a:lnTo>
                    <a:pt x="1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845919" y="6085670"/>
              <a:ext cx="0" cy="166370"/>
            </a:xfrm>
            <a:custGeom>
              <a:avLst/>
              <a:gdLst/>
              <a:ahLst/>
              <a:cxnLst/>
              <a:rect l="l" t="t" r="r" b="b"/>
              <a:pathLst>
                <a:path h="166370">
                  <a:moveTo>
                    <a:pt x="0" y="165897"/>
                  </a:moveTo>
                  <a:lnTo>
                    <a:pt x="1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567423" y="6251566"/>
              <a:ext cx="0" cy="307340"/>
            </a:xfrm>
            <a:custGeom>
              <a:avLst/>
              <a:gdLst/>
              <a:ahLst/>
              <a:cxnLst/>
              <a:rect l="l" t="t" r="r" b="b"/>
              <a:pathLst>
                <a:path h="307340">
                  <a:moveTo>
                    <a:pt x="0" y="307180"/>
                  </a:moveTo>
                  <a:lnTo>
                    <a:pt x="1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715472" y="4576136"/>
              <a:ext cx="1130935" cy="1905"/>
            </a:xfrm>
            <a:custGeom>
              <a:avLst/>
              <a:gdLst/>
              <a:ahLst/>
              <a:cxnLst/>
              <a:rect l="l" t="t" r="r" b="b"/>
              <a:pathLst>
                <a:path w="1130935" h="1904">
                  <a:moveTo>
                    <a:pt x="0" y="0"/>
                  </a:moveTo>
                  <a:lnTo>
                    <a:pt x="1130447" y="1434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715472" y="4190003"/>
              <a:ext cx="0" cy="414655"/>
            </a:xfrm>
            <a:custGeom>
              <a:avLst/>
              <a:gdLst/>
              <a:ahLst/>
              <a:cxnLst/>
              <a:rect l="l" t="t" r="r" b="b"/>
              <a:pathLst>
                <a:path h="414654">
                  <a:moveTo>
                    <a:pt x="0" y="414252"/>
                  </a:moveTo>
                  <a:lnTo>
                    <a:pt x="1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567423" y="6765127"/>
              <a:ext cx="0" cy="93345"/>
            </a:xfrm>
            <a:custGeom>
              <a:avLst/>
              <a:gdLst/>
              <a:ahLst/>
              <a:cxnLst/>
              <a:rect l="l" t="t" r="r" b="b"/>
              <a:pathLst>
                <a:path h="93345">
                  <a:moveTo>
                    <a:pt x="0" y="92873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0482196" y="5400547"/>
            <a:ext cx="1597660" cy="1391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5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2020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ACC/AHA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ts val="2180"/>
              </a:lnSpc>
              <a:spcBef>
                <a:spcPts val="30"/>
              </a:spcBef>
            </a:pPr>
            <a:r>
              <a:rPr sz="1800" spc="-5" dirty="0">
                <a:latin typeface="Calibri"/>
                <a:cs typeface="Calibri"/>
              </a:rPr>
              <a:t>Guideline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spc="-5" dirty="0">
                <a:latin typeface="Calibri"/>
                <a:cs typeface="Calibri"/>
              </a:rPr>
              <a:t>the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Management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endParaRPr sz="1800">
              <a:latin typeface="Calibri"/>
              <a:cs typeface="Calibri"/>
            </a:endParaRPr>
          </a:p>
          <a:p>
            <a:pPr marL="12700" marR="257810">
              <a:lnSpc>
                <a:spcPts val="2090"/>
              </a:lnSpc>
              <a:spcBef>
                <a:spcPts val="105"/>
              </a:spcBef>
            </a:pPr>
            <a:r>
              <a:rPr sz="1800" spc="-15" dirty="0">
                <a:latin typeface="Calibri"/>
                <a:cs typeface="Calibri"/>
              </a:rPr>
              <a:t>Valvular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Heart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Disease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16</a:t>
            </a:fld>
            <a:endParaRPr lang="en-GB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9060" y="0"/>
            <a:ext cx="7855842" cy="494950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8739" y="5282691"/>
            <a:ext cx="12028170" cy="14884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just">
              <a:lnSpc>
                <a:spcPts val="1900"/>
              </a:lnSpc>
              <a:spcBef>
                <a:spcPts val="180"/>
              </a:spcBef>
            </a:pPr>
            <a:r>
              <a:rPr sz="1600" spc="-15" dirty="0">
                <a:latin typeface="Calibri"/>
                <a:cs typeface="Calibri"/>
              </a:rPr>
              <a:t>*Approximate </a:t>
            </a:r>
            <a:r>
              <a:rPr sz="1600" spc="-10" dirty="0">
                <a:latin typeface="Calibri"/>
                <a:cs typeface="Calibri"/>
              </a:rPr>
              <a:t>ages, </a:t>
            </a:r>
            <a:r>
              <a:rPr sz="1600" spc="-5" dirty="0">
                <a:latin typeface="Calibri"/>
                <a:cs typeface="Calibri"/>
              </a:rPr>
              <a:t>based </a:t>
            </a:r>
            <a:r>
              <a:rPr sz="1600" dirty="0">
                <a:latin typeface="Calibri"/>
                <a:cs typeface="Calibri"/>
              </a:rPr>
              <a:t>on </a:t>
            </a:r>
            <a:r>
              <a:rPr sz="1600" spc="-5" dirty="0">
                <a:latin typeface="Calibri"/>
                <a:cs typeface="Calibri"/>
              </a:rPr>
              <a:t>US Actuarial </a:t>
            </a:r>
            <a:r>
              <a:rPr sz="1600" spc="-15" dirty="0">
                <a:latin typeface="Calibri"/>
                <a:cs typeface="Calibri"/>
              </a:rPr>
              <a:t>Life </a:t>
            </a:r>
            <a:r>
              <a:rPr sz="1600" spc="-5" dirty="0">
                <a:latin typeface="Calibri"/>
                <a:cs typeface="Calibri"/>
              </a:rPr>
              <a:t>Expectancy </a:t>
            </a:r>
            <a:r>
              <a:rPr sz="1600" spc="-10" dirty="0">
                <a:latin typeface="Calibri"/>
                <a:cs typeface="Calibri"/>
              </a:rPr>
              <a:t>tables, are provided for </a:t>
            </a:r>
            <a:r>
              <a:rPr sz="1600" spc="-5" dirty="0">
                <a:latin typeface="Calibri"/>
                <a:cs typeface="Calibri"/>
              </a:rPr>
              <a:t>guidance. The balance between </a:t>
            </a:r>
            <a:r>
              <a:rPr sz="1600" spc="-10" dirty="0">
                <a:latin typeface="Calibri"/>
                <a:cs typeface="Calibri"/>
              </a:rPr>
              <a:t>expected patient </a:t>
            </a:r>
            <a:r>
              <a:rPr sz="1600" spc="-5" dirty="0">
                <a:latin typeface="Calibri"/>
                <a:cs typeface="Calibri"/>
              </a:rPr>
              <a:t>longevity and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valve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durability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varies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continuously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across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the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age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range,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with </a:t>
            </a:r>
            <a:r>
              <a:rPr sz="1600" spc="-5" dirty="0">
                <a:latin typeface="Calibri"/>
                <a:cs typeface="Calibri"/>
              </a:rPr>
              <a:t>more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durable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valves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preferred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for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patients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with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5" dirty="0">
                <a:latin typeface="Calibri"/>
                <a:cs typeface="Calibri"/>
              </a:rPr>
              <a:t>longer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life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expectancy.</a:t>
            </a:r>
            <a:endParaRPr sz="1600">
              <a:latin typeface="Calibri"/>
              <a:cs typeface="Calibri"/>
            </a:endParaRPr>
          </a:p>
          <a:p>
            <a:pPr marL="12700" algn="just">
              <a:lnSpc>
                <a:spcPts val="1830"/>
              </a:lnSpc>
            </a:pPr>
            <a:r>
              <a:rPr sz="1600" spc="-5" dirty="0">
                <a:latin typeface="Calibri"/>
                <a:cs typeface="Calibri"/>
              </a:rPr>
              <a:t>Bioprosthetic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valve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durability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is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finite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(with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shorter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durability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for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younger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patients),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whereas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mechanical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valves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are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very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durable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but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require</a:t>
            </a:r>
            <a:endParaRPr sz="1600">
              <a:latin typeface="Calibri"/>
              <a:cs typeface="Calibri"/>
            </a:endParaRPr>
          </a:p>
          <a:p>
            <a:pPr marL="12700" marR="541655" algn="just">
              <a:lnSpc>
                <a:spcPct val="99400"/>
              </a:lnSpc>
              <a:spcBef>
                <a:spcPts val="80"/>
              </a:spcBef>
            </a:pPr>
            <a:r>
              <a:rPr sz="1600" spc="-10" dirty="0">
                <a:latin typeface="Calibri"/>
                <a:cs typeface="Calibri"/>
              </a:rPr>
              <a:t>lifelong anticoagulation. </a:t>
            </a:r>
            <a:r>
              <a:rPr sz="1600" b="1" spc="-5" dirty="0">
                <a:latin typeface="Calibri"/>
                <a:cs typeface="Calibri"/>
              </a:rPr>
              <a:t>Long-term (20-y) </a:t>
            </a:r>
            <a:r>
              <a:rPr sz="1600" b="1" spc="-15" dirty="0">
                <a:latin typeface="Calibri"/>
                <a:cs typeface="Calibri"/>
              </a:rPr>
              <a:t>data </a:t>
            </a:r>
            <a:r>
              <a:rPr sz="1600" b="1" dirty="0">
                <a:latin typeface="Calibri"/>
                <a:cs typeface="Calibri"/>
              </a:rPr>
              <a:t>on </a:t>
            </a:r>
            <a:r>
              <a:rPr sz="1600" b="1" spc="-10" dirty="0">
                <a:latin typeface="Calibri"/>
                <a:cs typeface="Calibri"/>
              </a:rPr>
              <a:t>outcomes </a:t>
            </a:r>
            <a:r>
              <a:rPr sz="1600" b="1" spc="-5" dirty="0">
                <a:latin typeface="Calibri"/>
                <a:cs typeface="Calibri"/>
              </a:rPr>
              <a:t>with surgical </a:t>
            </a:r>
            <a:r>
              <a:rPr sz="1600" b="1" spc="-10" dirty="0">
                <a:latin typeface="Calibri"/>
                <a:cs typeface="Calibri"/>
              </a:rPr>
              <a:t>bioprosthetic valves are available; robust </a:t>
            </a:r>
            <a:r>
              <a:rPr sz="1600" b="1" spc="-15" dirty="0">
                <a:latin typeface="Calibri"/>
                <a:cs typeface="Calibri"/>
              </a:rPr>
              <a:t>data </a:t>
            </a:r>
            <a:r>
              <a:rPr sz="1600" b="1" dirty="0">
                <a:latin typeface="Calibri"/>
                <a:cs typeface="Calibri"/>
              </a:rPr>
              <a:t>on </a:t>
            </a:r>
            <a:r>
              <a:rPr sz="1600" b="1" spc="-10" dirty="0">
                <a:latin typeface="Calibri"/>
                <a:cs typeface="Calibri"/>
              </a:rPr>
              <a:t>transcatheter 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bioprosthetic valves </a:t>
            </a:r>
            <a:r>
              <a:rPr sz="1600" b="1" spc="-15" dirty="0">
                <a:latin typeface="Calibri"/>
                <a:cs typeface="Calibri"/>
              </a:rPr>
              <a:t>extend to </a:t>
            </a:r>
            <a:r>
              <a:rPr sz="1600" b="1" spc="-5" dirty="0">
                <a:latin typeface="Calibri"/>
                <a:cs typeface="Calibri"/>
              </a:rPr>
              <a:t>only </a:t>
            </a:r>
            <a:r>
              <a:rPr sz="1600" b="1" dirty="0">
                <a:latin typeface="Calibri"/>
                <a:cs typeface="Calibri"/>
              </a:rPr>
              <a:t>5 </a:t>
            </a:r>
            <a:r>
              <a:rPr sz="1600" b="1" spc="-10" dirty="0">
                <a:latin typeface="Calibri"/>
                <a:cs typeface="Calibri"/>
              </a:rPr>
              <a:t>years, </a:t>
            </a:r>
            <a:r>
              <a:rPr sz="1600" b="1" spc="-5" dirty="0">
                <a:latin typeface="Calibri"/>
                <a:cs typeface="Calibri"/>
              </a:rPr>
              <a:t>leading </a:t>
            </a:r>
            <a:r>
              <a:rPr sz="1600" b="1" spc="-15" dirty="0">
                <a:latin typeface="Calibri"/>
                <a:cs typeface="Calibri"/>
              </a:rPr>
              <a:t>to </a:t>
            </a:r>
            <a:r>
              <a:rPr sz="1600" b="1" spc="-10" dirty="0">
                <a:latin typeface="Calibri"/>
                <a:cs typeface="Calibri"/>
              </a:rPr>
              <a:t>uncertainty </a:t>
            </a:r>
            <a:r>
              <a:rPr sz="1600" b="1" spc="-5" dirty="0">
                <a:latin typeface="Calibri"/>
                <a:cs typeface="Calibri"/>
              </a:rPr>
              <a:t>about </a:t>
            </a:r>
            <a:r>
              <a:rPr sz="1600" b="1" spc="-10" dirty="0">
                <a:latin typeface="Calibri"/>
                <a:cs typeface="Calibri"/>
              </a:rPr>
              <a:t>longer-term outcomes. </a:t>
            </a:r>
            <a:r>
              <a:rPr sz="1600" spc="-5" dirty="0">
                <a:latin typeface="Calibri"/>
                <a:cs typeface="Calibri"/>
              </a:rPr>
              <a:t>The decision about </a:t>
            </a:r>
            <a:r>
              <a:rPr sz="1600" spc="-10" dirty="0">
                <a:latin typeface="Calibri"/>
                <a:cs typeface="Calibri"/>
              </a:rPr>
              <a:t>valve </a:t>
            </a:r>
            <a:r>
              <a:rPr sz="1600" spc="-5" dirty="0">
                <a:latin typeface="Calibri"/>
                <a:cs typeface="Calibri"/>
              </a:rPr>
              <a:t>type should be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individualized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on</a:t>
            </a:r>
            <a:r>
              <a:rPr sz="1600" spc="-5" dirty="0">
                <a:latin typeface="Calibri"/>
                <a:cs typeface="Calibri"/>
              </a:rPr>
              <a:t> the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basis </a:t>
            </a:r>
            <a:r>
              <a:rPr sz="1600" dirty="0">
                <a:latin typeface="Calibri"/>
                <a:cs typeface="Calibri"/>
              </a:rPr>
              <a:t>of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patient-specific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factors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that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might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affect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expected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longevity.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360067" y="0"/>
            <a:ext cx="6739255" cy="5316855"/>
            <a:chOff x="4360067" y="0"/>
            <a:chExt cx="6739255" cy="5316855"/>
          </a:xfrm>
        </p:grpSpPr>
        <p:sp>
          <p:nvSpPr>
            <p:cNvPr id="5" name="object 5"/>
            <p:cNvSpPr/>
            <p:nvPr/>
          </p:nvSpPr>
          <p:spPr>
            <a:xfrm>
              <a:off x="4693442" y="365125"/>
              <a:ext cx="1729105" cy="799465"/>
            </a:xfrm>
            <a:custGeom>
              <a:avLst/>
              <a:gdLst/>
              <a:ahLst/>
              <a:cxnLst/>
              <a:rect l="l" t="t" r="r" b="b"/>
              <a:pathLst>
                <a:path w="1729104" h="799465">
                  <a:moveTo>
                    <a:pt x="0" y="0"/>
                  </a:moveTo>
                  <a:lnTo>
                    <a:pt x="1728787" y="0"/>
                  </a:lnTo>
                  <a:lnTo>
                    <a:pt x="1728787" y="799306"/>
                  </a:lnTo>
                  <a:lnTo>
                    <a:pt x="0" y="799306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93441" y="1457325"/>
              <a:ext cx="1729105" cy="742950"/>
            </a:xfrm>
            <a:custGeom>
              <a:avLst/>
              <a:gdLst/>
              <a:ahLst/>
              <a:cxnLst/>
              <a:rect l="l" t="t" r="r" b="b"/>
              <a:pathLst>
                <a:path w="1729104" h="742950">
                  <a:moveTo>
                    <a:pt x="0" y="0"/>
                  </a:moveTo>
                  <a:lnTo>
                    <a:pt x="1728787" y="0"/>
                  </a:lnTo>
                  <a:lnTo>
                    <a:pt x="1728787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379117" y="2493168"/>
              <a:ext cx="2322195" cy="421640"/>
            </a:xfrm>
            <a:custGeom>
              <a:avLst/>
              <a:gdLst/>
              <a:ahLst/>
              <a:cxnLst/>
              <a:rect l="l" t="t" r="r" b="b"/>
              <a:pathLst>
                <a:path w="2322195" h="421639">
                  <a:moveTo>
                    <a:pt x="0" y="0"/>
                  </a:moveTo>
                  <a:lnTo>
                    <a:pt x="2321719" y="0"/>
                  </a:lnTo>
                  <a:lnTo>
                    <a:pt x="2321719" y="421481"/>
                  </a:lnTo>
                  <a:lnTo>
                    <a:pt x="0" y="421481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147071" y="3214688"/>
              <a:ext cx="786130" cy="285750"/>
            </a:xfrm>
            <a:custGeom>
              <a:avLst/>
              <a:gdLst/>
              <a:ahLst/>
              <a:cxnLst/>
              <a:rect l="l" t="t" r="r" b="b"/>
              <a:pathLst>
                <a:path w="786129" h="285750">
                  <a:moveTo>
                    <a:pt x="0" y="0"/>
                  </a:moveTo>
                  <a:lnTo>
                    <a:pt x="785811" y="0"/>
                  </a:lnTo>
                  <a:lnTo>
                    <a:pt x="785811" y="285749"/>
                  </a:lnTo>
                  <a:lnTo>
                    <a:pt x="0" y="285749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101705" y="3821907"/>
              <a:ext cx="895985" cy="1034415"/>
            </a:xfrm>
            <a:custGeom>
              <a:avLst/>
              <a:gdLst/>
              <a:ahLst/>
              <a:cxnLst/>
              <a:rect l="l" t="t" r="r" b="b"/>
              <a:pathLst>
                <a:path w="895985" h="1034414">
                  <a:moveTo>
                    <a:pt x="0" y="0"/>
                  </a:moveTo>
                  <a:lnTo>
                    <a:pt x="895923" y="0"/>
                  </a:lnTo>
                  <a:lnTo>
                    <a:pt x="895923" y="1033872"/>
                  </a:lnTo>
                  <a:lnTo>
                    <a:pt x="0" y="1033872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57836" y="0"/>
              <a:ext cx="0" cy="365125"/>
            </a:xfrm>
            <a:custGeom>
              <a:avLst/>
              <a:gdLst/>
              <a:ahLst/>
              <a:cxnLst/>
              <a:rect l="l" t="t" r="r" b="b"/>
              <a:pathLst>
                <a:path h="365125">
                  <a:moveTo>
                    <a:pt x="0" y="0"/>
                  </a:moveTo>
                  <a:lnTo>
                    <a:pt x="1" y="365125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557836" y="1164430"/>
              <a:ext cx="0" cy="293370"/>
            </a:xfrm>
            <a:custGeom>
              <a:avLst/>
              <a:gdLst/>
              <a:ahLst/>
              <a:cxnLst/>
              <a:rect l="l" t="t" r="r" b="b"/>
              <a:pathLst>
                <a:path h="293369">
                  <a:moveTo>
                    <a:pt x="0" y="292894"/>
                  </a:moveTo>
                  <a:lnTo>
                    <a:pt x="1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557836" y="2200274"/>
              <a:ext cx="0" cy="293370"/>
            </a:xfrm>
            <a:custGeom>
              <a:avLst/>
              <a:gdLst/>
              <a:ahLst/>
              <a:cxnLst/>
              <a:rect l="l" t="t" r="r" b="b"/>
              <a:pathLst>
                <a:path h="293369">
                  <a:moveTo>
                    <a:pt x="0" y="292894"/>
                  </a:moveTo>
                  <a:lnTo>
                    <a:pt x="1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57836" y="2914649"/>
              <a:ext cx="0" cy="300355"/>
            </a:xfrm>
            <a:custGeom>
              <a:avLst/>
              <a:gdLst/>
              <a:ahLst/>
              <a:cxnLst/>
              <a:rect l="l" t="t" r="r" b="b"/>
              <a:pathLst>
                <a:path h="300355">
                  <a:moveTo>
                    <a:pt x="0" y="300039"/>
                  </a:moveTo>
                  <a:lnTo>
                    <a:pt x="1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557835" y="3521868"/>
              <a:ext cx="7620" cy="300355"/>
            </a:xfrm>
            <a:custGeom>
              <a:avLst/>
              <a:gdLst/>
              <a:ahLst/>
              <a:cxnLst/>
              <a:rect l="l" t="t" r="r" b="b"/>
              <a:pathLst>
                <a:path w="7620" h="300354">
                  <a:moveTo>
                    <a:pt x="3572" y="-19050"/>
                  </a:moveTo>
                  <a:lnTo>
                    <a:pt x="3572" y="319089"/>
                  </a:lnTo>
                </a:path>
              </a:pathLst>
            </a:custGeom>
            <a:ln w="4524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5998" y="3821907"/>
              <a:ext cx="5002924" cy="1494544"/>
            </a:xfrm>
            <a:prstGeom prst="rect">
              <a:avLst/>
            </a:prstGeom>
          </p:spPr>
        </p:pic>
      </p:grpSp>
      <p:sp>
        <p:nvSpPr>
          <p:cNvPr id="16" name="Slide Number Placeholder 1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17</a:t>
            </a:fld>
            <a:endParaRPr lang="en-GB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65822" y="253491"/>
            <a:ext cx="3862704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5" dirty="0"/>
              <a:t>TAVR</a:t>
            </a:r>
            <a:r>
              <a:rPr spc="-35" dirty="0"/>
              <a:t> </a:t>
            </a:r>
            <a:r>
              <a:rPr spc="-5" dirty="0"/>
              <a:t>vs</a:t>
            </a:r>
            <a:r>
              <a:rPr spc="-35" dirty="0"/>
              <a:t> </a:t>
            </a:r>
            <a:r>
              <a:rPr spc="-65" dirty="0"/>
              <a:t>SAVR?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90235" y="1977389"/>
            <a:ext cx="11811635" cy="3886200"/>
            <a:chOff x="190235" y="1977389"/>
            <a:chExt cx="11811635" cy="38862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72199" y="1977389"/>
              <a:ext cx="5829300" cy="38861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235" y="1977389"/>
              <a:ext cx="5905764" cy="3886200"/>
            </a:xfrm>
            <a:prstGeom prst="rect">
              <a:avLst/>
            </a:prstGeom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18</a:t>
            </a:fld>
            <a:endParaRPr lang="en-GB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0"/>
                  </a:moveTo>
                  <a:lnTo>
                    <a:pt x="12101995" y="0"/>
                  </a:lnTo>
                  <a:lnTo>
                    <a:pt x="0" y="0"/>
                  </a:lnTo>
                  <a:lnTo>
                    <a:pt x="0" y="1151890"/>
                  </a:lnTo>
                  <a:lnTo>
                    <a:pt x="0" y="6765290"/>
                  </a:lnTo>
                  <a:lnTo>
                    <a:pt x="0" y="6858000"/>
                  </a:lnTo>
                  <a:lnTo>
                    <a:pt x="12192000" y="6858000"/>
                  </a:lnTo>
                  <a:lnTo>
                    <a:pt x="12192000" y="6765290"/>
                  </a:lnTo>
                  <a:lnTo>
                    <a:pt x="99885" y="6765290"/>
                  </a:lnTo>
                  <a:lnTo>
                    <a:pt x="99885" y="1151890"/>
                  </a:lnTo>
                  <a:lnTo>
                    <a:pt x="12101995" y="1151890"/>
                  </a:lnTo>
                  <a:lnTo>
                    <a:pt x="12101995" y="6765074"/>
                  </a:lnTo>
                  <a:lnTo>
                    <a:pt x="12192000" y="676507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2A7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19</a:t>
            </a:fld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5250" y="2380739"/>
            <a:ext cx="2703195" cy="1952458"/>
          </a:xfrm>
          <a:prstGeom prst="rect">
            <a:avLst/>
          </a:prstGeom>
          <a:solidFill>
            <a:srgbClr val="8BC145"/>
          </a:solidFill>
        </p:spPr>
        <p:txBody>
          <a:bodyPr vert="horz" wrap="square" lIns="0" tIns="51435" rIns="0" bIns="0" rtlCol="0">
            <a:spAutoFit/>
          </a:bodyPr>
          <a:lstStyle/>
          <a:p>
            <a:pPr marL="271780">
              <a:lnSpc>
                <a:spcPct val="100000"/>
              </a:lnSpc>
              <a:spcBef>
                <a:spcPts val="405"/>
              </a:spcBef>
            </a:pPr>
            <a:r>
              <a:rPr sz="6600" dirty="0">
                <a:solidFill>
                  <a:srgbClr val="FFFFFF"/>
                </a:solidFill>
                <a:latin typeface="Calibri"/>
                <a:cs typeface="Calibri"/>
              </a:rPr>
              <a:t>01</a:t>
            </a:r>
            <a:endParaRPr sz="6600">
              <a:latin typeface="Calibri"/>
              <a:cs typeface="Calibri"/>
            </a:endParaRPr>
          </a:p>
          <a:p>
            <a:pPr marL="732790" marR="521970" indent="-203200">
              <a:lnSpc>
                <a:spcPts val="2500"/>
              </a:lnSpc>
              <a:spcBef>
                <a:spcPts val="1890"/>
              </a:spcBef>
            </a:pP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Trường hợp  lâm sàng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90817" y="2380739"/>
            <a:ext cx="2703195" cy="1965282"/>
          </a:xfrm>
          <a:prstGeom prst="rect">
            <a:avLst/>
          </a:prstGeom>
          <a:solidFill>
            <a:srgbClr val="36AFCE"/>
          </a:solidFill>
        </p:spPr>
        <p:txBody>
          <a:bodyPr vert="horz" wrap="square" lIns="0" tIns="51435" rIns="0" bIns="0" rtlCol="0">
            <a:spAutoFit/>
          </a:bodyPr>
          <a:lstStyle/>
          <a:p>
            <a:pPr marL="271780">
              <a:lnSpc>
                <a:spcPct val="100000"/>
              </a:lnSpc>
              <a:spcBef>
                <a:spcPts val="405"/>
              </a:spcBef>
            </a:pPr>
            <a:r>
              <a:rPr sz="6600" dirty="0">
                <a:solidFill>
                  <a:srgbClr val="FFFFFF"/>
                </a:solidFill>
                <a:latin typeface="Calibri"/>
                <a:cs typeface="Calibri"/>
              </a:rPr>
              <a:t>02</a:t>
            </a:r>
            <a:endParaRPr sz="6600">
              <a:latin typeface="Calibri"/>
              <a:cs typeface="Calibri"/>
            </a:endParaRPr>
          </a:p>
          <a:p>
            <a:pPr marL="271780" marR="336550">
              <a:lnSpc>
                <a:spcPts val="2620"/>
              </a:lnSpc>
              <a:spcBef>
                <a:spcPts val="1789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Các khuynến cáo  về thay van ĐMC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96385" y="2380739"/>
            <a:ext cx="2703195" cy="2899512"/>
          </a:xfrm>
          <a:prstGeom prst="rect">
            <a:avLst/>
          </a:prstGeom>
          <a:solidFill>
            <a:srgbClr val="1D6FA9"/>
          </a:solidFill>
        </p:spPr>
        <p:txBody>
          <a:bodyPr vert="horz" wrap="square" lIns="0" tIns="51435" rIns="0" bIns="0" rtlCol="0">
            <a:spAutoFit/>
          </a:bodyPr>
          <a:lstStyle/>
          <a:p>
            <a:pPr marL="271780">
              <a:lnSpc>
                <a:spcPct val="100000"/>
              </a:lnSpc>
              <a:spcBef>
                <a:spcPts val="405"/>
              </a:spcBef>
            </a:pPr>
            <a:r>
              <a:rPr sz="6600" dirty="0">
                <a:solidFill>
                  <a:srgbClr val="FFFFFF"/>
                </a:solidFill>
                <a:latin typeface="Calibri"/>
                <a:cs typeface="Calibri"/>
              </a:rPr>
              <a:t>03</a:t>
            </a:r>
            <a:endParaRPr sz="6600">
              <a:latin typeface="Calibri"/>
              <a:cs typeface="Calibri"/>
            </a:endParaRPr>
          </a:p>
          <a:p>
            <a:pPr marL="292100" marR="284480" algn="ctr">
              <a:lnSpc>
                <a:spcPct val="86000"/>
              </a:lnSpc>
              <a:spcBef>
                <a:spcPts val="1889"/>
              </a:spcBef>
            </a:pP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Các vấn đề còn  tồn đọng của  thay van động  mạch chủ qua  da (TAVR)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01952" y="2380739"/>
            <a:ext cx="2703195" cy="1629292"/>
          </a:xfrm>
          <a:prstGeom prst="rect">
            <a:avLst/>
          </a:prstGeom>
          <a:solidFill>
            <a:srgbClr val="B74919"/>
          </a:solidFill>
        </p:spPr>
        <p:txBody>
          <a:bodyPr vert="horz" wrap="square" lIns="0" tIns="51435" rIns="0" bIns="0" rtlCol="0">
            <a:spAutoFit/>
          </a:bodyPr>
          <a:lstStyle/>
          <a:p>
            <a:pPr marL="271780">
              <a:lnSpc>
                <a:spcPct val="100000"/>
              </a:lnSpc>
              <a:spcBef>
                <a:spcPts val="405"/>
              </a:spcBef>
            </a:pPr>
            <a:r>
              <a:rPr sz="6600" dirty="0">
                <a:solidFill>
                  <a:srgbClr val="FFFFFF"/>
                </a:solidFill>
                <a:latin typeface="Calibri"/>
                <a:cs typeface="Calibri"/>
              </a:rPr>
              <a:t>04</a:t>
            </a:r>
            <a:endParaRPr sz="6600">
              <a:latin typeface="Calibri"/>
              <a:cs typeface="Calibri"/>
            </a:endParaRPr>
          </a:p>
          <a:p>
            <a:pPr marL="791845">
              <a:lnSpc>
                <a:spcPct val="100000"/>
              </a:lnSpc>
              <a:spcBef>
                <a:spcPts val="1490"/>
              </a:spcBef>
            </a:pP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Kết luận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12101995" y="0"/>
                </a:lnTo>
                <a:lnTo>
                  <a:pt x="0" y="0"/>
                </a:lnTo>
                <a:lnTo>
                  <a:pt x="0" y="1151890"/>
                </a:lnTo>
                <a:lnTo>
                  <a:pt x="0" y="676529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6765290"/>
                </a:lnTo>
                <a:lnTo>
                  <a:pt x="99885" y="6765290"/>
                </a:lnTo>
                <a:lnTo>
                  <a:pt x="99885" y="1151890"/>
                </a:lnTo>
                <a:lnTo>
                  <a:pt x="12101995" y="1151890"/>
                </a:lnTo>
                <a:lnTo>
                  <a:pt x="12101995" y="6765074"/>
                </a:lnTo>
                <a:lnTo>
                  <a:pt x="12192000" y="6765074"/>
                </a:lnTo>
                <a:lnTo>
                  <a:pt x="12192000" y="0"/>
                </a:lnTo>
                <a:close/>
              </a:path>
            </a:pathLst>
          </a:custGeom>
          <a:solidFill>
            <a:srgbClr val="2A7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70118" y="108711"/>
            <a:ext cx="2717800" cy="772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900" spc="-5" dirty="0"/>
              <a:t>Nội</a:t>
            </a:r>
            <a:r>
              <a:rPr sz="4900" spc="-100" dirty="0"/>
              <a:t> </a:t>
            </a:r>
            <a:r>
              <a:rPr sz="4900" spc="-10" dirty="0"/>
              <a:t>dung</a:t>
            </a:r>
            <a:endParaRPr sz="490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2</a:t>
            </a:fld>
            <a:endParaRPr lang="en-GB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8853" y="232146"/>
            <a:ext cx="9982378" cy="64227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20</a:t>
            </a:fld>
            <a:endParaRPr lang="en-GB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9060" y="0"/>
            <a:ext cx="7855842" cy="494950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8739" y="5282691"/>
            <a:ext cx="12028170" cy="14884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just">
              <a:lnSpc>
                <a:spcPts val="1900"/>
              </a:lnSpc>
              <a:spcBef>
                <a:spcPts val="180"/>
              </a:spcBef>
            </a:pPr>
            <a:r>
              <a:rPr sz="1600" spc="-15" dirty="0">
                <a:latin typeface="Calibri"/>
                <a:cs typeface="Calibri"/>
              </a:rPr>
              <a:t>*Approximate </a:t>
            </a:r>
            <a:r>
              <a:rPr sz="1600" spc="-10" dirty="0">
                <a:latin typeface="Calibri"/>
                <a:cs typeface="Calibri"/>
              </a:rPr>
              <a:t>ages, </a:t>
            </a:r>
            <a:r>
              <a:rPr sz="1600" spc="-5" dirty="0">
                <a:latin typeface="Calibri"/>
                <a:cs typeface="Calibri"/>
              </a:rPr>
              <a:t>based </a:t>
            </a:r>
            <a:r>
              <a:rPr sz="1600" dirty="0">
                <a:latin typeface="Calibri"/>
                <a:cs typeface="Calibri"/>
              </a:rPr>
              <a:t>on </a:t>
            </a:r>
            <a:r>
              <a:rPr sz="1600" spc="-5" dirty="0">
                <a:latin typeface="Calibri"/>
                <a:cs typeface="Calibri"/>
              </a:rPr>
              <a:t>US Actuarial </a:t>
            </a:r>
            <a:r>
              <a:rPr sz="1600" spc="-15" dirty="0">
                <a:latin typeface="Calibri"/>
                <a:cs typeface="Calibri"/>
              </a:rPr>
              <a:t>Life </a:t>
            </a:r>
            <a:r>
              <a:rPr sz="1600" spc="-5" dirty="0">
                <a:latin typeface="Calibri"/>
                <a:cs typeface="Calibri"/>
              </a:rPr>
              <a:t>Expectancy </a:t>
            </a:r>
            <a:r>
              <a:rPr sz="1600" spc="-10" dirty="0">
                <a:latin typeface="Calibri"/>
                <a:cs typeface="Calibri"/>
              </a:rPr>
              <a:t>tables, are provided for </a:t>
            </a:r>
            <a:r>
              <a:rPr sz="1600" spc="-5" dirty="0">
                <a:latin typeface="Calibri"/>
                <a:cs typeface="Calibri"/>
              </a:rPr>
              <a:t>guidance. The balance between </a:t>
            </a:r>
            <a:r>
              <a:rPr sz="1600" spc="-10" dirty="0">
                <a:latin typeface="Calibri"/>
                <a:cs typeface="Calibri"/>
              </a:rPr>
              <a:t>expected patient </a:t>
            </a:r>
            <a:r>
              <a:rPr sz="1600" spc="-5" dirty="0">
                <a:latin typeface="Calibri"/>
                <a:cs typeface="Calibri"/>
              </a:rPr>
              <a:t>longevity and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valve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durability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varies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continuously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across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the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age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range,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with </a:t>
            </a:r>
            <a:r>
              <a:rPr sz="1600" spc="-5" dirty="0">
                <a:latin typeface="Calibri"/>
                <a:cs typeface="Calibri"/>
              </a:rPr>
              <a:t>more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durable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valves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preferred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for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patients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with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5" dirty="0">
                <a:latin typeface="Calibri"/>
                <a:cs typeface="Calibri"/>
              </a:rPr>
              <a:t>longer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life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expectancy.</a:t>
            </a:r>
            <a:endParaRPr sz="1600">
              <a:latin typeface="Calibri"/>
              <a:cs typeface="Calibri"/>
            </a:endParaRPr>
          </a:p>
          <a:p>
            <a:pPr marL="12700" algn="just">
              <a:lnSpc>
                <a:spcPts val="1830"/>
              </a:lnSpc>
            </a:pPr>
            <a:r>
              <a:rPr sz="1600" spc="-5" dirty="0">
                <a:latin typeface="Calibri"/>
                <a:cs typeface="Calibri"/>
              </a:rPr>
              <a:t>Bioprosthetic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valve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durability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is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finite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(with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shorter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durability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for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younger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patients),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whereas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mechanical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valves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are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very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durable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but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require</a:t>
            </a:r>
            <a:endParaRPr sz="1600">
              <a:latin typeface="Calibri"/>
              <a:cs typeface="Calibri"/>
            </a:endParaRPr>
          </a:p>
          <a:p>
            <a:pPr marL="12700" marR="541655" algn="just">
              <a:lnSpc>
                <a:spcPct val="99400"/>
              </a:lnSpc>
              <a:spcBef>
                <a:spcPts val="80"/>
              </a:spcBef>
            </a:pPr>
            <a:r>
              <a:rPr sz="1600" spc="-10" dirty="0">
                <a:latin typeface="Calibri"/>
                <a:cs typeface="Calibri"/>
              </a:rPr>
              <a:t>lifelong anticoagulation. </a:t>
            </a:r>
            <a:r>
              <a:rPr sz="1600" b="1" spc="-5" dirty="0">
                <a:latin typeface="Calibri"/>
                <a:cs typeface="Calibri"/>
              </a:rPr>
              <a:t>Long-term (20-y) </a:t>
            </a:r>
            <a:r>
              <a:rPr sz="1600" b="1" spc="-15" dirty="0">
                <a:latin typeface="Calibri"/>
                <a:cs typeface="Calibri"/>
              </a:rPr>
              <a:t>data </a:t>
            </a:r>
            <a:r>
              <a:rPr sz="1600" b="1" dirty="0">
                <a:latin typeface="Calibri"/>
                <a:cs typeface="Calibri"/>
              </a:rPr>
              <a:t>on </a:t>
            </a:r>
            <a:r>
              <a:rPr sz="1600" b="1" spc="-10" dirty="0">
                <a:latin typeface="Calibri"/>
                <a:cs typeface="Calibri"/>
              </a:rPr>
              <a:t>outcomes </a:t>
            </a:r>
            <a:r>
              <a:rPr sz="1600" b="1" spc="-5" dirty="0">
                <a:latin typeface="Calibri"/>
                <a:cs typeface="Calibri"/>
              </a:rPr>
              <a:t>with surgical </a:t>
            </a:r>
            <a:r>
              <a:rPr sz="1600" b="1" spc="-10" dirty="0">
                <a:latin typeface="Calibri"/>
                <a:cs typeface="Calibri"/>
              </a:rPr>
              <a:t>bioprosthetic valves are available; robust </a:t>
            </a:r>
            <a:r>
              <a:rPr sz="1600" b="1" spc="-15" dirty="0">
                <a:latin typeface="Calibri"/>
                <a:cs typeface="Calibri"/>
              </a:rPr>
              <a:t>data </a:t>
            </a:r>
            <a:r>
              <a:rPr sz="1600" b="1" dirty="0">
                <a:latin typeface="Calibri"/>
                <a:cs typeface="Calibri"/>
              </a:rPr>
              <a:t>on </a:t>
            </a:r>
            <a:r>
              <a:rPr sz="1600" b="1" spc="-10" dirty="0">
                <a:latin typeface="Calibri"/>
                <a:cs typeface="Calibri"/>
              </a:rPr>
              <a:t>transcatheter 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bioprosthetic valves </a:t>
            </a:r>
            <a:r>
              <a:rPr sz="1600" b="1" spc="-15" dirty="0">
                <a:latin typeface="Calibri"/>
                <a:cs typeface="Calibri"/>
              </a:rPr>
              <a:t>extend to </a:t>
            </a:r>
            <a:r>
              <a:rPr sz="1600" b="1" spc="-5" dirty="0">
                <a:latin typeface="Calibri"/>
                <a:cs typeface="Calibri"/>
              </a:rPr>
              <a:t>only </a:t>
            </a:r>
            <a:r>
              <a:rPr sz="1600" b="1" dirty="0">
                <a:latin typeface="Calibri"/>
                <a:cs typeface="Calibri"/>
              </a:rPr>
              <a:t>5 </a:t>
            </a:r>
            <a:r>
              <a:rPr sz="1600" b="1" spc="-10" dirty="0">
                <a:latin typeface="Calibri"/>
                <a:cs typeface="Calibri"/>
              </a:rPr>
              <a:t>years, </a:t>
            </a:r>
            <a:r>
              <a:rPr sz="1600" b="1" spc="-5" dirty="0">
                <a:latin typeface="Calibri"/>
                <a:cs typeface="Calibri"/>
              </a:rPr>
              <a:t>leading </a:t>
            </a:r>
            <a:r>
              <a:rPr sz="1600" b="1" spc="-15" dirty="0">
                <a:latin typeface="Calibri"/>
                <a:cs typeface="Calibri"/>
              </a:rPr>
              <a:t>to </a:t>
            </a:r>
            <a:r>
              <a:rPr sz="1600" b="1" spc="-10" dirty="0">
                <a:latin typeface="Calibri"/>
                <a:cs typeface="Calibri"/>
              </a:rPr>
              <a:t>uncertainty </a:t>
            </a:r>
            <a:r>
              <a:rPr sz="1600" b="1" spc="-5" dirty="0">
                <a:latin typeface="Calibri"/>
                <a:cs typeface="Calibri"/>
              </a:rPr>
              <a:t>about </a:t>
            </a:r>
            <a:r>
              <a:rPr sz="1600" b="1" spc="-10" dirty="0">
                <a:latin typeface="Calibri"/>
                <a:cs typeface="Calibri"/>
              </a:rPr>
              <a:t>longer-term outcomes. </a:t>
            </a:r>
            <a:r>
              <a:rPr sz="1600" spc="-5" dirty="0">
                <a:latin typeface="Calibri"/>
                <a:cs typeface="Calibri"/>
              </a:rPr>
              <a:t>The decision about </a:t>
            </a:r>
            <a:r>
              <a:rPr sz="1600" spc="-10" dirty="0">
                <a:latin typeface="Calibri"/>
                <a:cs typeface="Calibri"/>
              </a:rPr>
              <a:t>valve </a:t>
            </a:r>
            <a:r>
              <a:rPr sz="1600" spc="-5" dirty="0">
                <a:latin typeface="Calibri"/>
                <a:cs typeface="Calibri"/>
              </a:rPr>
              <a:t>type should be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individualized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on</a:t>
            </a:r>
            <a:r>
              <a:rPr sz="1600" spc="-5" dirty="0">
                <a:latin typeface="Calibri"/>
                <a:cs typeface="Calibri"/>
              </a:rPr>
              <a:t> the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basis </a:t>
            </a:r>
            <a:r>
              <a:rPr sz="1600" dirty="0">
                <a:latin typeface="Calibri"/>
                <a:cs typeface="Calibri"/>
              </a:rPr>
              <a:t>of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patient-specific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factors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that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might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affect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expected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longevity.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360067" y="0"/>
            <a:ext cx="6739255" cy="5316855"/>
            <a:chOff x="4360067" y="0"/>
            <a:chExt cx="6739255" cy="5316855"/>
          </a:xfrm>
        </p:grpSpPr>
        <p:sp>
          <p:nvSpPr>
            <p:cNvPr id="5" name="object 5"/>
            <p:cNvSpPr/>
            <p:nvPr/>
          </p:nvSpPr>
          <p:spPr>
            <a:xfrm>
              <a:off x="4693442" y="365125"/>
              <a:ext cx="1729105" cy="799465"/>
            </a:xfrm>
            <a:custGeom>
              <a:avLst/>
              <a:gdLst/>
              <a:ahLst/>
              <a:cxnLst/>
              <a:rect l="l" t="t" r="r" b="b"/>
              <a:pathLst>
                <a:path w="1729104" h="799465">
                  <a:moveTo>
                    <a:pt x="0" y="0"/>
                  </a:moveTo>
                  <a:lnTo>
                    <a:pt x="1728787" y="0"/>
                  </a:lnTo>
                  <a:lnTo>
                    <a:pt x="1728787" y="799306"/>
                  </a:lnTo>
                  <a:lnTo>
                    <a:pt x="0" y="799306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93441" y="1457325"/>
              <a:ext cx="1729105" cy="742950"/>
            </a:xfrm>
            <a:custGeom>
              <a:avLst/>
              <a:gdLst/>
              <a:ahLst/>
              <a:cxnLst/>
              <a:rect l="l" t="t" r="r" b="b"/>
              <a:pathLst>
                <a:path w="1729104" h="742950">
                  <a:moveTo>
                    <a:pt x="0" y="0"/>
                  </a:moveTo>
                  <a:lnTo>
                    <a:pt x="1728787" y="0"/>
                  </a:lnTo>
                  <a:lnTo>
                    <a:pt x="1728787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379117" y="2493168"/>
              <a:ext cx="2322195" cy="421640"/>
            </a:xfrm>
            <a:custGeom>
              <a:avLst/>
              <a:gdLst/>
              <a:ahLst/>
              <a:cxnLst/>
              <a:rect l="l" t="t" r="r" b="b"/>
              <a:pathLst>
                <a:path w="2322195" h="421639">
                  <a:moveTo>
                    <a:pt x="0" y="0"/>
                  </a:moveTo>
                  <a:lnTo>
                    <a:pt x="2321719" y="0"/>
                  </a:lnTo>
                  <a:lnTo>
                    <a:pt x="2321719" y="421481"/>
                  </a:lnTo>
                  <a:lnTo>
                    <a:pt x="0" y="421481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147071" y="3214688"/>
              <a:ext cx="786130" cy="285750"/>
            </a:xfrm>
            <a:custGeom>
              <a:avLst/>
              <a:gdLst/>
              <a:ahLst/>
              <a:cxnLst/>
              <a:rect l="l" t="t" r="r" b="b"/>
              <a:pathLst>
                <a:path w="786129" h="285750">
                  <a:moveTo>
                    <a:pt x="0" y="0"/>
                  </a:moveTo>
                  <a:lnTo>
                    <a:pt x="785811" y="0"/>
                  </a:lnTo>
                  <a:lnTo>
                    <a:pt x="785811" y="285749"/>
                  </a:lnTo>
                  <a:lnTo>
                    <a:pt x="0" y="285749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101705" y="3821907"/>
              <a:ext cx="895985" cy="1034415"/>
            </a:xfrm>
            <a:custGeom>
              <a:avLst/>
              <a:gdLst/>
              <a:ahLst/>
              <a:cxnLst/>
              <a:rect l="l" t="t" r="r" b="b"/>
              <a:pathLst>
                <a:path w="895985" h="1034414">
                  <a:moveTo>
                    <a:pt x="0" y="0"/>
                  </a:moveTo>
                  <a:lnTo>
                    <a:pt x="895923" y="0"/>
                  </a:lnTo>
                  <a:lnTo>
                    <a:pt x="895923" y="1033872"/>
                  </a:lnTo>
                  <a:lnTo>
                    <a:pt x="0" y="1033872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57836" y="0"/>
              <a:ext cx="0" cy="365125"/>
            </a:xfrm>
            <a:custGeom>
              <a:avLst/>
              <a:gdLst/>
              <a:ahLst/>
              <a:cxnLst/>
              <a:rect l="l" t="t" r="r" b="b"/>
              <a:pathLst>
                <a:path h="365125">
                  <a:moveTo>
                    <a:pt x="0" y="0"/>
                  </a:moveTo>
                  <a:lnTo>
                    <a:pt x="1" y="365125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557836" y="1164430"/>
              <a:ext cx="0" cy="293370"/>
            </a:xfrm>
            <a:custGeom>
              <a:avLst/>
              <a:gdLst/>
              <a:ahLst/>
              <a:cxnLst/>
              <a:rect l="l" t="t" r="r" b="b"/>
              <a:pathLst>
                <a:path h="293369">
                  <a:moveTo>
                    <a:pt x="0" y="292894"/>
                  </a:moveTo>
                  <a:lnTo>
                    <a:pt x="1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557836" y="2200274"/>
              <a:ext cx="0" cy="293370"/>
            </a:xfrm>
            <a:custGeom>
              <a:avLst/>
              <a:gdLst/>
              <a:ahLst/>
              <a:cxnLst/>
              <a:rect l="l" t="t" r="r" b="b"/>
              <a:pathLst>
                <a:path h="293369">
                  <a:moveTo>
                    <a:pt x="0" y="292894"/>
                  </a:moveTo>
                  <a:lnTo>
                    <a:pt x="1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57836" y="2914649"/>
              <a:ext cx="0" cy="300355"/>
            </a:xfrm>
            <a:custGeom>
              <a:avLst/>
              <a:gdLst/>
              <a:ahLst/>
              <a:cxnLst/>
              <a:rect l="l" t="t" r="r" b="b"/>
              <a:pathLst>
                <a:path h="300355">
                  <a:moveTo>
                    <a:pt x="0" y="300039"/>
                  </a:moveTo>
                  <a:lnTo>
                    <a:pt x="1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557835" y="3521868"/>
              <a:ext cx="7620" cy="300355"/>
            </a:xfrm>
            <a:custGeom>
              <a:avLst/>
              <a:gdLst/>
              <a:ahLst/>
              <a:cxnLst/>
              <a:rect l="l" t="t" r="r" b="b"/>
              <a:pathLst>
                <a:path w="7620" h="300354">
                  <a:moveTo>
                    <a:pt x="3572" y="-19050"/>
                  </a:moveTo>
                  <a:lnTo>
                    <a:pt x="3572" y="319089"/>
                  </a:lnTo>
                </a:path>
              </a:pathLst>
            </a:custGeom>
            <a:ln w="4524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5998" y="3821907"/>
              <a:ext cx="5002924" cy="1494544"/>
            </a:xfrm>
            <a:prstGeom prst="rect">
              <a:avLst/>
            </a:prstGeom>
          </p:spPr>
        </p:pic>
      </p:grpSp>
      <p:sp>
        <p:nvSpPr>
          <p:cNvPr id="16" name="Slide Number Placeholder 1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21</a:t>
            </a:fld>
            <a:endParaRPr lang="en-GB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7621" y="955547"/>
            <a:ext cx="3387090" cy="3177540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12700" marR="5080" algn="just">
              <a:lnSpc>
                <a:spcPct val="89800"/>
              </a:lnSpc>
              <a:spcBef>
                <a:spcPts val="785"/>
              </a:spcBef>
            </a:pPr>
            <a:r>
              <a:rPr sz="5600" dirty="0">
                <a:latin typeface="Calibri Light"/>
                <a:cs typeface="Calibri Light"/>
              </a:rPr>
              <a:t>Khuyến cáo  của Hội Tim  mạch Châu  Âu 2021</a:t>
            </a:r>
            <a:endParaRPr sz="56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24024" y="4374562"/>
            <a:ext cx="3293745" cy="85090"/>
            <a:chOff x="624024" y="4374562"/>
            <a:chExt cx="3293745" cy="85090"/>
          </a:xfrm>
        </p:grpSpPr>
        <p:sp>
          <p:nvSpPr>
            <p:cNvPr id="4" name="object 4"/>
            <p:cNvSpPr/>
            <p:nvPr/>
          </p:nvSpPr>
          <p:spPr>
            <a:xfrm>
              <a:off x="643277" y="4398456"/>
              <a:ext cx="3255645" cy="40005"/>
            </a:xfrm>
            <a:custGeom>
              <a:avLst/>
              <a:gdLst/>
              <a:ahLst/>
              <a:cxnLst/>
              <a:rect l="l" t="t" r="r" b="b"/>
              <a:pathLst>
                <a:path w="3255645" h="40004">
                  <a:moveTo>
                    <a:pt x="951866" y="30"/>
                  </a:moveTo>
                  <a:lnTo>
                    <a:pt x="910619" y="0"/>
                  </a:lnTo>
                  <a:lnTo>
                    <a:pt x="870711" y="739"/>
                  </a:lnTo>
                  <a:lnTo>
                    <a:pt x="830062" y="2101"/>
                  </a:lnTo>
                  <a:lnTo>
                    <a:pt x="682876" y="8439"/>
                  </a:lnTo>
                  <a:lnTo>
                    <a:pt x="558241" y="12981"/>
                  </a:lnTo>
                  <a:lnTo>
                    <a:pt x="409533" y="18935"/>
                  </a:lnTo>
                  <a:lnTo>
                    <a:pt x="365934" y="20357"/>
                  </a:lnTo>
                  <a:lnTo>
                    <a:pt x="322978" y="21309"/>
                  </a:lnTo>
                  <a:lnTo>
                    <a:pt x="279258" y="21677"/>
                  </a:lnTo>
                  <a:lnTo>
                    <a:pt x="233369" y="21349"/>
                  </a:lnTo>
                  <a:lnTo>
                    <a:pt x="183904" y="20211"/>
                  </a:lnTo>
                  <a:lnTo>
                    <a:pt x="129459" y="18151"/>
                  </a:lnTo>
                  <a:lnTo>
                    <a:pt x="68626" y="15055"/>
                  </a:lnTo>
                  <a:lnTo>
                    <a:pt x="0" y="10810"/>
                  </a:lnTo>
                  <a:lnTo>
                    <a:pt x="370" y="17710"/>
                  </a:lnTo>
                  <a:lnTo>
                    <a:pt x="843" y="20387"/>
                  </a:lnTo>
                  <a:lnTo>
                    <a:pt x="0" y="29098"/>
                  </a:lnTo>
                  <a:lnTo>
                    <a:pt x="45460" y="28823"/>
                  </a:lnTo>
                  <a:lnTo>
                    <a:pt x="90443" y="28916"/>
                  </a:lnTo>
                  <a:lnTo>
                    <a:pt x="135402" y="29289"/>
                  </a:lnTo>
                  <a:lnTo>
                    <a:pt x="375730" y="32288"/>
                  </a:lnTo>
                  <a:lnTo>
                    <a:pt x="430081" y="32497"/>
                  </a:lnTo>
                  <a:lnTo>
                    <a:pt x="487586" y="32371"/>
                  </a:lnTo>
                  <a:lnTo>
                    <a:pt x="548700" y="31821"/>
                  </a:lnTo>
                  <a:lnTo>
                    <a:pt x="613876" y="30760"/>
                  </a:lnTo>
                  <a:lnTo>
                    <a:pt x="752459" y="27589"/>
                  </a:lnTo>
                  <a:lnTo>
                    <a:pt x="815429" y="26933"/>
                  </a:lnTo>
                  <a:lnTo>
                    <a:pt x="873238" y="26967"/>
                  </a:lnTo>
                  <a:lnTo>
                    <a:pt x="926647" y="27526"/>
                  </a:lnTo>
                  <a:lnTo>
                    <a:pt x="976415" y="28447"/>
                  </a:lnTo>
                  <a:lnTo>
                    <a:pt x="1111462" y="31731"/>
                  </a:lnTo>
                  <a:lnTo>
                    <a:pt x="1154258" y="32453"/>
                  </a:lnTo>
                  <a:lnTo>
                    <a:pt x="1197209" y="32715"/>
                  </a:lnTo>
                  <a:lnTo>
                    <a:pt x="1241075" y="32353"/>
                  </a:lnTo>
                  <a:lnTo>
                    <a:pt x="1286615" y="31202"/>
                  </a:lnTo>
                  <a:lnTo>
                    <a:pt x="1389089" y="26495"/>
                  </a:lnTo>
                  <a:lnTo>
                    <a:pt x="1437000" y="24822"/>
                  </a:lnTo>
                  <a:lnTo>
                    <a:pt x="1480239" y="23944"/>
                  </a:lnTo>
                  <a:lnTo>
                    <a:pt x="1520723" y="23723"/>
                  </a:lnTo>
                  <a:lnTo>
                    <a:pt x="1560368" y="24022"/>
                  </a:lnTo>
                  <a:lnTo>
                    <a:pt x="1748892" y="27693"/>
                  </a:lnTo>
                  <a:lnTo>
                    <a:pt x="1813093" y="28545"/>
                  </a:lnTo>
                  <a:lnTo>
                    <a:pt x="1887955" y="29098"/>
                  </a:lnTo>
                  <a:lnTo>
                    <a:pt x="1950944" y="28997"/>
                  </a:lnTo>
                  <a:lnTo>
                    <a:pt x="2012781" y="28242"/>
                  </a:lnTo>
                  <a:lnTo>
                    <a:pt x="2073299" y="27002"/>
                  </a:lnTo>
                  <a:lnTo>
                    <a:pt x="2132329" y="25443"/>
                  </a:lnTo>
                  <a:lnTo>
                    <a:pt x="2298826" y="20524"/>
                  </a:lnTo>
                  <a:lnTo>
                    <a:pt x="2350237" y="19362"/>
                  </a:lnTo>
                  <a:lnTo>
                    <a:pt x="2399325" y="18717"/>
                  </a:lnTo>
                  <a:lnTo>
                    <a:pt x="2445924" y="18756"/>
                  </a:lnTo>
                  <a:lnTo>
                    <a:pt x="2489865" y="19646"/>
                  </a:lnTo>
                  <a:lnTo>
                    <a:pt x="2530982" y="21555"/>
                  </a:lnTo>
                  <a:lnTo>
                    <a:pt x="2569108" y="24650"/>
                  </a:lnTo>
                  <a:lnTo>
                    <a:pt x="2604076" y="29098"/>
                  </a:lnTo>
                  <a:lnTo>
                    <a:pt x="2643425" y="33825"/>
                  </a:lnTo>
                  <a:lnTo>
                    <a:pt x="2688891" y="36990"/>
                  </a:lnTo>
                  <a:lnTo>
                    <a:pt x="2739294" y="38804"/>
                  </a:lnTo>
                  <a:lnTo>
                    <a:pt x="2793453" y="39479"/>
                  </a:lnTo>
                  <a:lnTo>
                    <a:pt x="2850187" y="39224"/>
                  </a:lnTo>
                  <a:lnTo>
                    <a:pt x="2908316" y="38253"/>
                  </a:lnTo>
                  <a:lnTo>
                    <a:pt x="2966659" y="36774"/>
                  </a:lnTo>
                  <a:lnTo>
                    <a:pt x="3178559" y="30022"/>
                  </a:lnTo>
                  <a:lnTo>
                    <a:pt x="3220262" y="29180"/>
                  </a:lnTo>
                  <a:lnTo>
                    <a:pt x="3255094" y="29098"/>
                  </a:lnTo>
                  <a:lnTo>
                    <a:pt x="3255478" y="20282"/>
                  </a:lnTo>
                  <a:lnTo>
                    <a:pt x="3254830" y="15302"/>
                  </a:lnTo>
                  <a:lnTo>
                    <a:pt x="3255094" y="10810"/>
                  </a:lnTo>
                  <a:lnTo>
                    <a:pt x="3201407" y="15845"/>
                  </a:lnTo>
                  <a:lnTo>
                    <a:pt x="3146543" y="18966"/>
                  </a:lnTo>
                  <a:lnTo>
                    <a:pt x="3090899" y="20450"/>
                  </a:lnTo>
                  <a:lnTo>
                    <a:pt x="3034871" y="20572"/>
                  </a:lnTo>
                  <a:lnTo>
                    <a:pt x="2978854" y="19607"/>
                  </a:lnTo>
                  <a:lnTo>
                    <a:pt x="2923245" y="17832"/>
                  </a:lnTo>
                  <a:lnTo>
                    <a:pt x="2868439" y="15521"/>
                  </a:lnTo>
                  <a:lnTo>
                    <a:pt x="2712801" y="8129"/>
                  </a:lnTo>
                  <a:lnTo>
                    <a:pt x="2665167" y="6430"/>
                  </a:lnTo>
                  <a:lnTo>
                    <a:pt x="2620317" y="5574"/>
                  </a:lnTo>
                  <a:lnTo>
                    <a:pt x="2578645" y="5834"/>
                  </a:lnTo>
                  <a:lnTo>
                    <a:pt x="2540548" y="7488"/>
                  </a:lnTo>
                  <a:lnTo>
                    <a:pt x="2463375" y="15085"/>
                  </a:lnTo>
                  <a:lnTo>
                    <a:pt x="2415010" y="17505"/>
                  </a:lnTo>
                  <a:lnTo>
                    <a:pt x="2362460" y="18394"/>
                  </a:lnTo>
                  <a:lnTo>
                    <a:pt x="2306856" y="18074"/>
                  </a:lnTo>
                  <a:lnTo>
                    <a:pt x="2249331" y="16870"/>
                  </a:lnTo>
                  <a:lnTo>
                    <a:pt x="2191017" y="15104"/>
                  </a:lnTo>
                  <a:lnTo>
                    <a:pt x="2076549" y="11179"/>
                  </a:lnTo>
                  <a:lnTo>
                    <a:pt x="2022659" y="9667"/>
                  </a:lnTo>
                  <a:lnTo>
                    <a:pt x="1972509" y="8886"/>
                  </a:lnTo>
                  <a:lnTo>
                    <a:pt x="1927230" y="9159"/>
                  </a:lnTo>
                  <a:lnTo>
                    <a:pt x="1887955" y="10810"/>
                  </a:lnTo>
                  <a:lnTo>
                    <a:pt x="1854786" y="12896"/>
                  </a:lnTo>
                  <a:lnTo>
                    <a:pt x="1817107" y="14916"/>
                  </a:lnTo>
                  <a:lnTo>
                    <a:pt x="1775353" y="16806"/>
                  </a:lnTo>
                  <a:lnTo>
                    <a:pt x="1729961" y="18503"/>
                  </a:lnTo>
                  <a:lnTo>
                    <a:pt x="1681367" y="19943"/>
                  </a:lnTo>
                  <a:lnTo>
                    <a:pt x="1630006" y="21061"/>
                  </a:lnTo>
                  <a:lnTo>
                    <a:pt x="1576315" y="21795"/>
                  </a:lnTo>
                  <a:lnTo>
                    <a:pt x="1520728" y="22081"/>
                  </a:lnTo>
                  <a:lnTo>
                    <a:pt x="1463683" y="21855"/>
                  </a:lnTo>
                  <a:lnTo>
                    <a:pt x="1405615" y="21052"/>
                  </a:lnTo>
                  <a:lnTo>
                    <a:pt x="1346961" y="19611"/>
                  </a:lnTo>
                  <a:lnTo>
                    <a:pt x="1288155" y="17465"/>
                  </a:lnTo>
                  <a:lnTo>
                    <a:pt x="1229634" y="14553"/>
                  </a:lnTo>
                  <a:lnTo>
                    <a:pt x="1104435" y="6221"/>
                  </a:lnTo>
                  <a:lnTo>
                    <a:pt x="1046694" y="2993"/>
                  </a:lnTo>
                  <a:lnTo>
                    <a:pt x="996531" y="978"/>
                  </a:lnTo>
                  <a:lnTo>
                    <a:pt x="951866" y="30"/>
                  </a:lnTo>
                  <a:close/>
                </a:path>
              </a:pathLst>
            </a:custGeom>
            <a:solidFill>
              <a:srgbClr val="8BC1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3074" y="4393612"/>
              <a:ext cx="3255645" cy="46990"/>
            </a:xfrm>
            <a:custGeom>
              <a:avLst/>
              <a:gdLst/>
              <a:ahLst/>
              <a:cxnLst/>
              <a:rect l="l" t="t" r="r" b="b"/>
              <a:pathLst>
                <a:path w="3255645" h="46989">
                  <a:moveTo>
                    <a:pt x="203" y="15654"/>
                  </a:moveTo>
                  <a:lnTo>
                    <a:pt x="59843" y="10632"/>
                  </a:lnTo>
                  <a:lnTo>
                    <a:pt x="118554" y="6610"/>
                  </a:lnTo>
                  <a:lnTo>
                    <a:pt x="176173" y="3562"/>
                  </a:lnTo>
                  <a:lnTo>
                    <a:pt x="232536" y="1461"/>
                  </a:lnTo>
                  <a:lnTo>
                    <a:pt x="287481" y="282"/>
                  </a:lnTo>
                  <a:lnTo>
                    <a:pt x="340844" y="0"/>
                  </a:lnTo>
                  <a:lnTo>
                    <a:pt x="392463" y="586"/>
                  </a:lnTo>
                  <a:lnTo>
                    <a:pt x="442173" y="2017"/>
                  </a:lnTo>
                  <a:lnTo>
                    <a:pt x="489812" y="4265"/>
                  </a:lnTo>
                  <a:lnTo>
                    <a:pt x="535217" y="7304"/>
                  </a:lnTo>
                  <a:lnTo>
                    <a:pt x="578224" y="11110"/>
                  </a:lnTo>
                  <a:lnTo>
                    <a:pt x="618671" y="15654"/>
                  </a:lnTo>
                  <a:lnTo>
                    <a:pt x="655567" y="19546"/>
                  </a:lnTo>
                  <a:lnTo>
                    <a:pt x="694144" y="22261"/>
                  </a:lnTo>
                  <a:lnTo>
                    <a:pt x="734543" y="23943"/>
                  </a:lnTo>
                  <a:lnTo>
                    <a:pt x="776904" y="24736"/>
                  </a:lnTo>
                  <a:lnTo>
                    <a:pt x="821368" y="24784"/>
                  </a:lnTo>
                  <a:lnTo>
                    <a:pt x="868076" y="24232"/>
                  </a:lnTo>
                  <a:lnTo>
                    <a:pt x="917168" y="23224"/>
                  </a:lnTo>
                  <a:lnTo>
                    <a:pt x="968787" y="21902"/>
                  </a:lnTo>
                  <a:lnTo>
                    <a:pt x="1023071" y="20413"/>
                  </a:lnTo>
                  <a:lnTo>
                    <a:pt x="1080163" y="18899"/>
                  </a:lnTo>
                  <a:lnTo>
                    <a:pt x="1140203" y="17506"/>
                  </a:lnTo>
                  <a:lnTo>
                    <a:pt x="1203331" y="16376"/>
                  </a:lnTo>
                  <a:lnTo>
                    <a:pt x="1269690" y="15654"/>
                  </a:lnTo>
                  <a:lnTo>
                    <a:pt x="1335563" y="15428"/>
                  </a:lnTo>
                  <a:lnTo>
                    <a:pt x="1397463" y="15621"/>
                  </a:lnTo>
                  <a:lnTo>
                    <a:pt x="1455870" y="16128"/>
                  </a:lnTo>
                  <a:lnTo>
                    <a:pt x="1511263" y="16846"/>
                  </a:lnTo>
                  <a:lnTo>
                    <a:pt x="1564120" y="17671"/>
                  </a:lnTo>
                  <a:lnTo>
                    <a:pt x="1614922" y="18498"/>
                  </a:lnTo>
                  <a:lnTo>
                    <a:pt x="1664149" y="19225"/>
                  </a:lnTo>
                  <a:lnTo>
                    <a:pt x="1712278" y="19747"/>
                  </a:lnTo>
                  <a:lnTo>
                    <a:pt x="1759791" y="19961"/>
                  </a:lnTo>
                  <a:lnTo>
                    <a:pt x="1807166" y="19762"/>
                  </a:lnTo>
                  <a:lnTo>
                    <a:pt x="1854883" y="19048"/>
                  </a:lnTo>
                  <a:lnTo>
                    <a:pt x="1903421" y="17713"/>
                  </a:lnTo>
                  <a:lnTo>
                    <a:pt x="1953260" y="15654"/>
                  </a:lnTo>
                  <a:lnTo>
                    <a:pt x="2004935" y="13792"/>
                  </a:lnTo>
                  <a:lnTo>
                    <a:pt x="2058371" y="12981"/>
                  </a:lnTo>
                  <a:lnTo>
                    <a:pt x="2113128" y="13019"/>
                  </a:lnTo>
                  <a:lnTo>
                    <a:pt x="2168768" y="13704"/>
                  </a:lnTo>
                  <a:lnTo>
                    <a:pt x="2224852" y="14834"/>
                  </a:lnTo>
                  <a:lnTo>
                    <a:pt x="2280940" y="16207"/>
                  </a:lnTo>
                  <a:lnTo>
                    <a:pt x="2336595" y="17621"/>
                  </a:lnTo>
                  <a:lnTo>
                    <a:pt x="2391377" y="18874"/>
                  </a:lnTo>
                  <a:lnTo>
                    <a:pt x="2444847" y="19764"/>
                  </a:lnTo>
                  <a:lnTo>
                    <a:pt x="2496566" y="20089"/>
                  </a:lnTo>
                  <a:lnTo>
                    <a:pt x="2546095" y="19647"/>
                  </a:lnTo>
                  <a:lnTo>
                    <a:pt x="2592996" y="18236"/>
                  </a:lnTo>
                  <a:lnTo>
                    <a:pt x="2636830" y="15654"/>
                  </a:lnTo>
                  <a:lnTo>
                    <a:pt x="2684817" y="12813"/>
                  </a:lnTo>
                  <a:lnTo>
                    <a:pt x="2736781" y="11162"/>
                  </a:lnTo>
                  <a:lnTo>
                    <a:pt x="2791723" y="10500"/>
                  </a:lnTo>
                  <a:lnTo>
                    <a:pt x="2848642" y="10624"/>
                  </a:lnTo>
                  <a:lnTo>
                    <a:pt x="2906540" y="11332"/>
                  </a:lnTo>
                  <a:lnTo>
                    <a:pt x="2964418" y="12422"/>
                  </a:lnTo>
                  <a:lnTo>
                    <a:pt x="3021276" y="13692"/>
                  </a:lnTo>
                  <a:lnTo>
                    <a:pt x="3076115" y="14939"/>
                  </a:lnTo>
                  <a:lnTo>
                    <a:pt x="3127936" y="15961"/>
                  </a:lnTo>
                  <a:lnTo>
                    <a:pt x="3175740" y="16555"/>
                  </a:lnTo>
                  <a:lnTo>
                    <a:pt x="3218527" y="16521"/>
                  </a:lnTo>
                  <a:lnTo>
                    <a:pt x="3255298" y="15654"/>
                  </a:lnTo>
                  <a:lnTo>
                    <a:pt x="3254589" y="23811"/>
                  </a:lnTo>
                  <a:lnTo>
                    <a:pt x="3254885" y="27779"/>
                  </a:lnTo>
                  <a:lnTo>
                    <a:pt x="3255298" y="33942"/>
                  </a:lnTo>
                  <a:lnTo>
                    <a:pt x="3216196" y="34696"/>
                  </a:lnTo>
                  <a:lnTo>
                    <a:pt x="3170981" y="34919"/>
                  </a:lnTo>
                  <a:lnTo>
                    <a:pt x="3120716" y="34716"/>
                  </a:lnTo>
                  <a:lnTo>
                    <a:pt x="3066468" y="34190"/>
                  </a:lnTo>
                  <a:lnTo>
                    <a:pt x="3009300" y="33445"/>
                  </a:lnTo>
                  <a:lnTo>
                    <a:pt x="2950279" y="32583"/>
                  </a:lnTo>
                  <a:lnTo>
                    <a:pt x="2890469" y="31710"/>
                  </a:lnTo>
                  <a:lnTo>
                    <a:pt x="2830935" y="30927"/>
                  </a:lnTo>
                  <a:lnTo>
                    <a:pt x="2772742" y="30339"/>
                  </a:lnTo>
                  <a:lnTo>
                    <a:pt x="2716956" y="30049"/>
                  </a:lnTo>
                  <a:lnTo>
                    <a:pt x="2664641" y="30161"/>
                  </a:lnTo>
                  <a:lnTo>
                    <a:pt x="2616863" y="30778"/>
                  </a:lnTo>
                  <a:lnTo>
                    <a:pt x="2574687" y="32004"/>
                  </a:lnTo>
                  <a:lnTo>
                    <a:pt x="2539177" y="33942"/>
                  </a:lnTo>
                  <a:lnTo>
                    <a:pt x="2505770" y="35563"/>
                  </a:lnTo>
                  <a:lnTo>
                    <a:pt x="2429728" y="35307"/>
                  </a:lnTo>
                  <a:lnTo>
                    <a:pt x="2387282" y="33929"/>
                  </a:lnTo>
                  <a:lnTo>
                    <a:pt x="2342012" y="32052"/>
                  </a:lnTo>
                  <a:lnTo>
                    <a:pt x="2294012" y="29926"/>
                  </a:lnTo>
                  <a:lnTo>
                    <a:pt x="2243376" y="27801"/>
                  </a:lnTo>
                  <a:lnTo>
                    <a:pt x="2190199" y="25926"/>
                  </a:lnTo>
                  <a:lnTo>
                    <a:pt x="2134575" y="24551"/>
                  </a:lnTo>
                  <a:lnTo>
                    <a:pt x="2076599" y="23928"/>
                  </a:lnTo>
                  <a:lnTo>
                    <a:pt x="2016364" y="24305"/>
                  </a:lnTo>
                  <a:lnTo>
                    <a:pt x="1953966" y="25933"/>
                  </a:lnTo>
                  <a:lnTo>
                    <a:pt x="1889498" y="29062"/>
                  </a:lnTo>
                  <a:lnTo>
                    <a:pt x="1823056" y="33942"/>
                  </a:lnTo>
                  <a:lnTo>
                    <a:pt x="1755073" y="39334"/>
                  </a:lnTo>
                  <a:lnTo>
                    <a:pt x="1695335" y="43072"/>
                  </a:lnTo>
                  <a:lnTo>
                    <a:pt x="1642407" y="45362"/>
                  </a:lnTo>
                  <a:lnTo>
                    <a:pt x="1594854" y="46409"/>
                  </a:lnTo>
                  <a:lnTo>
                    <a:pt x="1551242" y="46421"/>
                  </a:lnTo>
                  <a:lnTo>
                    <a:pt x="1510136" y="45602"/>
                  </a:lnTo>
                  <a:lnTo>
                    <a:pt x="1470101" y="44160"/>
                  </a:lnTo>
                  <a:lnTo>
                    <a:pt x="1429702" y="42300"/>
                  </a:lnTo>
                  <a:lnTo>
                    <a:pt x="1387505" y="40228"/>
                  </a:lnTo>
                  <a:lnTo>
                    <a:pt x="1342074" y="38150"/>
                  </a:lnTo>
                  <a:lnTo>
                    <a:pt x="1291976" y="36272"/>
                  </a:lnTo>
                  <a:lnTo>
                    <a:pt x="1235775" y="34801"/>
                  </a:lnTo>
                  <a:lnTo>
                    <a:pt x="1172037" y="33942"/>
                  </a:lnTo>
                  <a:lnTo>
                    <a:pt x="1133470" y="33797"/>
                  </a:lnTo>
                  <a:lnTo>
                    <a:pt x="1094548" y="33887"/>
                  </a:lnTo>
                  <a:lnTo>
                    <a:pt x="1055162" y="34181"/>
                  </a:lnTo>
                  <a:lnTo>
                    <a:pt x="1015202" y="34646"/>
                  </a:lnTo>
                  <a:lnTo>
                    <a:pt x="974556" y="35252"/>
                  </a:lnTo>
                  <a:lnTo>
                    <a:pt x="933115" y="35966"/>
                  </a:lnTo>
                  <a:lnTo>
                    <a:pt x="890769" y="36757"/>
                  </a:lnTo>
                  <a:lnTo>
                    <a:pt x="847408" y="37593"/>
                  </a:lnTo>
                  <a:lnTo>
                    <a:pt x="802921" y="38442"/>
                  </a:lnTo>
                  <a:lnTo>
                    <a:pt x="757198" y="39272"/>
                  </a:lnTo>
                  <a:lnTo>
                    <a:pt x="710128" y="40053"/>
                  </a:lnTo>
                  <a:lnTo>
                    <a:pt x="661603" y="40751"/>
                  </a:lnTo>
                  <a:lnTo>
                    <a:pt x="611512" y="41335"/>
                  </a:lnTo>
                  <a:lnTo>
                    <a:pt x="559743" y="41774"/>
                  </a:lnTo>
                  <a:lnTo>
                    <a:pt x="506188" y="42036"/>
                  </a:lnTo>
                  <a:lnTo>
                    <a:pt x="450736" y="42089"/>
                  </a:lnTo>
                  <a:lnTo>
                    <a:pt x="393277" y="41901"/>
                  </a:lnTo>
                  <a:lnTo>
                    <a:pt x="333701" y="41441"/>
                  </a:lnTo>
                  <a:lnTo>
                    <a:pt x="271897" y="40676"/>
                  </a:lnTo>
                  <a:lnTo>
                    <a:pt x="207755" y="39576"/>
                  </a:lnTo>
                  <a:lnTo>
                    <a:pt x="141166" y="38108"/>
                  </a:lnTo>
                  <a:lnTo>
                    <a:pt x="72018" y="36241"/>
                  </a:lnTo>
                  <a:lnTo>
                    <a:pt x="203" y="33942"/>
                  </a:lnTo>
                  <a:lnTo>
                    <a:pt x="157" y="28137"/>
                  </a:lnTo>
                  <a:lnTo>
                    <a:pt x="0" y="22145"/>
                  </a:lnTo>
                  <a:lnTo>
                    <a:pt x="203" y="15654"/>
                  </a:lnTo>
                  <a:close/>
                </a:path>
              </a:pathLst>
            </a:custGeom>
            <a:ln w="38100">
              <a:solidFill>
                <a:srgbClr val="8BC1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33929" y="157312"/>
            <a:ext cx="5705888" cy="664421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22</a:t>
            </a:fld>
            <a:endParaRPr lang="en-GB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0"/>
                  </a:moveTo>
                  <a:lnTo>
                    <a:pt x="12101995" y="0"/>
                  </a:lnTo>
                  <a:lnTo>
                    <a:pt x="0" y="0"/>
                  </a:lnTo>
                  <a:lnTo>
                    <a:pt x="0" y="1151890"/>
                  </a:lnTo>
                  <a:lnTo>
                    <a:pt x="0" y="6765290"/>
                  </a:lnTo>
                  <a:lnTo>
                    <a:pt x="0" y="6858000"/>
                  </a:lnTo>
                  <a:lnTo>
                    <a:pt x="12192000" y="6858000"/>
                  </a:lnTo>
                  <a:lnTo>
                    <a:pt x="12192000" y="6765290"/>
                  </a:lnTo>
                  <a:lnTo>
                    <a:pt x="99885" y="6765290"/>
                  </a:lnTo>
                  <a:lnTo>
                    <a:pt x="99885" y="1151890"/>
                  </a:lnTo>
                  <a:lnTo>
                    <a:pt x="12101995" y="1151890"/>
                  </a:lnTo>
                  <a:lnTo>
                    <a:pt x="12101995" y="6765074"/>
                  </a:lnTo>
                  <a:lnTo>
                    <a:pt x="12192000" y="676507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2A7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23</a:t>
            </a:fld>
            <a:endParaRPr lang="en-GB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12101995" y="0"/>
                </a:lnTo>
                <a:lnTo>
                  <a:pt x="0" y="0"/>
                </a:lnTo>
                <a:lnTo>
                  <a:pt x="0" y="1151890"/>
                </a:lnTo>
                <a:lnTo>
                  <a:pt x="0" y="676529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6765290"/>
                </a:lnTo>
                <a:lnTo>
                  <a:pt x="99885" y="6765290"/>
                </a:lnTo>
                <a:lnTo>
                  <a:pt x="99885" y="1151890"/>
                </a:lnTo>
                <a:lnTo>
                  <a:pt x="12101995" y="1151890"/>
                </a:lnTo>
                <a:lnTo>
                  <a:pt x="12101995" y="6765074"/>
                </a:lnTo>
                <a:lnTo>
                  <a:pt x="12192000" y="6765074"/>
                </a:lnTo>
                <a:lnTo>
                  <a:pt x="12192000" y="0"/>
                </a:lnTo>
                <a:close/>
              </a:path>
            </a:pathLst>
          </a:custGeom>
          <a:solidFill>
            <a:srgbClr val="2A7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09875" y="207771"/>
            <a:ext cx="657479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Thay</a:t>
            </a:r>
            <a:r>
              <a:rPr spc="-20" dirty="0"/>
              <a:t> </a:t>
            </a:r>
            <a:r>
              <a:rPr dirty="0"/>
              <a:t>van</a:t>
            </a:r>
            <a:r>
              <a:rPr spc="-20" dirty="0"/>
              <a:t> </a:t>
            </a:r>
            <a:r>
              <a:rPr dirty="0"/>
              <a:t>ĐMC</a:t>
            </a:r>
            <a:r>
              <a:rPr spc="-15" dirty="0"/>
              <a:t> </a:t>
            </a:r>
            <a:r>
              <a:rPr spc="-10" dirty="0"/>
              <a:t>qua</a:t>
            </a:r>
            <a:r>
              <a:rPr spc="-20" dirty="0"/>
              <a:t> </a:t>
            </a:r>
            <a:r>
              <a:rPr spc="-5" dirty="0"/>
              <a:t>da</a:t>
            </a:r>
            <a:r>
              <a:rPr spc="-15" dirty="0"/>
              <a:t> </a:t>
            </a:r>
            <a:r>
              <a:rPr dirty="0"/>
              <a:t>2022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787161" y="2389817"/>
            <a:ext cx="6139815" cy="819785"/>
          </a:xfrm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marL="180340">
              <a:lnSpc>
                <a:spcPct val="100000"/>
              </a:lnSpc>
              <a:spcBef>
                <a:spcPts val="1125"/>
              </a:spcBef>
            </a:pPr>
            <a:r>
              <a:rPr sz="2400" b="1" dirty="0">
                <a:latin typeface="Arial"/>
                <a:cs typeface="Arial"/>
              </a:rPr>
              <a:t>Hẹp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van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ĐMC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nặng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có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chỉ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định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thay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van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87161" y="4032761"/>
            <a:ext cx="6139815" cy="819785"/>
          </a:xfrm>
          <a:prstGeom prst="rect">
            <a:avLst/>
          </a:prstGeom>
        </p:spPr>
        <p:txBody>
          <a:bodyPr vert="horz" wrap="square" lIns="0" tIns="215900" rIns="0" bIns="0" rtlCol="0">
            <a:spAutoFit/>
          </a:bodyPr>
          <a:lstStyle/>
          <a:p>
            <a:pPr marL="151130">
              <a:lnSpc>
                <a:spcPct val="100000"/>
              </a:lnSpc>
              <a:spcBef>
                <a:spcPts val="1700"/>
              </a:spcBef>
            </a:pPr>
            <a:r>
              <a:rPr sz="2400" b="1" spc="-5" dirty="0">
                <a:latin typeface="Arial"/>
                <a:cs typeface="Arial"/>
              </a:rPr>
              <a:t>Bệnh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nhân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nào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sẽ</a:t>
            </a:r>
            <a:r>
              <a:rPr sz="2400" b="1" spc="-5" dirty="0">
                <a:latin typeface="Arial"/>
                <a:cs typeface="Arial"/>
              </a:rPr>
              <a:t> phẫu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thuật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mở</a:t>
            </a:r>
            <a:r>
              <a:rPr sz="2400" b="1" spc="-5" dirty="0">
                <a:latin typeface="Arial"/>
                <a:cs typeface="Arial"/>
              </a:rPr>
              <a:t> ngực?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650602" y="2252979"/>
            <a:ext cx="6412865" cy="2735580"/>
            <a:chOff x="2650602" y="2252979"/>
            <a:chExt cx="6412865" cy="2735580"/>
          </a:xfrm>
        </p:grpSpPr>
        <p:sp>
          <p:nvSpPr>
            <p:cNvPr id="7" name="object 7"/>
            <p:cNvSpPr/>
            <p:nvPr/>
          </p:nvSpPr>
          <p:spPr>
            <a:xfrm>
              <a:off x="2650591" y="3896359"/>
              <a:ext cx="6412865" cy="1092200"/>
            </a:xfrm>
            <a:custGeom>
              <a:avLst/>
              <a:gdLst/>
              <a:ahLst/>
              <a:cxnLst/>
              <a:rect l="l" t="t" r="r" b="b"/>
              <a:pathLst>
                <a:path w="6412865" h="1092200">
                  <a:moveTo>
                    <a:pt x="6412382" y="136410"/>
                  </a:moveTo>
                  <a:lnTo>
                    <a:pt x="6275819" y="136410"/>
                  </a:lnTo>
                  <a:lnTo>
                    <a:pt x="6275819" y="955776"/>
                  </a:lnTo>
                  <a:lnTo>
                    <a:pt x="6412382" y="955776"/>
                  </a:lnTo>
                  <a:lnTo>
                    <a:pt x="6412382" y="136410"/>
                  </a:lnTo>
                  <a:close/>
                </a:path>
                <a:path w="6412865" h="1092200">
                  <a:moveTo>
                    <a:pt x="6412382" y="0"/>
                  </a:moveTo>
                  <a:lnTo>
                    <a:pt x="0" y="0"/>
                  </a:lnTo>
                  <a:lnTo>
                    <a:pt x="0" y="135890"/>
                  </a:lnTo>
                  <a:lnTo>
                    <a:pt x="0" y="956310"/>
                  </a:lnTo>
                  <a:lnTo>
                    <a:pt x="0" y="1092200"/>
                  </a:lnTo>
                  <a:lnTo>
                    <a:pt x="6412382" y="1092200"/>
                  </a:lnTo>
                  <a:lnTo>
                    <a:pt x="6412382" y="956310"/>
                  </a:lnTo>
                  <a:lnTo>
                    <a:pt x="136563" y="956310"/>
                  </a:lnTo>
                  <a:lnTo>
                    <a:pt x="136563" y="135890"/>
                  </a:lnTo>
                  <a:lnTo>
                    <a:pt x="6412382" y="135890"/>
                  </a:lnTo>
                  <a:lnTo>
                    <a:pt x="641238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650591" y="2252979"/>
              <a:ext cx="6412865" cy="1092200"/>
            </a:xfrm>
            <a:custGeom>
              <a:avLst/>
              <a:gdLst/>
              <a:ahLst/>
              <a:cxnLst/>
              <a:rect l="l" t="t" r="r" b="b"/>
              <a:pathLst>
                <a:path w="6412865" h="1092200">
                  <a:moveTo>
                    <a:pt x="6412382" y="0"/>
                  </a:moveTo>
                  <a:lnTo>
                    <a:pt x="0" y="0"/>
                  </a:lnTo>
                  <a:lnTo>
                    <a:pt x="0" y="137160"/>
                  </a:lnTo>
                  <a:lnTo>
                    <a:pt x="0" y="956310"/>
                  </a:lnTo>
                  <a:lnTo>
                    <a:pt x="0" y="1092200"/>
                  </a:lnTo>
                  <a:lnTo>
                    <a:pt x="6412382" y="1092200"/>
                  </a:lnTo>
                  <a:lnTo>
                    <a:pt x="6412382" y="956310"/>
                  </a:lnTo>
                  <a:lnTo>
                    <a:pt x="136563" y="956310"/>
                  </a:lnTo>
                  <a:lnTo>
                    <a:pt x="136563" y="137160"/>
                  </a:lnTo>
                  <a:lnTo>
                    <a:pt x="6275819" y="137160"/>
                  </a:lnTo>
                  <a:lnTo>
                    <a:pt x="6275819" y="956208"/>
                  </a:lnTo>
                  <a:lnTo>
                    <a:pt x="6412382" y="956208"/>
                  </a:lnTo>
                  <a:lnTo>
                    <a:pt x="6412382" y="137160"/>
                  </a:lnTo>
                  <a:lnTo>
                    <a:pt x="6412382" y="136842"/>
                  </a:lnTo>
                  <a:lnTo>
                    <a:pt x="6412382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56790" y="3345745"/>
              <a:ext cx="45720" cy="550545"/>
            </a:xfrm>
            <a:custGeom>
              <a:avLst/>
              <a:gdLst/>
              <a:ahLst/>
              <a:cxnLst/>
              <a:rect l="l" t="t" r="r" b="b"/>
              <a:pathLst>
                <a:path w="45720" h="550545">
                  <a:moveTo>
                    <a:pt x="34288" y="0"/>
                  </a:moveTo>
                  <a:lnTo>
                    <a:pt x="11429" y="0"/>
                  </a:lnTo>
                  <a:lnTo>
                    <a:pt x="11429" y="527599"/>
                  </a:lnTo>
                  <a:lnTo>
                    <a:pt x="0" y="527599"/>
                  </a:lnTo>
                  <a:lnTo>
                    <a:pt x="22858" y="550458"/>
                  </a:lnTo>
                  <a:lnTo>
                    <a:pt x="45718" y="527599"/>
                  </a:lnTo>
                  <a:lnTo>
                    <a:pt x="34288" y="527599"/>
                  </a:lnTo>
                  <a:lnTo>
                    <a:pt x="34288" y="0"/>
                  </a:lnTo>
                  <a:close/>
                </a:path>
              </a:pathLst>
            </a:custGeom>
            <a:solidFill>
              <a:srgbClr val="1D9A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856790" y="3345745"/>
              <a:ext cx="45720" cy="550545"/>
            </a:xfrm>
            <a:custGeom>
              <a:avLst/>
              <a:gdLst/>
              <a:ahLst/>
              <a:cxnLst/>
              <a:rect l="l" t="t" r="r" b="b"/>
              <a:pathLst>
                <a:path w="45720" h="550545">
                  <a:moveTo>
                    <a:pt x="0" y="527599"/>
                  </a:moveTo>
                  <a:lnTo>
                    <a:pt x="11430" y="527599"/>
                  </a:lnTo>
                  <a:lnTo>
                    <a:pt x="11430" y="0"/>
                  </a:lnTo>
                  <a:lnTo>
                    <a:pt x="34289" y="0"/>
                  </a:lnTo>
                  <a:lnTo>
                    <a:pt x="34289" y="527599"/>
                  </a:lnTo>
                  <a:lnTo>
                    <a:pt x="45719" y="527599"/>
                  </a:lnTo>
                  <a:lnTo>
                    <a:pt x="22859" y="550459"/>
                  </a:lnTo>
                  <a:lnTo>
                    <a:pt x="0" y="527599"/>
                  </a:lnTo>
                  <a:close/>
                </a:path>
              </a:pathLst>
            </a:custGeom>
            <a:ln w="28575">
              <a:solidFill>
                <a:srgbClr val="1270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24</a:t>
            </a:fld>
            <a:endParaRPr lang="en-GB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12101995" y="0"/>
                </a:lnTo>
                <a:lnTo>
                  <a:pt x="0" y="0"/>
                </a:lnTo>
                <a:lnTo>
                  <a:pt x="0" y="1151890"/>
                </a:lnTo>
                <a:lnTo>
                  <a:pt x="0" y="676529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6765290"/>
                </a:lnTo>
                <a:lnTo>
                  <a:pt x="99885" y="6765290"/>
                </a:lnTo>
                <a:lnTo>
                  <a:pt x="99885" y="1151890"/>
                </a:lnTo>
                <a:lnTo>
                  <a:pt x="12101995" y="1151890"/>
                </a:lnTo>
                <a:lnTo>
                  <a:pt x="12101995" y="6765074"/>
                </a:lnTo>
                <a:lnTo>
                  <a:pt x="12192000" y="6765074"/>
                </a:lnTo>
                <a:lnTo>
                  <a:pt x="12192000" y="0"/>
                </a:lnTo>
                <a:close/>
              </a:path>
            </a:pathLst>
          </a:custGeom>
          <a:solidFill>
            <a:srgbClr val="2A7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45668" y="235203"/>
            <a:ext cx="53022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Thay</a:t>
            </a:r>
            <a:r>
              <a:rPr spc="-25" dirty="0"/>
              <a:t> </a:t>
            </a:r>
            <a:r>
              <a:rPr dirty="0"/>
              <a:t>van</a:t>
            </a:r>
            <a:r>
              <a:rPr spc="-25" dirty="0"/>
              <a:t> </a:t>
            </a:r>
            <a:r>
              <a:rPr dirty="0"/>
              <a:t>ĐMC</a:t>
            </a:r>
            <a:r>
              <a:rPr spc="-20" dirty="0"/>
              <a:t> </a:t>
            </a:r>
            <a:r>
              <a:rPr spc="-10" dirty="0"/>
              <a:t>qua</a:t>
            </a:r>
            <a:r>
              <a:rPr spc="-20" dirty="0"/>
              <a:t> </a:t>
            </a:r>
            <a:r>
              <a:rPr spc="-10" dirty="0"/>
              <a:t>da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449897" y="1755000"/>
            <a:ext cx="11292205" cy="4915535"/>
            <a:chOff x="449897" y="1755000"/>
            <a:chExt cx="11292205" cy="49155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9897" y="1755000"/>
              <a:ext cx="4909508" cy="491519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32593" y="1755000"/>
              <a:ext cx="4909508" cy="491519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519761" y="1371091"/>
            <a:ext cx="2286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latin typeface="Arial"/>
                <a:cs typeface="Arial"/>
              </a:rPr>
              <a:t>Van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nong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bằng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bóng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03185" y="1371091"/>
            <a:ext cx="1359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latin typeface="Arial"/>
                <a:cs typeface="Arial"/>
              </a:rPr>
              <a:t>Van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tự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bung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25</a:t>
            </a:fld>
            <a:endParaRPr lang="en-GB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5" dirty="0"/>
              <a:t>TAVI</a:t>
            </a:r>
            <a:r>
              <a:rPr spc="-20" dirty="0"/>
              <a:t> </a:t>
            </a:r>
            <a:r>
              <a:rPr spc="-5" dirty="0"/>
              <a:t>cho</a:t>
            </a:r>
            <a:r>
              <a:rPr spc="-30" dirty="0"/>
              <a:t> </a:t>
            </a:r>
            <a:r>
              <a:rPr spc="-10" dirty="0"/>
              <a:t>bệnh</a:t>
            </a:r>
            <a:r>
              <a:rPr spc="-25" dirty="0"/>
              <a:t> </a:t>
            </a:r>
            <a:r>
              <a:rPr spc="-10" dirty="0"/>
              <a:t>nhân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56727" y="1400785"/>
            <a:ext cx="11303635" cy="5330825"/>
            <a:chOff x="256727" y="1400785"/>
            <a:chExt cx="11303635" cy="5330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6727" y="1432331"/>
              <a:ext cx="5306381" cy="529902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19030" y="1400785"/>
              <a:ext cx="5141262" cy="5134131"/>
            </a:xfrm>
            <a:prstGeom prst="rect">
              <a:avLst/>
            </a:prstGeom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26</a:t>
            </a:fld>
            <a:endParaRPr lang="en-GB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5" dirty="0"/>
              <a:t>TAVI</a:t>
            </a:r>
            <a:r>
              <a:rPr spc="-20" dirty="0"/>
              <a:t> </a:t>
            </a:r>
            <a:r>
              <a:rPr spc="-5" dirty="0"/>
              <a:t>cho</a:t>
            </a:r>
            <a:r>
              <a:rPr spc="-30" dirty="0"/>
              <a:t> </a:t>
            </a:r>
            <a:r>
              <a:rPr spc="-10" dirty="0"/>
              <a:t>bệnh</a:t>
            </a:r>
            <a:r>
              <a:rPr spc="-25" dirty="0"/>
              <a:t> </a:t>
            </a:r>
            <a:r>
              <a:rPr spc="-10" dirty="0"/>
              <a:t>nhân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15216" y="1295854"/>
            <a:ext cx="11000740" cy="5179695"/>
            <a:chOff x="615216" y="1295854"/>
            <a:chExt cx="11000740" cy="51796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5216" y="1295854"/>
              <a:ext cx="5198919" cy="517910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29353" y="1295854"/>
              <a:ext cx="5186295" cy="5179101"/>
            </a:xfrm>
            <a:prstGeom prst="rect">
              <a:avLst/>
            </a:prstGeom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27</a:t>
            </a:fld>
            <a:endParaRPr lang="en-GB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5" dirty="0"/>
              <a:t>TAVI</a:t>
            </a:r>
            <a:r>
              <a:rPr spc="-20" dirty="0"/>
              <a:t> </a:t>
            </a:r>
            <a:r>
              <a:rPr spc="-5" dirty="0"/>
              <a:t>cho</a:t>
            </a:r>
            <a:r>
              <a:rPr spc="-30" dirty="0"/>
              <a:t> </a:t>
            </a:r>
            <a:r>
              <a:rPr spc="-10" dirty="0"/>
              <a:t>bệnh</a:t>
            </a:r>
            <a:r>
              <a:rPr spc="-25" dirty="0"/>
              <a:t> </a:t>
            </a:r>
            <a:r>
              <a:rPr spc="-10" dirty="0"/>
              <a:t>nhân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59764" y="1228341"/>
            <a:ext cx="11472545" cy="5314315"/>
            <a:chOff x="359764" y="1228341"/>
            <a:chExt cx="11472545" cy="53143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9764" y="1228341"/>
              <a:ext cx="5321507" cy="531412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10725" y="1228341"/>
              <a:ext cx="5321508" cy="5314127"/>
            </a:xfrm>
            <a:prstGeom prst="rect">
              <a:avLst/>
            </a:prstGeom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28</a:t>
            </a:fld>
            <a:endParaRPr lang="en-GB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5" dirty="0"/>
              <a:t>TAVI</a:t>
            </a:r>
            <a:r>
              <a:rPr spc="-20" dirty="0"/>
              <a:t> </a:t>
            </a:r>
            <a:r>
              <a:rPr spc="-5" dirty="0"/>
              <a:t>cho</a:t>
            </a:r>
            <a:r>
              <a:rPr spc="-30" dirty="0"/>
              <a:t> </a:t>
            </a:r>
            <a:r>
              <a:rPr spc="-10" dirty="0"/>
              <a:t>bệnh</a:t>
            </a:r>
            <a:r>
              <a:rPr spc="-25" dirty="0"/>
              <a:t> </a:t>
            </a:r>
            <a:r>
              <a:rPr spc="-10" dirty="0"/>
              <a:t>nhân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76890" y="1319748"/>
            <a:ext cx="5238217" cy="523095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29</a:t>
            </a:fld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04591" y="1807971"/>
            <a:ext cx="16230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Arial MT"/>
                <a:cs typeface="Arial MT"/>
              </a:rPr>
              <a:t>Giới: </a:t>
            </a:r>
            <a:r>
              <a:rPr sz="2800" b="1" dirty="0">
                <a:latin typeface="Arial"/>
                <a:cs typeface="Arial"/>
              </a:rPr>
              <a:t>nam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18192" y="1725675"/>
            <a:ext cx="4233545" cy="2580005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45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 MT"/>
                <a:cs typeface="Arial MT"/>
              </a:rPr>
              <a:t>Họ và tên: </a:t>
            </a:r>
            <a:r>
              <a:rPr sz="2800" b="1" dirty="0">
                <a:latin typeface="Arial"/>
                <a:cs typeface="Arial"/>
              </a:rPr>
              <a:t>TRẦN V. T.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50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 MT"/>
                <a:cs typeface="Arial MT"/>
              </a:rPr>
              <a:t>Năm sinh: 1948 (</a:t>
            </a:r>
            <a:r>
              <a:rPr sz="2800" b="1" dirty="0">
                <a:latin typeface="Arial"/>
                <a:cs typeface="Arial"/>
              </a:rPr>
              <a:t>74 tuổi</a:t>
            </a:r>
            <a:r>
              <a:rPr sz="2800" dirty="0">
                <a:latin typeface="Arial MT"/>
                <a:cs typeface="Arial MT"/>
              </a:rPr>
              <a:t>)</a:t>
            </a:r>
            <a:endParaRPr sz="2800">
              <a:latin typeface="Arial MT"/>
              <a:cs typeface="Arial MT"/>
            </a:endParaRPr>
          </a:p>
          <a:p>
            <a:pPr marL="241300" indent="-228600">
              <a:lnSpc>
                <a:spcPct val="100000"/>
              </a:lnSpc>
              <a:spcBef>
                <a:spcPts val="625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 MT"/>
                <a:cs typeface="Arial MT"/>
              </a:rPr>
              <a:t>Địa chỉ: Quận 5, TP.HCM</a:t>
            </a:r>
            <a:endParaRPr sz="2800">
              <a:latin typeface="Arial MT"/>
              <a:cs typeface="Arial MT"/>
            </a:endParaRPr>
          </a:p>
          <a:p>
            <a:pPr marL="241300" indent="-228600">
              <a:lnSpc>
                <a:spcPct val="100000"/>
              </a:lnSpc>
              <a:spcBef>
                <a:spcPts val="745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 MT"/>
                <a:cs typeface="Arial MT"/>
              </a:rPr>
              <a:t>Nghề nghiệp: kỹ sư</a:t>
            </a:r>
            <a:endParaRPr sz="2800">
              <a:latin typeface="Arial MT"/>
              <a:cs typeface="Arial MT"/>
            </a:endParaRPr>
          </a:p>
          <a:p>
            <a:pPr marL="241300" indent="-228600">
              <a:lnSpc>
                <a:spcPct val="100000"/>
              </a:lnSpc>
              <a:spcBef>
                <a:spcPts val="645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 MT"/>
                <a:cs typeface="Arial MT"/>
              </a:rPr>
              <a:t>Số hồ sơ: N22-0166840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18192" y="4868163"/>
            <a:ext cx="25901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 MT"/>
                <a:cs typeface="Arial MT"/>
              </a:rPr>
              <a:t>LDNV: khó thở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12101995" y="0"/>
                </a:lnTo>
                <a:lnTo>
                  <a:pt x="0" y="0"/>
                </a:lnTo>
                <a:lnTo>
                  <a:pt x="0" y="1151890"/>
                </a:lnTo>
                <a:lnTo>
                  <a:pt x="0" y="676529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6765290"/>
                </a:lnTo>
                <a:lnTo>
                  <a:pt x="99885" y="6765290"/>
                </a:lnTo>
                <a:lnTo>
                  <a:pt x="99885" y="1151890"/>
                </a:lnTo>
                <a:lnTo>
                  <a:pt x="12101995" y="1151890"/>
                </a:lnTo>
                <a:lnTo>
                  <a:pt x="12101995" y="6765074"/>
                </a:lnTo>
                <a:lnTo>
                  <a:pt x="12192000" y="6765074"/>
                </a:lnTo>
                <a:lnTo>
                  <a:pt x="12192000" y="0"/>
                </a:lnTo>
                <a:close/>
              </a:path>
            </a:pathLst>
          </a:custGeom>
          <a:solidFill>
            <a:srgbClr val="2A7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35858" y="317499"/>
            <a:ext cx="53213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0" dirty="0"/>
              <a:t>Trường</a:t>
            </a:r>
            <a:r>
              <a:rPr spc="-30" dirty="0"/>
              <a:t> </a:t>
            </a:r>
            <a:r>
              <a:rPr spc="-5" dirty="0"/>
              <a:t>hợp</a:t>
            </a:r>
            <a:r>
              <a:rPr spc="-25" dirty="0"/>
              <a:t> </a:t>
            </a:r>
            <a:r>
              <a:rPr dirty="0"/>
              <a:t>lâm</a:t>
            </a:r>
            <a:r>
              <a:rPr spc="-20" dirty="0"/>
              <a:t> </a:t>
            </a:r>
            <a:r>
              <a:rPr spc="-5" dirty="0"/>
              <a:t>sàng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3</a:t>
            </a:fld>
            <a:endParaRPr lang="en-GB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12101995" y="0"/>
                </a:lnTo>
                <a:lnTo>
                  <a:pt x="0" y="0"/>
                </a:lnTo>
                <a:lnTo>
                  <a:pt x="0" y="1151890"/>
                </a:lnTo>
                <a:lnTo>
                  <a:pt x="0" y="676529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6765290"/>
                </a:lnTo>
                <a:lnTo>
                  <a:pt x="99885" y="6765290"/>
                </a:lnTo>
                <a:lnTo>
                  <a:pt x="99885" y="1151890"/>
                </a:lnTo>
                <a:lnTo>
                  <a:pt x="12101995" y="1151890"/>
                </a:lnTo>
                <a:lnTo>
                  <a:pt x="12101995" y="6765074"/>
                </a:lnTo>
                <a:lnTo>
                  <a:pt x="12192000" y="6765074"/>
                </a:lnTo>
                <a:lnTo>
                  <a:pt x="12192000" y="0"/>
                </a:lnTo>
                <a:close/>
              </a:path>
            </a:pathLst>
          </a:custGeom>
          <a:solidFill>
            <a:srgbClr val="2A7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34112" y="159003"/>
            <a:ext cx="63239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25" dirty="0"/>
              <a:t>TAVI:</a:t>
            </a:r>
            <a:r>
              <a:rPr spc="-10" dirty="0"/>
              <a:t> </a:t>
            </a:r>
            <a:r>
              <a:rPr spc="-5" dirty="0"/>
              <a:t>các</a:t>
            </a:r>
            <a:r>
              <a:rPr spc="-10" dirty="0"/>
              <a:t> </a:t>
            </a:r>
            <a:r>
              <a:rPr spc="-5" dirty="0"/>
              <a:t>vấn</a:t>
            </a:r>
            <a:r>
              <a:rPr spc="-20" dirty="0"/>
              <a:t> </a:t>
            </a:r>
            <a:r>
              <a:rPr spc="-5" dirty="0"/>
              <a:t>đề</a:t>
            </a:r>
            <a:r>
              <a:rPr spc="-10" dirty="0"/>
              <a:t> </a:t>
            </a:r>
            <a:r>
              <a:rPr spc="-5" dirty="0"/>
              <a:t>tồn</a:t>
            </a:r>
            <a:r>
              <a:rPr spc="-20" dirty="0"/>
              <a:t> </a:t>
            </a:r>
            <a:r>
              <a:rPr spc="-10" dirty="0"/>
              <a:t>đọng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16939" y="1807971"/>
            <a:ext cx="10241280" cy="3072636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217170" indent="-228600">
              <a:lnSpc>
                <a:spcPts val="3000"/>
              </a:lnSpc>
              <a:spcBef>
                <a:spcPts val="500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 MT"/>
                <a:cs typeface="Arial MT"/>
              </a:rPr>
              <a:t>Chỉ định TAVR cho tất cả bệnh nhân: nguy cơ phẫu thuật thấp  đến cao</a:t>
            </a:r>
            <a:endParaRPr sz="2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 MT"/>
              <a:buChar char="•"/>
            </a:pPr>
            <a:endParaRPr sz="4050">
              <a:latin typeface="Arial MT"/>
              <a:cs typeface="Arial MT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800" dirty="0">
                <a:latin typeface="Arial MT"/>
                <a:cs typeface="Arial MT"/>
              </a:rPr>
              <a:t>Xu hướng trong tương lai: bệnh nhân TAVR ngày càng trẻ hơn:</a:t>
            </a:r>
            <a:endParaRPr sz="2800">
              <a:latin typeface="Arial MT"/>
              <a:cs typeface="Arial MT"/>
            </a:endParaRPr>
          </a:p>
          <a:p>
            <a:pPr marL="927100" lvl="1" indent="-457200">
              <a:lnSpc>
                <a:spcPct val="100000"/>
              </a:lnSpc>
              <a:spcBef>
                <a:spcPts val="160"/>
              </a:spcBef>
              <a:buAutoNum type="arabicPeriod"/>
              <a:tabLst>
                <a:tab pos="926465" algn="l"/>
                <a:tab pos="927100" algn="l"/>
              </a:tabLst>
            </a:pPr>
            <a:r>
              <a:rPr sz="2400" dirty="0">
                <a:latin typeface="Arial MT"/>
                <a:cs typeface="Arial MT"/>
              </a:rPr>
              <a:t>Van ĐMC 2 mảnh</a:t>
            </a:r>
            <a:endParaRPr sz="2400">
              <a:latin typeface="Arial MT"/>
              <a:cs typeface="Arial MT"/>
            </a:endParaRPr>
          </a:p>
          <a:p>
            <a:pPr marL="927100" lvl="1" indent="-457200">
              <a:lnSpc>
                <a:spcPct val="100000"/>
              </a:lnSpc>
              <a:spcBef>
                <a:spcPts val="215"/>
              </a:spcBef>
              <a:buAutoNum type="arabicPeriod"/>
              <a:tabLst>
                <a:tab pos="926465" algn="l"/>
                <a:tab pos="927100" algn="l"/>
              </a:tabLst>
            </a:pPr>
            <a:r>
              <a:rPr sz="2400" dirty="0">
                <a:latin typeface="Arial MT"/>
                <a:cs typeface="Arial MT"/>
              </a:rPr>
              <a:t>Tuổi thọ của van sinh học: Redo TAVI</a:t>
            </a:r>
            <a:endParaRPr sz="2400">
              <a:latin typeface="Arial MT"/>
              <a:cs typeface="Arial MT"/>
            </a:endParaRPr>
          </a:p>
          <a:p>
            <a:pPr marL="927100" lvl="1" indent="-457200">
              <a:lnSpc>
                <a:spcPct val="100000"/>
              </a:lnSpc>
              <a:spcBef>
                <a:spcPts val="215"/>
              </a:spcBef>
              <a:buAutoNum type="arabicPeriod"/>
              <a:tabLst>
                <a:tab pos="926465" algn="l"/>
                <a:tab pos="927100" algn="l"/>
              </a:tabLst>
            </a:pPr>
            <a:r>
              <a:rPr sz="2400" dirty="0">
                <a:latin typeface="Arial MT"/>
                <a:cs typeface="Arial MT"/>
              </a:rPr>
              <a:t>Can thiệp mạch vành trong tương lai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30</a:t>
            </a:fld>
            <a:endParaRPr lang="en-GB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8697" y="0"/>
            <a:ext cx="10252068" cy="68579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31</a:t>
            </a:fld>
            <a:endParaRPr lang="en-GB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5905" y="281939"/>
            <a:ext cx="45612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85" dirty="0"/>
              <a:t>Van</a:t>
            </a:r>
            <a:r>
              <a:rPr sz="4400" spc="-25" dirty="0"/>
              <a:t> </a:t>
            </a:r>
            <a:r>
              <a:rPr sz="4400" spc="-5" dirty="0"/>
              <a:t>ĐMC</a:t>
            </a:r>
            <a:r>
              <a:rPr sz="4400" spc="-25" dirty="0"/>
              <a:t> </a:t>
            </a:r>
            <a:r>
              <a:rPr sz="4400" dirty="0"/>
              <a:t>2</a:t>
            </a:r>
            <a:r>
              <a:rPr sz="4400" spc="-20" dirty="0"/>
              <a:t> </a:t>
            </a:r>
            <a:r>
              <a:rPr sz="4400" spc="-5" dirty="0"/>
              <a:t>mảnh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0332" y="1343042"/>
            <a:ext cx="9926787" cy="486885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189952" y="6402323"/>
            <a:ext cx="26352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 MT"/>
                <a:cs typeface="Arial MT"/>
              </a:rPr>
              <a:t>Circulation.</a:t>
            </a:r>
            <a:r>
              <a:rPr sz="1400" spc="-6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2021;143:1043–1061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32</a:t>
            </a:fld>
            <a:endParaRPr lang="en-GB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39395" y="259240"/>
            <a:ext cx="6101715" cy="683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300" b="0" spc="105" dirty="0">
                <a:latin typeface="Calibri Light"/>
                <a:cs typeface="Calibri Light"/>
              </a:rPr>
              <a:t>Tần</a:t>
            </a:r>
            <a:r>
              <a:rPr sz="4300" b="0" spc="100" dirty="0">
                <a:latin typeface="Calibri Light"/>
                <a:cs typeface="Calibri Light"/>
              </a:rPr>
              <a:t> </a:t>
            </a:r>
            <a:r>
              <a:rPr sz="4300" b="0" spc="105" dirty="0">
                <a:latin typeface="Calibri Light"/>
                <a:cs typeface="Calibri Light"/>
              </a:rPr>
              <a:t>suất </a:t>
            </a:r>
            <a:r>
              <a:rPr sz="4300" b="0" spc="80" dirty="0">
                <a:latin typeface="Calibri Light"/>
                <a:cs typeface="Calibri Light"/>
              </a:rPr>
              <a:t>van</a:t>
            </a:r>
            <a:r>
              <a:rPr sz="4300" b="0" spc="105" dirty="0">
                <a:latin typeface="Calibri Light"/>
                <a:cs typeface="Calibri Light"/>
              </a:rPr>
              <a:t> </a:t>
            </a:r>
            <a:r>
              <a:rPr sz="4300" b="0" spc="120" dirty="0">
                <a:latin typeface="Calibri Light"/>
                <a:cs typeface="Calibri Light"/>
              </a:rPr>
              <a:t>ĐMC</a:t>
            </a:r>
            <a:r>
              <a:rPr sz="4300" b="0" spc="90" dirty="0">
                <a:latin typeface="Calibri Light"/>
                <a:cs typeface="Calibri Light"/>
              </a:rPr>
              <a:t> </a:t>
            </a:r>
            <a:r>
              <a:rPr sz="4300" b="0" spc="50" dirty="0">
                <a:latin typeface="Calibri Light"/>
                <a:cs typeface="Calibri Light"/>
              </a:rPr>
              <a:t>2</a:t>
            </a:r>
            <a:r>
              <a:rPr sz="4300" b="0" spc="100" dirty="0">
                <a:latin typeface="Calibri Light"/>
                <a:cs typeface="Calibri Light"/>
              </a:rPr>
              <a:t> </a:t>
            </a:r>
            <a:r>
              <a:rPr sz="4300" b="0" spc="120" dirty="0">
                <a:latin typeface="Calibri Light"/>
                <a:cs typeface="Calibri Light"/>
              </a:rPr>
              <a:t>mảnh</a:t>
            </a:r>
            <a:endParaRPr sz="43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0572" y="1189655"/>
            <a:ext cx="8830856" cy="558526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33</a:t>
            </a:fld>
            <a:endParaRPr lang="en-GB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2996" y="165840"/>
            <a:ext cx="10526006" cy="669215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34</a:t>
            </a:fld>
            <a:endParaRPr lang="en-GB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3250" y="152400"/>
            <a:ext cx="10979148" cy="617854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538319" y="6478523"/>
            <a:ext cx="41700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 MT"/>
                <a:cs typeface="Arial MT"/>
              </a:rPr>
              <a:t>Clinical Research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</a:t>
            </a:r>
            <a:r>
              <a:rPr sz="1400" spc="-5" dirty="0">
                <a:latin typeface="Arial MT"/>
                <a:cs typeface="Arial MT"/>
              </a:rPr>
              <a:t> Cardiology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(2021)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110:429–439.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35</a:t>
            </a:fld>
            <a:endParaRPr lang="en-GB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12101995" y="0"/>
                </a:lnTo>
                <a:lnTo>
                  <a:pt x="0" y="0"/>
                </a:lnTo>
                <a:lnTo>
                  <a:pt x="0" y="1151890"/>
                </a:lnTo>
                <a:lnTo>
                  <a:pt x="0" y="676529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6765290"/>
                </a:lnTo>
                <a:lnTo>
                  <a:pt x="99885" y="6765290"/>
                </a:lnTo>
                <a:lnTo>
                  <a:pt x="99885" y="1151890"/>
                </a:lnTo>
                <a:lnTo>
                  <a:pt x="12101995" y="1151890"/>
                </a:lnTo>
                <a:lnTo>
                  <a:pt x="12101995" y="6765074"/>
                </a:lnTo>
                <a:lnTo>
                  <a:pt x="12192000" y="6765074"/>
                </a:lnTo>
                <a:lnTo>
                  <a:pt x="12192000" y="0"/>
                </a:lnTo>
                <a:close/>
              </a:path>
            </a:pathLst>
          </a:custGeom>
          <a:solidFill>
            <a:srgbClr val="2A7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249614" y="252435"/>
            <a:ext cx="7684134" cy="669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965"/>
              </a:lnSpc>
            </a:pPr>
            <a:r>
              <a:rPr sz="4300" spc="120" dirty="0">
                <a:solidFill>
                  <a:srgbClr val="FFFFFF"/>
                </a:solidFill>
                <a:latin typeface="Calibri Light"/>
                <a:cs typeface="Calibri Light"/>
              </a:rPr>
              <a:t>Nghiên</a:t>
            </a:r>
            <a:r>
              <a:rPr sz="4300" spc="105" dirty="0">
                <a:solidFill>
                  <a:srgbClr val="FFFFFF"/>
                </a:solidFill>
                <a:latin typeface="Calibri Light"/>
                <a:cs typeface="Calibri Light"/>
              </a:rPr>
              <a:t> cứu</a:t>
            </a:r>
            <a:r>
              <a:rPr sz="4300" spc="110" dirty="0">
                <a:solidFill>
                  <a:srgbClr val="FFFFFF"/>
                </a:solidFill>
                <a:latin typeface="Calibri Light"/>
                <a:cs typeface="Calibri Light"/>
              </a:rPr>
              <a:t> BASKET </a:t>
            </a:r>
            <a:r>
              <a:rPr sz="4300" spc="120" dirty="0">
                <a:solidFill>
                  <a:srgbClr val="FFFFFF"/>
                </a:solidFill>
                <a:latin typeface="Calibri Light"/>
                <a:cs typeface="Calibri Light"/>
              </a:rPr>
              <a:t>SMALL</a:t>
            </a:r>
            <a:r>
              <a:rPr sz="4300" spc="114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4300" spc="50" dirty="0">
                <a:solidFill>
                  <a:srgbClr val="FFFFFF"/>
                </a:solidFill>
                <a:latin typeface="Calibri Light"/>
                <a:cs typeface="Calibri Light"/>
              </a:rPr>
              <a:t>2</a:t>
            </a:r>
            <a:r>
              <a:rPr sz="4300" spc="10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4300" spc="95" dirty="0">
                <a:solidFill>
                  <a:srgbClr val="FFFFFF"/>
                </a:solidFill>
                <a:latin typeface="Calibri Light"/>
                <a:cs typeface="Calibri Light"/>
              </a:rPr>
              <a:t>ACS</a:t>
            </a:r>
            <a:endParaRPr sz="4300">
              <a:latin typeface="Calibri Light"/>
              <a:cs typeface="Calibr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450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400548" y="898651"/>
            <a:ext cx="3390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Circulation.</a:t>
            </a:r>
            <a:r>
              <a:rPr sz="1800" spc="-5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2021;143:1043–1061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36</a:t>
            </a:fld>
            <a:endParaRPr lang="en-GB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5575" y="144780"/>
            <a:ext cx="576072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85" dirty="0"/>
              <a:t>Tuổi</a:t>
            </a:r>
            <a:r>
              <a:rPr sz="4400" spc="-15" dirty="0"/>
              <a:t> </a:t>
            </a:r>
            <a:r>
              <a:rPr sz="4400" spc="-5" dirty="0"/>
              <a:t>thọ</a:t>
            </a:r>
            <a:r>
              <a:rPr sz="4400" spc="-20" dirty="0"/>
              <a:t> </a:t>
            </a:r>
            <a:r>
              <a:rPr sz="4400" dirty="0"/>
              <a:t>van</a:t>
            </a:r>
            <a:r>
              <a:rPr sz="4400" spc="-20" dirty="0"/>
              <a:t> </a:t>
            </a:r>
            <a:r>
              <a:rPr sz="4400" spc="-5" dirty="0"/>
              <a:t>sinh</a:t>
            </a:r>
            <a:r>
              <a:rPr sz="4400" spc="-20" dirty="0"/>
              <a:t> </a:t>
            </a:r>
            <a:r>
              <a:rPr sz="4400" spc="-5" dirty="0"/>
              <a:t>học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2900" y="1331494"/>
            <a:ext cx="9186198" cy="53324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37</a:t>
            </a:fld>
            <a:endParaRPr lang="en-GB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1259" y="437657"/>
            <a:ext cx="10033657" cy="587513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102091" y="6527292"/>
            <a:ext cx="58204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 MT"/>
                <a:cs typeface="Arial MT"/>
              </a:rPr>
              <a:t>CARDIAC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INTERVENTIONS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spc="-30" dirty="0">
                <a:latin typeface="Arial MT"/>
                <a:cs typeface="Arial MT"/>
              </a:rPr>
              <a:t>TODAY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MARCH/APRIL</a:t>
            </a:r>
            <a:r>
              <a:rPr sz="1400" spc="-6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2021 VOL.15, NO.2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38</a:t>
            </a:fld>
            <a:endParaRPr lang="en-GB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46065" y="1777491"/>
            <a:ext cx="9865995" cy="3606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9900"/>
              </a:lnSpc>
              <a:spcBef>
                <a:spcPts val="100"/>
              </a:spcBef>
            </a:pPr>
            <a:r>
              <a:rPr sz="2800" dirty="0">
                <a:solidFill>
                  <a:srgbClr val="FF0000"/>
                </a:solidFill>
                <a:latin typeface="Arial MT"/>
                <a:cs typeface="Arial MT"/>
              </a:rPr>
              <a:t>The long-term durability of </a:t>
            </a:r>
            <a:r>
              <a:rPr sz="2800" spc="-5" dirty="0">
                <a:solidFill>
                  <a:srgbClr val="FF0000"/>
                </a:solidFill>
                <a:latin typeface="Arial MT"/>
                <a:cs typeface="Arial MT"/>
              </a:rPr>
              <a:t>THVs </a:t>
            </a:r>
            <a:r>
              <a:rPr sz="2800" dirty="0">
                <a:latin typeface="Arial MT"/>
                <a:cs typeface="Arial MT"/>
              </a:rPr>
              <a:t>becomes increasingly </a:t>
            </a:r>
            <a:r>
              <a:rPr sz="2800" spc="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important</a:t>
            </a:r>
            <a:r>
              <a:rPr sz="2800" spc="-1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as</a:t>
            </a:r>
            <a:r>
              <a:rPr sz="2800" spc="-50" dirty="0">
                <a:latin typeface="Arial MT"/>
                <a:cs typeface="Arial MT"/>
              </a:rPr>
              <a:t> </a:t>
            </a:r>
            <a:r>
              <a:rPr sz="2800" spc="-110" dirty="0">
                <a:latin typeface="Arial MT"/>
                <a:cs typeface="Arial MT"/>
              </a:rPr>
              <a:t>TAVR</a:t>
            </a:r>
            <a:r>
              <a:rPr sz="2800" spc="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expands </a:t>
            </a:r>
            <a:r>
              <a:rPr sz="2800" spc="-5" dirty="0">
                <a:latin typeface="Arial MT"/>
                <a:cs typeface="Arial MT"/>
              </a:rPr>
              <a:t>to</a:t>
            </a:r>
            <a:r>
              <a:rPr sz="2800" spc="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younger</a:t>
            </a:r>
            <a:r>
              <a:rPr sz="2800" spc="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and</a:t>
            </a:r>
            <a:r>
              <a:rPr sz="2800" spc="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lower-risk patients </a:t>
            </a:r>
            <a:r>
              <a:rPr sz="2800" spc="-76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with</a:t>
            </a:r>
            <a:r>
              <a:rPr sz="2800" dirty="0">
                <a:latin typeface="Arial MT"/>
                <a:cs typeface="Arial MT"/>
              </a:rPr>
              <a:t> longer</a:t>
            </a:r>
            <a:r>
              <a:rPr sz="2800" spc="5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life</a:t>
            </a:r>
            <a:r>
              <a:rPr sz="2800" dirty="0">
                <a:latin typeface="Arial MT"/>
                <a:cs typeface="Arial MT"/>
              </a:rPr>
              <a:t> expectancies.</a:t>
            </a:r>
            <a:r>
              <a:rPr sz="2800" spc="-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Current</a:t>
            </a:r>
            <a:r>
              <a:rPr sz="2800" spc="-1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data</a:t>
            </a:r>
            <a:r>
              <a:rPr sz="2800" spc="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from</a:t>
            </a:r>
            <a:r>
              <a:rPr sz="2800" spc="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registries</a:t>
            </a:r>
            <a:r>
              <a:rPr sz="2800" spc="-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as </a:t>
            </a:r>
            <a:r>
              <a:rPr sz="2800" spc="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well</a:t>
            </a:r>
            <a:r>
              <a:rPr sz="2800" spc="-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as</a:t>
            </a:r>
            <a:r>
              <a:rPr sz="2800" spc="-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randomized controlled</a:t>
            </a:r>
            <a:r>
              <a:rPr sz="2800" spc="-50" dirty="0">
                <a:latin typeface="Arial MT"/>
                <a:cs typeface="Arial MT"/>
              </a:rPr>
              <a:t> </a:t>
            </a:r>
            <a:r>
              <a:rPr sz="2800" spc="-110" dirty="0">
                <a:solidFill>
                  <a:srgbClr val="FF0000"/>
                </a:solidFill>
                <a:latin typeface="Arial MT"/>
                <a:cs typeface="Arial MT"/>
              </a:rPr>
              <a:t>TAVR</a:t>
            </a:r>
            <a:r>
              <a:rPr sz="2800" dirty="0">
                <a:solidFill>
                  <a:srgbClr val="FF0000"/>
                </a:solidFill>
                <a:latin typeface="Arial MT"/>
                <a:cs typeface="Arial MT"/>
              </a:rPr>
              <a:t> trials</a:t>
            </a:r>
            <a:r>
              <a:rPr sz="2800" spc="-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0000"/>
                </a:solidFill>
                <a:latin typeface="Arial MT"/>
                <a:cs typeface="Arial MT"/>
              </a:rPr>
              <a:t>indicate that</a:t>
            </a:r>
            <a:r>
              <a:rPr sz="2800" spc="-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0000"/>
                </a:solidFill>
                <a:latin typeface="Arial MT"/>
                <a:cs typeface="Arial MT"/>
              </a:rPr>
              <a:t>the </a:t>
            </a:r>
            <a:r>
              <a:rPr sz="2800" spc="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0000"/>
                </a:solidFill>
                <a:latin typeface="Arial MT"/>
                <a:cs typeface="Arial MT"/>
              </a:rPr>
              <a:t>medium- </a:t>
            </a:r>
            <a:r>
              <a:rPr sz="2800" spc="-5" dirty="0">
                <a:solidFill>
                  <a:srgbClr val="FF0000"/>
                </a:solidFill>
                <a:latin typeface="Arial MT"/>
                <a:cs typeface="Arial MT"/>
              </a:rPr>
              <a:t>to </a:t>
            </a:r>
            <a:r>
              <a:rPr sz="2800" dirty="0">
                <a:solidFill>
                  <a:srgbClr val="FF0000"/>
                </a:solidFill>
                <a:latin typeface="Arial MT"/>
                <a:cs typeface="Arial MT"/>
              </a:rPr>
              <a:t>long-term durability of </a:t>
            </a:r>
            <a:r>
              <a:rPr sz="2800" spc="-5" dirty="0">
                <a:solidFill>
                  <a:srgbClr val="FF0000"/>
                </a:solidFill>
                <a:latin typeface="Arial MT"/>
                <a:cs typeface="Arial MT"/>
              </a:rPr>
              <a:t>THVs </a:t>
            </a:r>
            <a:r>
              <a:rPr sz="2800" dirty="0">
                <a:solidFill>
                  <a:srgbClr val="FF0000"/>
                </a:solidFill>
                <a:latin typeface="Arial MT"/>
                <a:cs typeface="Arial MT"/>
              </a:rPr>
              <a:t>is satisfactory and at </a:t>
            </a:r>
            <a:r>
              <a:rPr sz="2800" spc="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0000"/>
                </a:solidFill>
                <a:latin typeface="Arial MT"/>
                <a:cs typeface="Arial MT"/>
              </a:rPr>
              <a:t>least</a:t>
            </a:r>
            <a:r>
              <a:rPr sz="2800" spc="-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0000"/>
                </a:solidFill>
                <a:latin typeface="Arial MT"/>
                <a:cs typeface="Arial MT"/>
              </a:rPr>
              <a:t>noninferior </a:t>
            </a:r>
            <a:r>
              <a:rPr sz="2800" spc="-5" dirty="0">
                <a:solidFill>
                  <a:srgbClr val="FF0000"/>
                </a:solidFill>
                <a:latin typeface="Arial MT"/>
                <a:cs typeface="Arial MT"/>
              </a:rPr>
              <a:t>to</a:t>
            </a:r>
            <a:r>
              <a:rPr sz="2800" dirty="0">
                <a:solidFill>
                  <a:srgbClr val="FF0000"/>
                </a:solidFill>
                <a:latin typeface="Arial MT"/>
                <a:cs typeface="Arial MT"/>
              </a:rPr>
              <a:t> surgical aortic</a:t>
            </a:r>
            <a:r>
              <a:rPr sz="2800" spc="-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0000"/>
                </a:solidFill>
                <a:latin typeface="Arial MT"/>
                <a:cs typeface="Arial MT"/>
              </a:rPr>
              <a:t>bioprostheses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12101995" y="0"/>
                </a:lnTo>
                <a:lnTo>
                  <a:pt x="0" y="0"/>
                </a:lnTo>
                <a:lnTo>
                  <a:pt x="0" y="1151890"/>
                </a:lnTo>
                <a:lnTo>
                  <a:pt x="0" y="676529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6765290"/>
                </a:lnTo>
                <a:lnTo>
                  <a:pt x="99885" y="6765290"/>
                </a:lnTo>
                <a:lnTo>
                  <a:pt x="99885" y="1151890"/>
                </a:lnTo>
                <a:lnTo>
                  <a:pt x="12101995" y="1151890"/>
                </a:lnTo>
                <a:lnTo>
                  <a:pt x="12101995" y="6765074"/>
                </a:lnTo>
                <a:lnTo>
                  <a:pt x="12192000" y="6765074"/>
                </a:lnTo>
                <a:lnTo>
                  <a:pt x="12192000" y="0"/>
                </a:lnTo>
                <a:close/>
              </a:path>
            </a:pathLst>
          </a:custGeom>
          <a:solidFill>
            <a:srgbClr val="2A7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13916" y="159003"/>
            <a:ext cx="89681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Độ</a:t>
            </a:r>
            <a:r>
              <a:rPr spc="-15" dirty="0"/>
              <a:t> </a:t>
            </a:r>
            <a:r>
              <a:rPr spc="-5" dirty="0"/>
              <a:t>bền</a:t>
            </a:r>
            <a:r>
              <a:rPr spc="-15" dirty="0"/>
              <a:t> </a:t>
            </a:r>
            <a:r>
              <a:rPr dirty="0"/>
              <a:t>van</a:t>
            </a:r>
            <a:r>
              <a:rPr spc="-15" dirty="0"/>
              <a:t> </a:t>
            </a:r>
            <a:r>
              <a:rPr spc="-5" dirty="0"/>
              <a:t>sinh</a:t>
            </a:r>
            <a:r>
              <a:rPr spc="-10" dirty="0"/>
              <a:t> học </a:t>
            </a:r>
            <a:r>
              <a:rPr spc="-155" dirty="0"/>
              <a:t>TAVR</a:t>
            </a:r>
            <a:r>
              <a:rPr spc="-10" dirty="0"/>
              <a:t> </a:t>
            </a:r>
            <a:r>
              <a:rPr dirty="0"/>
              <a:t>vs</a:t>
            </a:r>
            <a:r>
              <a:rPr spc="-5" dirty="0"/>
              <a:t> </a:t>
            </a:r>
            <a:r>
              <a:rPr spc="-65" dirty="0"/>
              <a:t>SAVR?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185610" y="6226555"/>
            <a:ext cx="1981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Lars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Søndergaard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39</a:t>
            </a:fld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1807971"/>
            <a:ext cx="10332720" cy="403352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241300" marR="5080" indent="-228600">
              <a:lnSpc>
                <a:spcPct val="90200"/>
              </a:lnSpc>
              <a:spcBef>
                <a:spcPts val="430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b="1" dirty="0">
                <a:latin typeface="Arial"/>
                <a:cs typeface="Arial"/>
              </a:rPr>
              <a:t>Cách 4 năm</a:t>
            </a:r>
            <a:r>
              <a:rPr sz="2800" dirty="0">
                <a:latin typeface="Arial MT"/>
                <a:cs typeface="Arial MT"/>
              </a:rPr>
              <a:t>, khi đi </a:t>
            </a:r>
            <a:r>
              <a:rPr sz="2800" b="1" dirty="0">
                <a:latin typeface="Arial"/>
                <a:cs typeface="Arial"/>
              </a:rPr>
              <a:t>khám tổng quát </a:t>
            </a:r>
            <a:r>
              <a:rPr sz="2800" dirty="0">
                <a:latin typeface="Arial MT"/>
                <a:cs typeface="Arial MT"/>
              </a:rPr>
              <a:t>tại BV Thống Nhất </a:t>
            </a:r>
            <a:r>
              <a:rPr sz="2800" b="1" dirty="0">
                <a:latin typeface="Arial"/>
                <a:cs typeface="Arial"/>
              </a:rPr>
              <a:t>tình cờ  phát hiện hẹp van động mạch chủ</a:t>
            </a:r>
            <a:r>
              <a:rPr sz="2800" dirty="0">
                <a:latin typeface="Arial MT"/>
                <a:cs typeface="Arial MT"/>
              </a:rPr>
              <a:t>/siêu âm Doppler tim. Bệnh  nhân không có triệu chứng, điều trị nội khoa, siêu âm Doppler  tim kiểm tra mỗi 6 tháng</a:t>
            </a:r>
            <a:endParaRPr sz="2800">
              <a:latin typeface="Arial MT"/>
              <a:cs typeface="Arial MT"/>
            </a:endParaRPr>
          </a:p>
          <a:p>
            <a:pPr marL="241300" marR="10160" indent="-228600">
              <a:lnSpc>
                <a:spcPct val="89900"/>
              </a:lnSpc>
              <a:spcBef>
                <a:spcPts val="985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b="1" dirty="0">
                <a:latin typeface="Arial"/>
                <a:cs typeface="Arial"/>
              </a:rPr>
              <a:t>Cách 2 năm</a:t>
            </a:r>
            <a:r>
              <a:rPr sz="2800" dirty="0">
                <a:latin typeface="Arial MT"/>
                <a:cs typeface="Arial MT"/>
              </a:rPr>
              <a:t>, siêu âm Doppler tim ghi nhận van động mạch chủ  vôi hóa dày, </a:t>
            </a:r>
            <a:r>
              <a:rPr sz="2800" b="1" dirty="0">
                <a:latin typeface="Arial"/>
                <a:cs typeface="Arial"/>
              </a:rPr>
              <a:t>hẹp khít van động mạch chủ </a:t>
            </a:r>
            <a:r>
              <a:rPr sz="2800" dirty="0">
                <a:latin typeface="Arial MT"/>
                <a:cs typeface="Arial MT"/>
              </a:rPr>
              <a:t>(AVA 0,5 cm2,  Vmax 5m/s, P</a:t>
            </a:r>
            <a:r>
              <a:rPr sz="2800" dirty="0">
                <a:latin typeface="Calibri"/>
                <a:cs typeface="Calibri"/>
              </a:rPr>
              <a:t>G</a:t>
            </a:r>
            <a:r>
              <a:rPr sz="2800" dirty="0">
                <a:latin typeface="Arial MT"/>
                <a:cs typeface="Arial MT"/>
              </a:rPr>
              <a:t>mean 62 mmHg). Được </a:t>
            </a:r>
            <a:r>
              <a:rPr sz="2800" b="1" dirty="0">
                <a:latin typeface="Arial"/>
                <a:cs typeface="Arial"/>
              </a:rPr>
              <a:t>tư vấn phẫu thuật </a:t>
            </a:r>
            <a:r>
              <a:rPr sz="2800" dirty="0">
                <a:latin typeface="Arial MT"/>
                <a:cs typeface="Arial MT"/>
              </a:rPr>
              <a:t>thay  van động mạch chủ, bệnh nhân không đồng ý, tiếp tục điều trị  nội khoa. Bệnh nhân </a:t>
            </a:r>
            <a:r>
              <a:rPr sz="2800" b="1" dirty="0">
                <a:latin typeface="Arial"/>
                <a:cs typeface="Arial"/>
              </a:rPr>
              <a:t>chưa có triệu chứng</a:t>
            </a:r>
            <a:r>
              <a:rPr sz="2800" dirty="0">
                <a:latin typeface="Arial MT"/>
                <a:cs typeface="Arial MT"/>
              </a:rPr>
              <a:t>, có thể </a:t>
            </a:r>
            <a:r>
              <a:rPr sz="2800" b="1" dirty="0">
                <a:latin typeface="Arial"/>
                <a:cs typeface="Arial"/>
              </a:rPr>
              <a:t>leo dốc  nhanh #50m </a:t>
            </a:r>
            <a:r>
              <a:rPr sz="2800" dirty="0">
                <a:latin typeface="Arial MT"/>
                <a:cs typeface="Arial MT"/>
              </a:rPr>
              <a:t>không khó thở.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12101995" y="0"/>
                </a:lnTo>
                <a:lnTo>
                  <a:pt x="0" y="0"/>
                </a:lnTo>
                <a:lnTo>
                  <a:pt x="0" y="1151890"/>
                </a:lnTo>
                <a:lnTo>
                  <a:pt x="0" y="676529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6765290"/>
                </a:lnTo>
                <a:lnTo>
                  <a:pt x="99885" y="6765290"/>
                </a:lnTo>
                <a:lnTo>
                  <a:pt x="99885" y="1151890"/>
                </a:lnTo>
                <a:lnTo>
                  <a:pt x="12101995" y="1151890"/>
                </a:lnTo>
                <a:lnTo>
                  <a:pt x="12101995" y="6765074"/>
                </a:lnTo>
                <a:lnTo>
                  <a:pt x="12192000" y="6765074"/>
                </a:lnTo>
                <a:lnTo>
                  <a:pt x="12192000" y="0"/>
                </a:lnTo>
                <a:close/>
              </a:path>
            </a:pathLst>
          </a:custGeom>
          <a:solidFill>
            <a:srgbClr val="2A7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14106" y="317499"/>
            <a:ext cx="23641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91945" algn="l"/>
              </a:tabLst>
            </a:pPr>
            <a:r>
              <a:rPr spc="-5" dirty="0"/>
              <a:t>B</a:t>
            </a:r>
            <a:r>
              <a:rPr spc="-10" dirty="0"/>
              <a:t>Ệ</a:t>
            </a:r>
            <a:r>
              <a:rPr spc="-5" dirty="0"/>
              <a:t>N</a:t>
            </a:r>
            <a:r>
              <a:rPr dirty="0"/>
              <a:t>H	</a:t>
            </a:r>
            <a:r>
              <a:rPr spc="-10" dirty="0"/>
              <a:t>SỬ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4</a:t>
            </a:fld>
            <a:endParaRPr lang="en-GB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9350" y="274827"/>
            <a:ext cx="98939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Các</a:t>
            </a:r>
            <a:r>
              <a:rPr spc="-10" dirty="0"/>
              <a:t> </a:t>
            </a:r>
            <a:r>
              <a:rPr dirty="0"/>
              <a:t>yếu</a:t>
            </a:r>
            <a:r>
              <a:rPr spc="-15" dirty="0"/>
              <a:t> </a:t>
            </a:r>
            <a:r>
              <a:rPr dirty="0"/>
              <a:t>tố</a:t>
            </a:r>
            <a:r>
              <a:rPr spc="-10" dirty="0"/>
              <a:t> </a:t>
            </a:r>
            <a:r>
              <a:rPr spc="-5" dirty="0"/>
              <a:t>ảnh</a:t>
            </a:r>
            <a:r>
              <a:rPr spc="-10" dirty="0"/>
              <a:t> </a:t>
            </a:r>
            <a:r>
              <a:rPr spc="-5" dirty="0"/>
              <a:t>hưởng</a:t>
            </a:r>
            <a:r>
              <a:rPr spc="-10" dirty="0"/>
              <a:t> </a:t>
            </a:r>
            <a:r>
              <a:rPr spc="-5" dirty="0"/>
              <a:t>đến</a:t>
            </a:r>
            <a:r>
              <a:rPr spc="-15" dirty="0"/>
              <a:t> </a:t>
            </a:r>
            <a:r>
              <a:rPr spc="-5" dirty="0"/>
              <a:t>thoái </a:t>
            </a:r>
            <a:r>
              <a:rPr spc="-10" dirty="0"/>
              <a:t>hoá</a:t>
            </a:r>
            <a:r>
              <a:rPr spc="-5" dirty="0"/>
              <a:t> </a:t>
            </a:r>
            <a:r>
              <a:rPr dirty="0"/>
              <a:t>van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26983" y="1701606"/>
            <a:ext cx="6930441" cy="424328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367246" y="6353555"/>
            <a:ext cx="55575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 MT"/>
                <a:cs typeface="Arial MT"/>
              </a:rPr>
              <a:t>JACC: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CARDIOVASCULAR</a:t>
            </a:r>
            <a:r>
              <a:rPr sz="1400" spc="-5" dirty="0">
                <a:latin typeface="Arial MT"/>
                <a:cs typeface="Arial MT"/>
              </a:rPr>
              <a:t> INTERVENTIONS VOL.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14,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NO.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40" dirty="0">
                <a:latin typeface="Arial MT"/>
                <a:cs typeface="Arial MT"/>
              </a:rPr>
              <a:t>11,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2021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40</a:t>
            </a:fld>
            <a:endParaRPr lang="en-GB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260" y="0"/>
            <a:ext cx="11119219" cy="681419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41</a:t>
            </a:fld>
            <a:endParaRPr lang="en-GB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2587429" y="2001012"/>
            <a:ext cx="7017141" cy="2723566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257175" marR="5080" algn="just">
              <a:lnSpc>
                <a:spcPct val="139400"/>
              </a:lnSpc>
              <a:spcBef>
                <a:spcPts val="45"/>
              </a:spcBef>
            </a:pPr>
            <a:r>
              <a:rPr spc="-25" dirty="0"/>
              <a:t>Twenty</a:t>
            </a:r>
            <a:r>
              <a:rPr spc="-5" dirty="0"/>
              <a:t> years</a:t>
            </a:r>
            <a:r>
              <a:rPr dirty="0"/>
              <a:t> after</a:t>
            </a:r>
            <a:r>
              <a:rPr spc="-5" dirty="0"/>
              <a:t> </a:t>
            </a:r>
            <a:r>
              <a:rPr dirty="0"/>
              <a:t>the</a:t>
            </a:r>
            <a:r>
              <a:rPr spc="5" dirty="0"/>
              <a:t> </a:t>
            </a:r>
            <a:r>
              <a:rPr spc="-5" dirty="0"/>
              <a:t>first</a:t>
            </a:r>
            <a:r>
              <a:rPr spc="-45" dirty="0"/>
              <a:t> </a:t>
            </a:r>
            <a:r>
              <a:rPr spc="-100" dirty="0">
                <a:solidFill>
                  <a:srgbClr val="FF0000"/>
                </a:solidFill>
              </a:rPr>
              <a:t>TAVI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spc="-5" dirty="0">
                <a:solidFill>
                  <a:srgbClr val="FF0000"/>
                </a:solidFill>
              </a:rPr>
              <a:t>procedure</a:t>
            </a:r>
            <a:r>
              <a:rPr spc="-5" dirty="0"/>
              <a:t>, </a:t>
            </a:r>
            <a:r>
              <a:rPr dirty="0"/>
              <a:t> </a:t>
            </a:r>
            <a:r>
              <a:rPr spc="-5" dirty="0"/>
              <a:t>this</a:t>
            </a:r>
            <a:r>
              <a:rPr dirty="0"/>
              <a:t> </a:t>
            </a:r>
            <a:r>
              <a:rPr spc="-5" dirty="0"/>
              <a:t>revolutionary</a:t>
            </a:r>
            <a:r>
              <a:rPr dirty="0"/>
              <a:t> </a:t>
            </a:r>
            <a:r>
              <a:rPr spc="-5" dirty="0"/>
              <a:t>technique</a:t>
            </a:r>
            <a:r>
              <a:rPr spc="5" dirty="0"/>
              <a:t> </a:t>
            </a:r>
            <a:r>
              <a:rPr dirty="0"/>
              <a:t>has changed</a:t>
            </a:r>
            <a:r>
              <a:rPr spc="5" dirty="0"/>
              <a:t> </a:t>
            </a:r>
            <a:r>
              <a:rPr dirty="0"/>
              <a:t>the </a:t>
            </a:r>
            <a:r>
              <a:rPr spc="5" dirty="0"/>
              <a:t> </a:t>
            </a:r>
            <a:r>
              <a:rPr spc="-5" dirty="0"/>
              <a:t>management</a:t>
            </a:r>
            <a:r>
              <a:rPr spc="5" dirty="0"/>
              <a:t> </a:t>
            </a:r>
            <a:r>
              <a:rPr dirty="0"/>
              <a:t>of</a:t>
            </a:r>
            <a:r>
              <a:rPr spc="5" dirty="0"/>
              <a:t> </a:t>
            </a:r>
            <a:r>
              <a:rPr spc="-5" dirty="0"/>
              <a:t>aortic</a:t>
            </a:r>
            <a:r>
              <a:rPr dirty="0"/>
              <a:t> </a:t>
            </a:r>
            <a:r>
              <a:rPr spc="-5" dirty="0"/>
              <a:t>stenosis,</a:t>
            </a:r>
            <a:r>
              <a:rPr dirty="0"/>
              <a:t> and</a:t>
            </a:r>
            <a:r>
              <a:rPr spc="5" dirty="0"/>
              <a:t> </a:t>
            </a:r>
            <a:r>
              <a:rPr spc="-5" dirty="0"/>
              <a:t>is </a:t>
            </a:r>
            <a:r>
              <a:rPr dirty="0"/>
              <a:t> </a:t>
            </a:r>
            <a:r>
              <a:rPr spc="-5" dirty="0"/>
              <a:t>becoming</a:t>
            </a:r>
            <a:r>
              <a:rPr spc="5" dirty="0"/>
              <a:t> </a:t>
            </a:r>
            <a:r>
              <a:rPr dirty="0"/>
              <a:t>the</a:t>
            </a:r>
            <a:r>
              <a:rPr spc="5" dirty="0"/>
              <a:t> </a:t>
            </a:r>
            <a:r>
              <a:rPr spc="-5" dirty="0">
                <a:solidFill>
                  <a:srgbClr val="FF0000"/>
                </a:solidFill>
              </a:rPr>
              <a:t>standard</a:t>
            </a:r>
            <a:r>
              <a:rPr spc="5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of</a:t>
            </a:r>
            <a:r>
              <a:rPr spc="5" dirty="0">
                <a:solidFill>
                  <a:srgbClr val="FF0000"/>
                </a:solidFill>
              </a:rPr>
              <a:t> </a:t>
            </a:r>
            <a:r>
              <a:rPr spc="-5" dirty="0">
                <a:solidFill>
                  <a:srgbClr val="FF0000"/>
                </a:solidFill>
              </a:rPr>
              <a:t>care</a:t>
            </a:r>
            <a:r>
              <a:rPr spc="5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for</a:t>
            </a:r>
            <a:r>
              <a:rPr spc="-5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the</a:t>
            </a:r>
            <a:r>
              <a:rPr spc="5" dirty="0">
                <a:solidFill>
                  <a:srgbClr val="FF0000"/>
                </a:solidFill>
              </a:rPr>
              <a:t> </a:t>
            </a:r>
            <a:r>
              <a:rPr spc="-5" dirty="0">
                <a:solidFill>
                  <a:srgbClr val="FF0000"/>
                </a:solidFill>
              </a:rPr>
              <a:t>majority </a:t>
            </a:r>
            <a:r>
              <a:rPr spc="-71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of</a:t>
            </a:r>
            <a:r>
              <a:rPr spc="5" dirty="0">
                <a:solidFill>
                  <a:srgbClr val="FF0000"/>
                </a:solidFill>
              </a:rPr>
              <a:t> </a:t>
            </a:r>
            <a:r>
              <a:rPr spc="-5" dirty="0">
                <a:solidFill>
                  <a:srgbClr val="FF0000"/>
                </a:solidFill>
              </a:rPr>
              <a:t>patients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spc="-5" dirty="0">
                <a:solidFill>
                  <a:srgbClr val="FF0000"/>
                </a:solidFill>
              </a:rPr>
              <a:t>with</a:t>
            </a:r>
            <a:r>
              <a:rPr spc="5" dirty="0">
                <a:solidFill>
                  <a:srgbClr val="FF0000"/>
                </a:solidFill>
              </a:rPr>
              <a:t> </a:t>
            </a:r>
            <a:r>
              <a:rPr spc="-5" dirty="0">
                <a:solidFill>
                  <a:srgbClr val="FF0000"/>
                </a:solidFill>
              </a:rPr>
              <a:t>aortic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spc="-5" dirty="0">
                <a:solidFill>
                  <a:srgbClr val="FF0000"/>
                </a:solidFill>
              </a:rPr>
              <a:t>stenosis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12101995" y="0"/>
                </a:lnTo>
                <a:lnTo>
                  <a:pt x="0" y="0"/>
                </a:lnTo>
                <a:lnTo>
                  <a:pt x="0" y="1151890"/>
                </a:lnTo>
                <a:lnTo>
                  <a:pt x="0" y="676529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6765290"/>
                </a:lnTo>
                <a:lnTo>
                  <a:pt x="99885" y="6765290"/>
                </a:lnTo>
                <a:lnTo>
                  <a:pt x="99885" y="1151890"/>
                </a:lnTo>
                <a:lnTo>
                  <a:pt x="12101995" y="1151890"/>
                </a:lnTo>
                <a:lnTo>
                  <a:pt x="12101995" y="6765074"/>
                </a:lnTo>
                <a:lnTo>
                  <a:pt x="12192000" y="6765074"/>
                </a:lnTo>
                <a:lnTo>
                  <a:pt x="12192000" y="0"/>
                </a:lnTo>
                <a:close/>
              </a:path>
            </a:pathLst>
          </a:custGeom>
          <a:solidFill>
            <a:srgbClr val="2A7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81587" y="216915"/>
            <a:ext cx="20300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Kết</a:t>
            </a:r>
            <a:r>
              <a:rPr spc="-70" dirty="0"/>
              <a:t> </a:t>
            </a:r>
            <a:r>
              <a:rPr spc="-5" dirty="0"/>
              <a:t>luận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478330" y="6058916"/>
            <a:ext cx="5262880" cy="565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25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John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Webb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ts val="2125"/>
              </a:lnSpc>
            </a:pPr>
            <a:r>
              <a:rPr sz="1800" spc="-70" dirty="0">
                <a:latin typeface="Arial MT"/>
                <a:cs typeface="Arial MT"/>
              </a:rPr>
              <a:t>TAVI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-5" dirty="0">
                <a:latin typeface="Arial MT"/>
                <a:cs typeface="Arial MT"/>
              </a:rPr>
              <a:t> 2022: Remaining issues and future direction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42</a:t>
            </a:fld>
            <a:endParaRPr lang="en-GB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7690" y="109219"/>
            <a:ext cx="35363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1" dirty="0">
                <a:solidFill>
                  <a:srgbClr val="800000"/>
                </a:solidFill>
                <a:latin typeface="Calibri"/>
                <a:cs typeface="Calibri"/>
              </a:rPr>
              <a:t>Xin</a:t>
            </a:r>
            <a:r>
              <a:rPr sz="3600" i="1" spc="-2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3600" i="1" spc="-10" dirty="0">
                <a:solidFill>
                  <a:srgbClr val="800000"/>
                </a:solidFill>
                <a:latin typeface="Calibri"/>
                <a:cs typeface="Calibri"/>
              </a:rPr>
              <a:t>cảm</a:t>
            </a:r>
            <a:r>
              <a:rPr sz="3600" i="1" spc="-3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3600" i="1" spc="-5" dirty="0">
                <a:solidFill>
                  <a:srgbClr val="800000"/>
                </a:solidFill>
                <a:latin typeface="Calibri"/>
                <a:cs typeface="Calibri"/>
              </a:rPr>
              <a:t>ơn</a:t>
            </a:r>
            <a:r>
              <a:rPr sz="3600" i="1" spc="-1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3600" i="1" spc="-5" dirty="0">
                <a:solidFill>
                  <a:srgbClr val="800000"/>
                </a:solidFill>
                <a:latin typeface="Calibri"/>
                <a:cs typeface="Calibri"/>
              </a:rPr>
              <a:t>quý</a:t>
            </a:r>
            <a:r>
              <a:rPr sz="3600" i="1" spc="-3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3600" i="1" spc="-5" dirty="0">
                <a:solidFill>
                  <a:srgbClr val="800000"/>
                </a:solidFill>
                <a:latin typeface="Calibri"/>
                <a:cs typeface="Calibri"/>
              </a:rPr>
              <a:t>vị!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43</a:t>
            </a:fld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1817116"/>
            <a:ext cx="10252710" cy="2842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10000"/>
              </a:lnSpc>
              <a:spcBef>
                <a:spcPts val="100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b="1" dirty="0">
                <a:latin typeface="Arial"/>
                <a:cs typeface="Arial"/>
              </a:rPr>
              <a:t>Cách 1 tháng</a:t>
            </a:r>
            <a:r>
              <a:rPr sz="2800" dirty="0">
                <a:latin typeface="Arial MT"/>
                <a:cs typeface="Arial MT"/>
              </a:rPr>
              <a:t>, khi bệnh nhân </a:t>
            </a:r>
            <a:r>
              <a:rPr sz="2800" b="1" dirty="0">
                <a:latin typeface="Arial"/>
                <a:cs typeface="Arial"/>
              </a:rPr>
              <a:t>leo dốc khoảng 5-10m </a:t>
            </a:r>
            <a:r>
              <a:rPr sz="2800" dirty="0">
                <a:latin typeface="Arial MT"/>
                <a:cs typeface="Arial MT"/>
              </a:rPr>
              <a:t>(leo núi),  bệnh nhân thấy </a:t>
            </a:r>
            <a:r>
              <a:rPr sz="2800" b="1" dirty="0">
                <a:latin typeface="Arial"/>
                <a:cs typeface="Arial"/>
              </a:rPr>
              <a:t>khó thở nhiều liên tục </a:t>
            </a:r>
            <a:r>
              <a:rPr sz="2800" dirty="0">
                <a:latin typeface="Arial MT"/>
                <a:cs typeface="Arial MT"/>
              </a:rPr>
              <a:t>hai thì, giảm khi ngồi  nghỉ, cơn #</a:t>
            </a:r>
            <a:r>
              <a:rPr sz="2800" dirty="0">
                <a:latin typeface="Calibri"/>
                <a:cs typeface="Calibri"/>
              </a:rPr>
              <a:t>15 </a:t>
            </a:r>
            <a:r>
              <a:rPr sz="2800" dirty="0">
                <a:latin typeface="Arial MT"/>
                <a:cs typeface="Arial MT"/>
              </a:rPr>
              <a:t>phút, không đau ngực, không chóng mặt, không  ngất, không ho, không sốt, không triệu chứng khi nghỉ (không  khó thở khi nằm/khó thở kịch phát về đêm). Bệnh nhân đi  khám, </a:t>
            </a:r>
            <a:r>
              <a:rPr sz="2800" b="1" dirty="0">
                <a:latin typeface="Arial"/>
                <a:cs typeface="Arial"/>
              </a:rPr>
              <a:t>nguyện vọng thay van động mạch chủ.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12101995" y="0"/>
                </a:lnTo>
                <a:lnTo>
                  <a:pt x="0" y="0"/>
                </a:lnTo>
                <a:lnTo>
                  <a:pt x="0" y="1151890"/>
                </a:lnTo>
                <a:lnTo>
                  <a:pt x="0" y="676529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6765290"/>
                </a:lnTo>
                <a:lnTo>
                  <a:pt x="99885" y="6765290"/>
                </a:lnTo>
                <a:lnTo>
                  <a:pt x="99885" y="1151890"/>
                </a:lnTo>
                <a:lnTo>
                  <a:pt x="12101995" y="1151890"/>
                </a:lnTo>
                <a:lnTo>
                  <a:pt x="12101995" y="6765074"/>
                </a:lnTo>
                <a:lnTo>
                  <a:pt x="12192000" y="6765074"/>
                </a:lnTo>
                <a:lnTo>
                  <a:pt x="12192000" y="0"/>
                </a:lnTo>
                <a:close/>
              </a:path>
            </a:pathLst>
          </a:custGeom>
          <a:solidFill>
            <a:srgbClr val="2A7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53012" y="159003"/>
            <a:ext cx="208597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Bệnh</a:t>
            </a:r>
            <a:r>
              <a:rPr spc="-100" dirty="0"/>
              <a:t> </a:t>
            </a:r>
            <a:r>
              <a:rPr dirty="0"/>
              <a:t>sử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5</a:t>
            </a:fld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1768347"/>
            <a:ext cx="10107930" cy="4021454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241300" marR="5080" indent="-228600">
              <a:lnSpc>
                <a:spcPct val="78900"/>
              </a:lnSpc>
              <a:spcBef>
                <a:spcPts val="805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 MT"/>
                <a:cs typeface="Arial MT"/>
              </a:rPr>
              <a:t>4 năm nay tại BV Thống Nhất: Hẹp van động mạch chủ nặng,  tăng lipid máu hỗn hợp, bệnh tim mạch do xơ vữa động mạch,  phì đại tiền liệt tuyến</a:t>
            </a:r>
            <a:r>
              <a:rPr sz="2800" dirty="0">
                <a:latin typeface="Calibri"/>
                <a:cs typeface="Calibri"/>
              </a:rPr>
              <a:t>, </a:t>
            </a:r>
            <a:r>
              <a:rPr sz="2800" dirty="0">
                <a:latin typeface="Arial MT"/>
                <a:cs typeface="Arial MT"/>
              </a:rPr>
              <a:t>dùng thuốc theo toa:</a:t>
            </a:r>
            <a:endParaRPr sz="2800">
              <a:latin typeface="Arial MT"/>
              <a:cs typeface="Arial MT"/>
            </a:endParaRPr>
          </a:p>
          <a:p>
            <a:pPr marL="698500" lvl="1" indent="-228600">
              <a:lnSpc>
                <a:spcPts val="2790"/>
              </a:lnSpc>
              <a:buChar char="•"/>
              <a:tabLst>
                <a:tab pos="698500" algn="l"/>
              </a:tabLst>
            </a:pPr>
            <a:r>
              <a:rPr sz="2400" dirty="0">
                <a:latin typeface="Arial MT"/>
                <a:cs typeface="Arial MT"/>
              </a:rPr>
              <a:t>Amlodipin/Atorvastatin 5mg/10mg 1 v (u) S</a:t>
            </a:r>
            <a:endParaRPr sz="2400">
              <a:latin typeface="Arial MT"/>
              <a:cs typeface="Arial MT"/>
            </a:endParaRPr>
          </a:p>
          <a:p>
            <a:pPr marL="698500" lvl="1" indent="-228600">
              <a:lnSpc>
                <a:spcPts val="2795"/>
              </a:lnSpc>
              <a:buChar char="•"/>
              <a:tabLst>
                <a:tab pos="698500" algn="l"/>
              </a:tabLst>
            </a:pPr>
            <a:r>
              <a:rPr sz="2400" dirty="0">
                <a:latin typeface="Arial MT"/>
                <a:cs typeface="Arial MT"/>
              </a:rPr>
              <a:t>Clopidogrel 75mg 1 v (u) S</a:t>
            </a:r>
            <a:endParaRPr sz="2400">
              <a:latin typeface="Arial MT"/>
              <a:cs typeface="Arial MT"/>
            </a:endParaRPr>
          </a:p>
          <a:p>
            <a:pPr marL="698500" lvl="1" indent="-228600">
              <a:lnSpc>
                <a:spcPts val="2795"/>
              </a:lnSpc>
              <a:buChar char="•"/>
              <a:tabLst>
                <a:tab pos="698500" algn="l"/>
              </a:tabLst>
            </a:pPr>
            <a:r>
              <a:rPr sz="2400" dirty="0">
                <a:latin typeface="Arial MT"/>
                <a:cs typeface="Arial MT"/>
              </a:rPr>
              <a:t>Bisoprolol 2,5mg 1 v (u) S</a:t>
            </a:r>
            <a:endParaRPr sz="2400">
              <a:latin typeface="Arial MT"/>
              <a:cs typeface="Arial MT"/>
            </a:endParaRPr>
          </a:p>
          <a:p>
            <a:pPr marL="698500" lvl="1" indent="-228600">
              <a:lnSpc>
                <a:spcPts val="2810"/>
              </a:lnSpc>
              <a:buChar char="•"/>
              <a:tabLst>
                <a:tab pos="698500" algn="l"/>
              </a:tabLst>
            </a:pPr>
            <a:r>
              <a:rPr sz="2400" dirty="0">
                <a:latin typeface="Arial MT"/>
                <a:cs typeface="Arial MT"/>
              </a:rPr>
              <a:t>Trimetazidin 35mg 1 v x2 (u) S, C</a:t>
            </a:r>
            <a:endParaRPr sz="2400">
              <a:latin typeface="Arial MT"/>
              <a:cs typeface="Arial MT"/>
            </a:endParaRPr>
          </a:p>
          <a:p>
            <a:pPr marL="698500" lvl="1" indent="-228600">
              <a:lnSpc>
                <a:spcPts val="2795"/>
              </a:lnSpc>
              <a:buChar char="•"/>
              <a:tabLst>
                <a:tab pos="698500" algn="l"/>
              </a:tabLst>
            </a:pPr>
            <a:r>
              <a:rPr sz="2400" dirty="0">
                <a:latin typeface="Arial MT"/>
                <a:cs typeface="Arial MT"/>
              </a:rPr>
              <a:t>Tamsulosin 0,4mg 1 v (u) T</a:t>
            </a:r>
            <a:endParaRPr sz="2400">
              <a:latin typeface="Arial MT"/>
              <a:cs typeface="Arial MT"/>
            </a:endParaRPr>
          </a:p>
          <a:p>
            <a:pPr marL="698500" marR="320675" lvl="1" indent="-228600">
              <a:lnSpc>
                <a:spcPct val="80000"/>
              </a:lnSpc>
              <a:spcBef>
                <a:spcPts val="530"/>
              </a:spcBef>
              <a:buChar char="•"/>
              <a:tabLst>
                <a:tab pos="698500" algn="l"/>
              </a:tabLst>
            </a:pPr>
            <a:r>
              <a:rPr sz="2400" dirty="0">
                <a:latin typeface="Arial MT"/>
                <a:cs typeface="Arial MT"/>
              </a:rPr>
              <a:t>Isosorbid dinitrat 10mg 1v (u): từng uống khi có cơn khó thở nhưng  cảm thấy mệt, chóng mặt nhiều hơn -&gt; không dùng</a:t>
            </a:r>
            <a:endParaRPr sz="2400">
              <a:latin typeface="Arial MT"/>
              <a:cs typeface="Arial MT"/>
            </a:endParaRPr>
          </a:p>
          <a:p>
            <a:pPr marL="241300" indent="-228600">
              <a:lnSpc>
                <a:spcPct val="100000"/>
              </a:lnSpc>
              <a:spcBef>
                <a:spcPts val="320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 MT"/>
                <a:cs typeface="Arial MT"/>
              </a:rPr>
              <a:t>Không hút thuốc lá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12101995" y="0"/>
                </a:lnTo>
                <a:lnTo>
                  <a:pt x="0" y="0"/>
                </a:lnTo>
                <a:lnTo>
                  <a:pt x="0" y="1151890"/>
                </a:lnTo>
                <a:lnTo>
                  <a:pt x="0" y="676529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6765290"/>
                </a:lnTo>
                <a:lnTo>
                  <a:pt x="99885" y="6765290"/>
                </a:lnTo>
                <a:lnTo>
                  <a:pt x="99885" y="1151890"/>
                </a:lnTo>
                <a:lnTo>
                  <a:pt x="12101995" y="1151890"/>
                </a:lnTo>
                <a:lnTo>
                  <a:pt x="12101995" y="6765074"/>
                </a:lnTo>
                <a:lnTo>
                  <a:pt x="12192000" y="6765074"/>
                </a:lnTo>
                <a:lnTo>
                  <a:pt x="12192000" y="0"/>
                </a:lnTo>
                <a:close/>
              </a:path>
            </a:pathLst>
          </a:custGeom>
          <a:solidFill>
            <a:srgbClr val="2A7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84736" y="317499"/>
            <a:ext cx="24231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TIỀN</a:t>
            </a:r>
            <a:r>
              <a:rPr spc="-95" dirty="0"/>
              <a:t> </a:t>
            </a:r>
            <a:r>
              <a:rPr spc="-5" dirty="0"/>
              <a:t>CĂN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6</a:t>
            </a:fld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1539" y="1845564"/>
            <a:ext cx="10015220" cy="426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700" marR="260985" indent="-228600" algn="just">
              <a:lnSpc>
                <a:spcPct val="100000"/>
              </a:lnSpc>
              <a:spcBef>
                <a:spcPts val="100"/>
              </a:spcBef>
              <a:buChar char="•"/>
              <a:tabLst>
                <a:tab pos="266065" algn="l"/>
                <a:tab pos="266700" algn="l"/>
              </a:tabLst>
            </a:pPr>
            <a:r>
              <a:rPr sz="2000" dirty="0">
                <a:latin typeface="Arial MT"/>
                <a:cs typeface="Arial MT"/>
              </a:rPr>
              <a:t>Tần số tim: 72 lần/ph, Huyết áp: 130/80 mmHg, Nhịp thở: 16 lần/ph, Nhiệt độ: 37 </a:t>
            </a:r>
            <a:r>
              <a:rPr sz="1950" baseline="25641" dirty="0">
                <a:latin typeface="Arial MT"/>
                <a:cs typeface="Arial MT"/>
              </a:rPr>
              <a:t>o</a:t>
            </a:r>
            <a:r>
              <a:rPr sz="2000" dirty="0">
                <a:latin typeface="Arial MT"/>
                <a:cs typeface="Arial MT"/>
              </a:rPr>
              <a:t>C,  SpO2: 98%/khí trời</a:t>
            </a:r>
            <a:endParaRPr sz="2000">
              <a:latin typeface="Arial MT"/>
              <a:cs typeface="Arial MT"/>
            </a:endParaRPr>
          </a:p>
          <a:p>
            <a:pPr marL="266700" indent="-228600" algn="just">
              <a:lnSpc>
                <a:spcPct val="100000"/>
              </a:lnSpc>
              <a:spcBef>
                <a:spcPts val="1005"/>
              </a:spcBef>
              <a:buChar char="•"/>
              <a:tabLst>
                <a:tab pos="266065" algn="l"/>
                <a:tab pos="266700" algn="l"/>
              </a:tabLst>
            </a:pPr>
            <a:r>
              <a:rPr sz="2000" dirty="0">
                <a:latin typeface="Arial MT"/>
                <a:cs typeface="Arial MT"/>
              </a:rPr>
              <a:t>Chiều cao: 170 cm, Cân nặng: 66 kg, BMI: 22,8 kg/m</a:t>
            </a:r>
            <a:r>
              <a:rPr sz="1950" baseline="25641" dirty="0">
                <a:latin typeface="Arial MT"/>
                <a:cs typeface="Arial MT"/>
              </a:rPr>
              <a:t>2</a:t>
            </a:r>
            <a:r>
              <a:rPr sz="2000" dirty="0">
                <a:latin typeface="Arial MT"/>
                <a:cs typeface="Arial MT"/>
              </a:rPr>
              <a:t>, BSA: 1,77 m</a:t>
            </a:r>
            <a:r>
              <a:rPr sz="1950" baseline="25641" dirty="0">
                <a:latin typeface="Arial MT"/>
                <a:cs typeface="Arial MT"/>
              </a:rPr>
              <a:t>2</a:t>
            </a:r>
            <a:endParaRPr sz="1950" baseline="25641">
              <a:latin typeface="Arial MT"/>
              <a:cs typeface="Arial MT"/>
            </a:endParaRPr>
          </a:p>
          <a:p>
            <a:pPr marL="266700" indent="-228600" algn="just">
              <a:lnSpc>
                <a:spcPct val="100000"/>
              </a:lnSpc>
              <a:spcBef>
                <a:spcPts val="985"/>
              </a:spcBef>
              <a:buChar char="•"/>
              <a:tabLst>
                <a:tab pos="266065" algn="l"/>
                <a:tab pos="266700" algn="l"/>
              </a:tabLst>
            </a:pPr>
            <a:r>
              <a:rPr sz="2000" dirty="0">
                <a:latin typeface="Arial MT"/>
                <a:cs typeface="Arial MT"/>
              </a:rPr>
              <a:t>Bệnh nhân tỉnh, tiếp xúc tốt, nằm đầu bằng dễ chịu</a:t>
            </a:r>
            <a:endParaRPr sz="2000">
              <a:latin typeface="Arial MT"/>
              <a:cs typeface="Arial MT"/>
            </a:endParaRPr>
          </a:p>
          <a:p>
            <a:pPr marL="266700" marR="902969" indent="-228600" algn="just">
              <a:lnSpc>
                <a:spcPct val="100000"/>
              </a:lnSpc>
              <a:spcBef>
                <a:spcPts val="1010"/>
              </a:spcBef>
              <a:buChar char="•"/>
              <a:tabLst>
                <a:tab pos="266065" algn="l"/>
                <a:tab pos="266700" algn="l"/>
              </a:tabLst>
            </a:pPr>
            <a:r>
              <a:rPr sz="2000" dirty="0">
                <a:latin typeface="Arial MT"/>
                <a:cs typeface="Arial MT"/>
              </a:rPr>
              <a:t>Da niêm hồng, chi ấm, không phù, mạch tứ chi rõ, tĩnh mạch cảnh trong không  phồng/đầu cao 45 độ</a:t>
            </a:r>
            <a:endParaRPr sz="2000">
              <a:latin typeface="Arial MT"/>
              <a:cs typeface="Arial MT"/>
            </a:endParaRPr>
          </a:p>
          <a:p>
            <a:pPr marL="266700" marR="30480" indent="-228600" algn="just">
              <a:lnSpc>
                <a:spcPct val="100000"/>
              </a:lnSpc>
              <a:spcBef>
                <a:spcPts val="1005"/>
              </a:spcBef>
              <a:buChar char="•"/>
              <a:tabLst>
                <a:tab pos="266065" algn="l"/>
                <a:tab pos="266700" algn="l"/>
              </a:tabLst>
            </a:pPr>
            <a:r>
              <a:rPr sz="2000" dirty="0">
                <a:latin typeface="Arial MT"/>
                <a:cs typeface="Arial MT"/>
              </a:rPr>
              <a:t>Mỏm tim KLS V ngoài trung đòn trái 5cm, đều, T1 T2 rõ, </a:t>
            </a:r>
            <a:r>
              <a:rPr sz="2000" b="1" dirty="0">
                <a:latin typeface="Arial"/>
                <a:cs typeface="Arial"/>
              </a:rPr>
              <a:t>âm thổi tâm thu 3/6 ở KLS II  trái, III phải cạnh xương ức, dạng phụt, lan cổ</a:t>
            </a:r>
            <a:endParaRPr sz="2000">
              <a:latin typeface="Arial"/>
              <a:cs typeface="Arial"/>
            </a:endParaRPr>
          </a:p>
          <a:p>
            <a:pPr marL="266700" indent="-228600" algn="just">
              <a:lnSpc>
                <a:spcPct val="100000"/>
              </a:lnSpc>
              <a:spcBef>
                <a:spcPts val="985"/>
              </a:spcBef>
              <a:buChar char="•"/>
              <a:tabLst>
                <a:tab pos="266065" algn="l"/>
                <a:tab pos="266700" algn="l"/>
              </a:tabLst>
            </a:pPr>
            <a:r>
              <a:rPr sz="2000" dirty="0">
                <a:latin typeface="Arial MT"/>
                <a:cs typeface="Arial MT"/>
              </a:rPr>
              <a:t>Phổi âm phế bào rõ, không ran, gõ vang, rung thanh đều hai bên.</a:t>
            </a:r>
            <a:endParaRPr sz="2000">
              <a:latin typeface="Arial MT"/>
              <a:cs typeface="Arial MT"/>
            </a:endParaRPr>
          </a:p>
          <a:p>
            <a:pPr marL="266700" indent="-228600" algn="just">
              <a:lnSpc>
                <a:spcPct val="100000"/>
              </a:lnSpc>
              <a:spcBef>
                <a:spcPts val="1010"/>
              </a:spcBef>
              <a:buChar char="•"/>
              <a:tabLst>
                <a:tab pos="266065" algn="l"/>
                <a:tab pos="266700" algn="l"/>
              </a:tabLst>
            </a:pPr>
            <a:r>
              <a:rPr sz="2000" dirty="0">
                <a:latin typeface="Arial MT"/>
                <a:cs typeface="Arial MT"/>
              </a:rPr>
              <a:t>Bụng mềm, gan lách không chạm</a:t>
            </a:r>
            <a:endParaRPr sz="2000">
              <a:latin typeface="Arial MT"/>
              <a:cs typeface="Arial MT"/>
            </a:endParaRPr>
          </a:p>
          <a:p>
            <a:pPr marL="266700" indent="-228600" algn="just">
              <a:lnSpc>
                <a:spcPct val="100000"/>
              </a:lnSpc>
              <a:spcBef>
                <a:spcPts val="1005"/>
              </a:spcBef>
              <a:buChar char="•"/>
              <a:tabLst>
                <a:tab pos="266065" algn="l"/>
                <a:tab pos="266700" algn="l"/>
              </a:tabLst>
            </a:pPr>
            <a:r>
              <a:rPr sz="2000" dirty="0">
                <a:latin typeface="Arial MT"/>
                <a:cs typeface="Arial MT"/>
              </a:rPr>
              <a:t>Cổ mềm, không yếu chi, không thất điều chi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12101995" y="0"/>
                </a:lnTo>
                <a:lnTo>
                  <a:pt x="0" y="0"/>
                </a:lnTo>
                <a:lnTo>
                  <a:pt x="0" y="1151890"/>
                </a:lnTo>
                <a:lnTo>
                  <a:pt x="0" y="676529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6765290"/>
                </a:lnTo>
                <a:lnTo>
                  <a:pt x="99885" y="6765290"/>
                </a:lnTo>
                <a:lnTo>
                  <a:pt x="99885" y="1151890"/>
                </a:lnTo>
                <a:lnTo>
                  <a:pt x="12101995" y="1151890"/>
                </a:lnTo>
                <a:lnTo>
                  <a:pt x="12101995" y="6765074"/>
                </a:lnTo>
                <a:lnTo>
                  <a:pt x="12192000" y="6765074"/>
                </a:lnTo>
                <a:lnTo>
                  <a:pt x="12192000" y="0"/>
                </a:lnTo>
                <a:close/>
              </a:path>
            </a:pathLst>
          </a:custGeom>
          <a:solidFill>
            <a:srgbClr val="2A7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21300" y="317499"/>
            <a:ext cx="154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KHÁM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7</a:t>
            </a:fld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1807971"/>
            <a:ext cx="10173970" cy="28366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 algn="just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 MT"/>
                <a:cs typeface="Arial MT"/>
              </a:rPr>
              <a:t>Bệnh nhân nam 74 tuổi đi khám vì khó thở khi gắng sức:</a:t>
            </a:r>
            <a:endParaRPr sz="2800">
              <a:latin typeface="Arial MT"/>
              <a:cs typeface="Arial MT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  <a:buFont typeface="Arial MT"/>
              <a:buChar char="•"/>
            </a:pPr>
            <a:endParaRPr sz="3650">
              <a:latin typeface="Arial MT"/>
              <a:cs typeface="Arial MT"/>
            </a:endParaRPr>
          </a:p>
          <a:p>
            <a:pPr marL="698500" lvl="1" indent="-228600" algn="just">
              <a:lnSpc>
                <a:spcPct val="100000"/>
              </a:lnSpc>
              <a:buChar char="•"/>
              <a:tabLst>
                <a:tab pos="698500" algn="l"/>
              </a:tabLst>
            </a:pPr>
            <a:r>
              <a:rPr sz="2400" dirty="0">
                <a:latin typeface="Arial MT"/>
                <a:cs typeface="Arial MT"/>
              </a:rPr>
              <a:t>TCCN: khó thở khi leo dốc 5-10m 1 tháng</a:t>
            </a:r>
            <a:endParaRPr sz="2400">
              <a:latin typeface="Arial MT"/>
              <a:cs typeface="Arial MT"/>
            </a:endParaRPr>
          </a:p>
          <a:p>
            <a:pPr marL="698500" marR="5080" lvl="1" indent="-228600" algn="just">
              <a:lnSpc>
                <a:spcPts val="2590"/>
              </a:lnSpc>
              <a:spcBef>
                <a:spcPts val="545"/>
              </a:spcBef>
              <a:buChar char="•"/>
              <a:tabLst>
                <a:tab pos="698500" algn="l"/>
              </a:tabLst>
            </a:pPr>
            <a:r>
              <a:rPr sz="2400" dirty="0">
                <a:latin typeface="Arial MT"/>
                <a:cs typeface="Arial MT"/>
              </a:rPr>
              <a:t>TCTT: Mỏm tim KLS V ngoài trung đòn trái 5cm, âm thổi tâm thu 3/6 ở  KLS III cạnh phải ức, dạng phụt, lan cổ</a:t>
            </a:r>
            <a:endParaRPr sz="2400">
              <a:latin typeface="Arial MT"/>
              <a:cs typeface="Arial MT"/>
            </a:endParaRPr>
          </a:p>
          <a:p>
            <a:pPr marL="698500" marR="198120" lvl="1" indent="-228600" algn="just">
              <a:lnSpc>
                <a:spcPts val="2590"/>
              </a:lnSpc>
              <a:spcBef>
                <a:spcPts val="530"/>
              </a:spcBef>
              <a:buChar char="•"/>
              <a:tabLst>
                <a:tab pos="698500" algn="l"/>
              </a:tabLst>
            </a:pPr>
            <a:r>
              <a:rPr sz="2400" dirty="0">
                <a:latin typeface="Arial MT"/>
                <a:cs typeface="Arial MT"/>
              </a:rPr>
              <a:t>TC: Hẹp van động mạch chủ nặng, tăng lipid máu hỗn hợp, bệnh tim  mạch do xơ vữa động mạch, phì đại tiền liệt tuyến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12101995" y="0"/>
                </a:lnTo>
                <a:lnTo>
                  <a:pt x="0" y="0"/>
                </a:lnTo>
                <a:lnTo>
                  <a:pt x="0" y="1151890"/>
                </a:lnTo>
                <a:lnTo>
                  <a:pt x="0" y="676529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6765290"/>
                </a:lnTo>
                <a:lnTo>
                  <a:pt x="99885" y="6765290"/>
                </a:lnTo>
                <a:lnTo>
                  <a:pt x="99885" y="1151890"/>
                </a:lnTo>
                <a:lnTo>
                  <a:pt x="12101995" y="1151890"/>
                </a:lnTo>
                <a:lnTo>
                  <a:pt x="12101995" y="6765074"/>
                </a:lnTo>
                <a:lnTo>
                  <a:pt x="12192000" y="6765074"/>
                </a:lnTo>
                <a:lnTo>
                  <a:pt x="12192000" y="0"/>
                </a:lnTo>
                <a:close/>
              </a:path>
            </a:pathLst>
          </a:custGeom>
          <a:solidFill>
            <a:srgbClr val="2A7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55381" y="159003"/>
            <a:ext cx="22828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TÓM</a:t>
            </a:r>
            <a:r>
              <a:rPr spc="-80" dirty="0"/>
              <a:t> </a:t>
            </a:r>
            <a:r>
              <a:rPr spc="-5" dirty="0"/>
              <a:t>TẮT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8</a:t>
            </a:fld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1773596"/>
            <a:ext cx="2861945" cy="307784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70"/>
              </a:spcBef>
              <a:buChar char="•"/>
              <a:tabLst>
                <a:tab pos="241300" algn="l"/>
              </a:tabLst>
            </a:pPr>
            <a:r>
              <a:rPr sz="2800" spc="-5" dirty="0">
                <a:latin typeface="Arial MT"/>
                <a:cs typeface="Arial MT"/>
              </a:rPr>
              <a:t>WBC:</a:t>
            </a:r>
            <a:r>
              <a:rPr sz="2800" spc="-4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10,1</a:t>
            </a:r>
            <a:r>
              <a:rPr sz="2800" spc="-3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G/L</a:t>
            </a:r>
            <a:endParaRPr sz="2800">
              <a:latin typeface="Arial MT"/>
              <a:cs typeface="Arial MT"/>
            </a:endParaRPr>
          </a:p>
          <a:p>
            <a:pPr marL="698500" lvl="1" indent="-228600">
              <a:lnSpc>
                <a:spcPct val="100000"/>
              </a:lnSpc>
              <a:spcBef>
                <a:spcPts val="229"/>
              </a:spcBef>
              <a:buChar char="•"/>
              <a:tabLst>
                <a:tab pos="698500" algn="l"/>
              </a:tabLst>
            </a:pPr>
            <a:r>
              <a:rPr sz="2400" spc="-5" dirty="0">
                <a:latin typeface="Arial MT"/>
                <a:cs typeface="Arial MT"/>
              </a:rPr>
              <a:t>NEU: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7,412</a:t>
            </a:r>
            <a:r>
              <a:rPr sz="2400" spc="-3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G/L</a:t>
            </a:r>
            <a:endParaRPr sz="2400">
              <a:latin typeface="Arial MT"/>
              <a:cs typeface="Arial MT"/>
            </a:endParaRPr>
          </a:p>
          <a:p>
            <a:pPr marL="698500" lvl="1" indent="-228600">
              <a:lnSpc>
                <a:spcPct val="100000"/>
              </a:lnSpc>
              <a:spcBef>
                <a:spcPts val="215"/>
              </a:spcBef>
              <a:buChar char="•"/>
              <a:tabLst>
                <a:tab pos="698500" algn="l"/>
              </a:tabLst>
            </a:pPr>
            <a:r>
              <a:rPr sz="2400" spc="-50" dirty="0">
                <a:latin typeface="Arial MT"/>
                <a:cs typeface="Arial MT"/>
              </a:rPr>
              <a:t>LYM: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1,351</a:t>
            </a:r>
            <a:r>
              <a:rPr sz="2400" spc="-3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G/L</a:t>
            </a:r>
            <a:endParaRPr sz="2400">
              <a:latin typeface="Arial MT"/>
              <a:cs typeface="Arial MT"/>
            </a:endParaRPr>
          </a:p>
          <a:p>
            <a:pPr marL="698500" lvl="1" indent="-228600">
              <a:lnSpc>
                <a:spcPct val="100000"/>
              </a:lnSpc>
              <a:spcBef>
                <a:spcPts val="240"/>
              </a:spcBef>
              <a:buChar char="•"/>
              <a:tabLst>
                <a:tab pos="698500" algn="l"/>
              </a:tabLst>
            </a:pPr>
            <a:r>
              <a:rPr sz="2400" spc="-5" dirty="0">
                <a:latin typeface="Arial MT"/>
                <a:cs typeface="Arial MT"/>
              </a:rPr>
              <a:t>EOS: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0,303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G/L</a:t>
            </a:r>
            <a:endParaRPr sz="2400">
              <a:latin typeface="Arial MT"/>
              <a:cs typeface="Arial MT"/>
            </a:endParaRPr>
          </a:p>
          <a:p>
            <a:pPr marL="241300" marR="358775" indent="-241300" algn="r">
              <a:lnSpc>
                <a:spcPct val="100000"/>
              </a:lnSpc>
              <a:spcBef>
                <a:spcPts val="610"/>
              </a:spcBef>
              <a:buChar char="•"/>
              <a:tabLst>
                <a:tab pos="241300" algn="l"/>
              </a:tabLst>
            </a:pPr>
            <a:r>
              <a:rPr sz="2800" spc="-5" dirty="0">
                <a:latin typeface="Arial MT"/>
                <a:cs typeface="Arial MT"/>
              </a:rPr>
              <a:t>HGB:</a:t>
            </a:r>
            <a:r>
              <a:rPr sz="2800" spc="-4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14,7</a:t>
            </a:r>
            <a:r>
              <a:rPr sz="2800" spc="-2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g/L</a:t>
            </a:r>
            <a:endParaRPr sz="2800">
              <a:latin typeface="Arial MT"/>
              <a:cs typeface="Arial MT"/>
            </a:endParaRPr>
          </a:p>
          <a:p>
            <a:pPr marL="228600" marR="389255" lvl="1" indent="-228600" algn="r">
              <a:lnSpc>
                <a:spcPct val="100000"/>
              </a:lnSpc>
              <a:spcBef>
                <a:spcPts val="229"/>
              </a:spcBef>
              <a:buChar char="•"/>
              <a:tabLst>
                <a:tab pos="228600" algn="l"/>
              </a:tabLst>
            </a:pPr>
            <a:r>
              <a:rPr sz="2400" spc="-25" dirty="0">
                <a:latin typeface="Arial MT"/>
                <a:cs typeface="Arial MT"/>
              </a:rPr>
              <a:t>MCV:</a:t>
            </a:r>
            <a:r>
              <a:rPr sz="2400" spc="-3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89,9</a:t>
            </a:r>
            <a:r>
              <a:rPr sz="2400" spc="-2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fL</a:t>
            </a:r>
            <a:endParaRPr sz="2400">
              <a:latin typeface="Arial MT"/>
              <a:cs typeface="Arial MT"/>
            </a:endParaRPr>
          </a:p>
          <a:p>
            <a:pPr marL="241300" indent="-228600">
              <a:lnSpc>
                <a:spcPct val="100000"/>
              </a:lnSpc>
              <a:spcBef>
                <a:spcPts val="635"/>
              </a:spcBef>
              <a:buChar char="•"/>
              <a:tabLst>
                <a:tab pos="241300" algn="l"/>
              </a:tabLst>
            </a:pPr>
            <a:r>
              <a:rPr sz="2800" spc="-130" dirty="0">
                <a:latin typeface="Arial MT"/>
                <a:cs typeface="Arial MT"/>
              </a:rPr>
              <a:t>PLT:</a:t>
            </a:r>
            <a:r>
              <a:rPr sz="2800" spc="-3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244</a:t>
            </a:r>
            <a:r>
              <a:rPr sz="2800" spc="-3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G/L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266700" indent="-228600">
              <a:lnSpc>
                <a:spcPct val="100000"/>
              </a:lnSpc>
              <a:spcBef>
                <a:spcPts val="745"/>
              </a:spcBef>
              <a:buChar char="•"/>
              <a:tabLst>
                <a:tab pos="266700" algn="l"/>
              </a:tabLst>
            </a:pPr>
            <a:r>
              <a:rPr dirty="0"/>
              <a:t>Glucose:</a:t>
            </a:r>
            <a:r>
              <a:rPr spc="-35" dirty="0"/>
              <a:t> </a:t>
            </a:r>
            <a:r>
              <a:rPr spc="-5" dirty="0"/>
              <a:t>5,2</a:t>
            </a:r>
            <a:r>
              <a:rPr spc="-25" dirty="0"/>
              <a:t> </a:t>
            </a:r>
            <a:r>
              <a:rPr dirty="0"/>
              <a:t>mmol/L</a:t>
            </a:r>
          </a:p>
          <a:p>
            <a:pPr marL="266700" indent="-228600">
              <a:lnSpc>
                <a:spcPct val="100000"/>
              </a:lnSpc>
              <a:spcBef>
                <a:spcPts val="650"/>
              </a:spcBef>
              <a:buChar char="•"/>
              <a:tabLst>
                <a:tab pos="266700" algn="l"/>
              </a:tabLst>
            </a:pPr>
            <a:r>
              <a:rPr dirty="0"/>
              <a:t>Creatinin:</a:t>
            </a:r>
            <a:r>
              <a:rPr spc="-30" dirty="0"/>
              <a:t> </a:t>
            </a:r>
            <a:r>
              <a:rPr b="1" dirty="0">
                <a:latin typeface="Arial"/>
                <a:cs typeface="Arial"/>
              </a:rPr>
              <a:t>1,38-1,32</a:t>
            </a:r>
            <a:r>
              <a:rPr b="1" spc="-20" dirty="0">
                <a:latin typeface="Arial"/>
                <a:cs typeface="Arial"/>
              </a:rPr>
              <a:t> </a:t>
            </a:r>
            <a:r>
              <a:rPr dirty="0"/>
              <a:t>mg/dL</a:t>
            </a:r>
          </a:p>
          <a:p>
            <a:pPr marL="723900" lvl="1" indent="-228600">
              <a:lnSpc>
                <a:spcPct val="100000"/>
              </a:lnSpc>
              <a:spcBef>
                <a:spcPts val="229"/>
              </a:spcBef>
              <a:buChar char="•"/>
              <a:tabLst>
                <a:tab pos="723900" algn="l"/>
              </a:tabLst>
            </a:pPr>
            <a:r>
              <a:rPr sz="2400" spc="-5" dirty="0">
                <a:latin typeface="Arial MT"/>
                <a:cs typeface="Arial MT"/>
              </a:rPr>
              <a:t>eGFR:</a:t>
            </a:r>
            <a:r>
              <a:rPr sz="2400" spc="-25" dirty="0">
                <a:latin typeface="Arial MT"/>
                <a:cs typeface="Arial MT"/>
              </a:rPr>
              <a:t> </a:t>
            </a:r>
            <a:r>
              <a:rPr sz="2400" b="1" dirty="0">
                <a:latin typeface="Arial"/>
                <a:cs typeface="Arial"/>
              </a:rPr>
              <a:t>54-53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spc="-5" dirty="0">
                <a:latin typeface="Arial MT"/>
                <a:cs typeface="Arial MT"/>
              </a:rPr>
              <a:t>mL/ph/1,73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m</a:t>
            </a:r>
            <a:r>
              <a:rPr sz="2400" baseline="24305" dirty="0">
                <a:latin typeface="Arial MT"/>
                <a:cs typeface="Arial MT"/>
              </a:rPr>
              <a:t>2</a:t>
            </a:r>
            <a:endParaRPr sz="2400" baseline="24305">
              <a:latin typeface="Arial MT"/>
              <a:cs typeface="Arial MT"/>
            </a:endParaRPr>
          </a:p>
          <a:p>
            <a:pPr marL="266700" indent="-228600">
              <a:lnSpc>
                <a:spcPct val="100000"/>
              </a:lnSpc>
              <a:spcBef>
                <a:spcPts val="610"/>
              </a:spcBef>
              <a:buChar char="•"/>
              <a:tabLst>
                <a:tab pos="266700" algn="l"/>
              </a:tabLst>
            </a:pPr>
            <a:r>
              <a:rPr dirty="0"/>
              <a:t>Natri:</a:t>
            </a:r>
            <a:r>
              <a:rPr spc="-35" dirty="0"/>
              <a:t> </a:t>
            </a:r>
            <a:r>
              <a:rPr dirty="0"/>
              <a:t>140</a:t>
            </a:r>
            <a:r>
              <a:rPr spc="-25" dirty="0"/>
              <a:t> </a:t>
            </a:r>
            <a:r>
              <a:rPr dirty="0"/>
              <a:t>mmol/L</a:t>
            </a:r>
          </a:p>
          <a:p>
            <a:pPr marL="266700" indent="-228600">
              <a:lnSpc>
                <a:spcPct val="100000"/>
              </a:lnSpc>
              <a:spcBef>
                <a:spcPts val="745"/>
              </a:spcBef>
              <a:buChar char="•"/>
              <a:tabLst>
                <a:tab pos="266700" algn="l"/>
              </a:tabLst>
            </a:pPr>
            <a:r>
              <a:rPr dirty="0"/>
              <a:t>Kali:</a:t>
            </a:r>
            <a:r>
              <a:rPr spc="-30" dirty="0"/>
              <a:t> </a:t>
            </a:r>
            <a:r>
              <a:rPr spc="-5" dirty="0"/>
              <a:t>3,6</a:t>
            </a:r>
            <a:r>
              <a:rPr spc="-25" dirty="0"/>
              <a:t> </a:t>
            </a:r>
            <a:r>
              <a:rPr dirty="0"/>
              <a:t>mmol/L</a:t>
            </a:r>
          </a:p>
          <a:p>
            <a:pPr marL="266700" indent="-228600">
              <a:lnSpc>
                <a:spcPct val="100000"/>
              </a:lnSpc>
              <a:spcBef>
                <a:spcPts val="645"/>
              </a:spcBef>
              <a:buChar char="•"/>
              <a:tabLst>
                <a:tab pos="266700" algn="l"/>
              </a:tabLst>
            </a:pPr>
            <a:r>
              <a:rPr spc="-85" dirty="0"/>
              <a:t>AST:</a:t>
            </a:r>
            <a:r>
              <a:rPr spc="-30" dirty="0"/>
              <a:t> </a:t>
            </a:r>
            <a:r>
              <a:rPr dirty="0"/>
              <a:t>26</a:t>
            </a:r>
            <a:r>
              <a:rPr spc="-20" dirty="0"/>
              <a:t> </a:t>
            </a:r>
            <a:r>
              <a:rPr spc="-5" dirty="0"/>
              <a:t>U/L</a:t>
            </a:r>
          </a:p>
          <a:p>
            <a:pPr marL="266700" indent="-228600">
              <a:lnSpc>
                <a:spcPct val="100000"/>
              </a:lnSpc>
              <a:spcBef>
                <a:spcPts val="650"/>
              </a:spcBef>
              <a:buChar char="•"/>
              <a:tabLst>
                <a:tab pos="266700" algn="l"/>
              </a:tabLst>
            </a:pPr>
            <a:r>
              <a:rPr spc="-130" dirty="0"/>
              <a:t>ALT:</a:t>
            </a:r>
            <a:r>
              <a:rPr spc="-35" dirty="0"/>
              <a:t> </a:t>
            </a:r>
            <a:r>
              <a:rPr dirty="0"/>
              <a:t>18</a:t>
            </a:r>
            <a:r>
              <a:rPr spc="-25" dirty="0"/>
              <a:t> </a:t>
            </a:r>
            <a:r>
              <a:rPr spc="-5" dirty="0"/>
              <a:t>U/L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12101995" y="0"/>
                </a:lnTo>
                <a:lnTo>
                  <a:pt x="0" y="0"/>
                </a:lnTo>
                <a:lnTo>
                  <a:pt x="0" y="1151890"/>
                </a:lnTo>
                <a:lnTo>
                  <a:pt x="0" y="676529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6765290"/>
                </a:lnTo>
                <a:lnTo>
                  <a:pt x="99885" y="6765290"/>
                </a:lnTo>
                <a:lnTo>
                  <a:pt x="99885" y="1151890"/>
                </a:lnTo>
                <a:lnTo>
                  <a:pt x="12101995" y="1151890"/>
                </a:lnTo>
                <a:lnTo>
                  <a:pt x="12101995" y="6765074"/>
                </a:lnTo>
                <a:lnTo>
                  <a:pt x="12192000" y="6765074"/>
                </a:lnTo>
                <a:lnTo>
                  <a:pt x="12192000" y="0"/>
                </a:lnTo>
                <a:close/>
              </a:path>
            </a:pathLst>
          </a:custGeom>
          <a:solidFill>
            <a:srgbClr val="2A7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64668" y="317499"/>
            <a:ext cx="606361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HUYẾT</a:t>
            </a:r>
            <a:r>
              <a:rPr spc="-30" dirty="0"/>
              <a:t> </a:t>
            </a:r>
            <a:r>
              <a:rPr spc="-5" dirty="0"/>
              <a:t>HỌC</a:t>
            </a:r>
            <a:r>
              <a:rPr spc="-20" dirty="0"/>
              <a:t> </a:t>
            </a:r>
            <a:r>
              <a:rPr dirty="0"/>
              <a:t>–</a:t>
            </a:r>
            <a:r>
              <a:rPr spc="-20" dirty="0"/>
              <a:t> </a:t>
            </a:r>
            <a:r>
              <a:rPr spc="-5" dirty="0"/>
              <a:t>SINH</a:t>
            </a:r>
            <a:r>
              <a:rPr spc="-20" dirty="0"/>
              <a:t> </a:t>
            </a:r>
            <a:r>
              <a:rPr spc="-5" dirty="0"/>
              <a:t>HÓA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9</a:t>
            </a:fld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1598</Words>
  <Application>Microsoft Office PowerPoint</Application>
  <PresentationFormat>Widescreen</PresentationFormat>
  <Paragraphs>185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Arial MT</vt:lpstr>
      <vt:lpstr>Calibri</vt:lpstr>
      <vt:lpstr>Calibri Light</vt:lpstr>
      <vt:lpstr>Tahoma</vt:lpstr>
      <vt:lpstr>Office Theme</vt:lpstr>
      <vt:lpstr>Hẹp van động mạch chủ nặng:  Thay van qua da hay phẫu thuật mở?</vt:lpstr>
      <vt:lpstr>Nội dung</vt:lpstr>
      <vt:lpstr>Trường hợp lâm sàng</vt:lpstr>
      <vt:lpstr>BỆNH SỬ</vt:lpstr>
      <vt:lpstr>Bệnh sử</vt:lpstr>
      <vt:lpstr>TIỀN CĂN</vt:lpstr>
      <vt:lpstr>KHÁM</vt:lpstr>
      <vt:lpstr>TÓM TẮT</vt:lpstr>
      <vt:lpstr>HUYẾT HỌC – SINH HÓA</vt:lpstr>
      <vt:lpstr>XN khác</vt:lpstr>
      <vt:lpstr>ĐIỆN TÂM ĐỒ</vt:lpstr>
      <vt:lpstr>PowerPoint Presentation</vt:lpstr>
      <vt:lpstr>CHẨN ĐOÁN</vt:lpstr>
      <vt:lpstr>PowerPoint Presentation</vt:lpstr>
      <vt:lpstr>PowerPoint Presentation</vt:lpstr>
      <vt:lpstr>PowerPoint Presentation</vt:lpstr>
      <vt:lpstr>PowerPoint Presentation</vt:lpstr>
      <vt:lpstr>TAVR vs SAVR?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Thay van ĐMC qua da 2022</vt:lpstr>
      <vt:lpstr>Thay van ĐMC qua da</vt:lpstr>
      <vt:lpstr>TAVI cho bệnh nhân</vt:lpstr>
      <vt:lpstr>TAVI cho bệnh nhân</vt:lpstr>
      <vt:lpstr>TAVI cho bệnh nhân</vt:lpstr>
      <vt:lpstr>TAVI cho bệnh nhân</vt:lpstr>
      <vt:lpstr>TAVI: các vấn đề tồn đọng</vt:lpstr>
      <vt:lpstr>PowerPoint Presentation</vt:lpstr>
      <vt:lpstr>Van ĐMC 2 mảnh</vt:lpstr>
      <vt:lpstr>Tần suất van ĐMC 2 mảnh</vt:lpstr>
      <vt:lpstr>PowerPoint Presentation</vt:lpstr>
      <vt:lpstr>PowerPoint Presentation</vt:lpstr>
      <vt:lpstr>PowerPoint Presentation</vt:lpstr>
      <vt:lpstr>Tuổi thọ van sinh học</vt:lpstr>
      <vt:lpstr>PowerPoint Presentation</vt:lpstr>
      <vt:lpstr>Độ bền van sinh học TAVR vs SAVR?</vt:lpstr>
      <vt:lpstr>Các yếu tố ảnh hưởng đến thoái hoá van</vt:lpstr>
      <vt:lpstr>PowerPoint Presentation</vt:lpstr>
      <vt:lpstr>Kết luận</vt:lpstr>
      <vt:lpstr>Xin cảm ơn quý vị!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Hẹp van động mạch chủ nặng:  Thay van qua da hay phẫu thuật mở?</dc:title>
  <cp:lastModifiedBy>Admin</cp:lastModifiedBy>
  <cp:revision>5</cp:revision>
  <cp:lastPrinted>2023-10-13T00:51:00Z</cp:lastPrinted>
  <dcterms:created xsi:type="dcterms:W3CDTF">2023-10-11T06:37:32Z</dcterms:created>
  <dcterms:modified xsi:type="dcterms:W3CDTF">2023-10-13T00:54:35Z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2023-09-04T00:00:00Z</vt:filetime>
  </property>
  <property fmtid="{D5CDD505-2E9C-101B-9397-08002B2CF9AE}" pid="3" name="LastSaved">
    <vt:filetime>2023-10-11T00:00:00Z</vt:filetime>
  </property>
</Properties>
</file>