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302" r:id="rId10"/>
    <p:sldId id="267" r:id="rId11"/>
    <p:sldId id="268" r:id="rId12"/>
    <p:sldId id="270" r:id="rId13"/>
    <p:sldId id="271" r:id="rId14"/>
    <p:sldId id="273" r:id="rId15"/>
    <p:sldId id="272" r:id="rId16"/>
    <p:sldId id="303" r:id="rId17"/>
    <p:sldId id="274" r:id="rId18"/>
    <p:sldId id="275" r:id="rId19"/>
    <p:sldId id="277" r:id="rId20"/>
    <p:sldId id="278" r:id="rId21"/>
    <p:sldId id="276" r:id="rId22"/>
    <p:sldId id="280" r:id="rId23"/>
    <p:sldId id="266" r:id="rId24"/>
    <p:sldId id="292" r:id="rId25"/>
    <p:sldId id="286" r:id="rId26"/>
    <p:sldId id="287" r:id="rId27"/>
    <p:sldId id="304" r:id="rId28"/>
    <p:sldId id="305" r:id="rId29"/>
    <p:sldId id="288" r:id="rId30"/>
    <p:sldId id="289" r:id="rId31"/>
    <p:sldId id="291" r:id="rId32"/>
    <p:sldId id="300" r:id="rId33"/>
    <p:sldId id="306" r:id="rId34"/>
    <p:sldId id="308" r:id="rId35"/>
    <p:sldId id="294" r:id="rId36"/>
    <p:sldId id="295" r:id="rId37"/>
    <p:sldId id="297" r:id="rId38"/>
    <p:sldId id="307" r:id="rId39"/>
    <p:sldId id="290" r:id="rId40"/>
    <p:sldId id="309" r:id="rId41"/>
    <p:sldId id="312" r:id="rId42"/>
    <p:sldId id="311" r:id="rId43"/>
    <p:sldId id="313" r:id="rId44"/>
    <p:sldId id="31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53" d="100"/>
          <a:sy n="53" d="100"/>
        </p:scale>
        <p:origin x="53" y="-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3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6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97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9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88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2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0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E0CC-B9FF-4B49-85AC-3F25B6FAD0E3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C4C8D-6BC3-4778-93A7-C1547CB9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journal/phytomedicine/vol/104/suppl/C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7159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Gợi</a:t>
            </a:r>
            <a:r>
              <a:rPr lang="en-US" b="1" dirty="0"/>
              <a:t> ý </a:t>
            </a:r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hồi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đột</a:t>
            </a:r>
            <a:r>
              <a:rPr lang="en-US" b="1" dirty="0"/>
              <a:t> </a:t>
            </a:r>
            <a:r>
              <a:rPr lang="en-US" b="1" dirty="0" err="1"/>
              <a:t>quị</a:t>
            </a:r>
            <a:r>
              <a:rPr lang="en-US" b="1" dirty="0"/>
              <a:t> </a:t>
            </a:r>
            <a:r>
              <a:rPr lang="en-US" b="1" dirty="0" err="1"/>
              <a:t>tại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bệnh</a:t>
            </a:r>
            <a:r>
              <a:rPr lang="en-US" b="1" dirty="0"/>
              <a:t> </a:t>
            </a:r>
            <a:r>
              <a:rPr lang="en-US" b="1" dirty="0" err="1"/>
              <a:t>viện</a:t>
            </a:r>
            <a:r>
              <a:rPr lang="en-US" b="1" dirty="0"/>
              <a:t> </a:t>
            </a:r>
            <a:r>
              <a:rPr lang="en-US" b="1" dirty="0" err="1"/>
              <a:t>huyện</a:t>
            </a:r>
            <a:r>
              <a:rPr lang="en-US" b="1" dirty="0"/>
              <a:t> </a:t>
            </a:r>
            <a:r>
              <a:rPr lang="en-US" b="1" dirty="0" err="1"/>
              <a:t>Bình</a:t>
            </a:r>
            <a:r>
              <a:rPr lang="en-US" b="1" dirty="0"/>
              <a:t> </a:t>
            </a:r>
            <a:r>
              <a:rPr lang="en-US" b="1" dirty="0" err="1"/>
              <a:t>Chánh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238" y="4087816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smtClean="0"/>
              <a:t>Bs Cao cấp CKII </a:t>
            </a:r>
            <a:r>
              <a:rPr lang="en-US" sz="3200" dirty="0" err="1"/>
              <a:t>Nguyễn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  <a:p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trưởng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r>
              <a:rPr lang="en-US" sz="3200" dirty="0"/>
              <a:t> PHCN BV </a:t>
            </a:r>
            <a:r>
              <a:rPr lang="en-US" sz="3200" err="1"/>
              <a:t>Chợ</a:t>
            </a:r>
            <a:r>
              <a:rPr lang="en-US" sz="3200"/>
              <a:t> </a:t>
            </a:r>
            <a:r>
              <a:rPr lang="en-US" sz="3200" smtClean="0"/>
              <a:t>Rẫy</a:t>
            </a:r>
            <a:endParaRPr lang="en-US" sz="3200" dirty="0"/>
          </a:p>
          <a:p>
            <a:r>
              <a:rPr lang="en-US" sz="3200" dirty="0" err="1"/>
              <a:t>Cố</a:t>
            </a:r>
            <a:r>
              <a:rPr lang="en-US" sz="3200" dirty="0"/>
              <a:t>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chuyên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BV </a:t>
            </a:r>
            <a:r>
              <a:rPr lang="en-US" sz="3200" dirty="0" err="1"/>
              <a:t>huyện</a:t>
            </a:r>
            <a:r>
              <a:rPr lang="en-US" sz="3200" dirty="0"/>
              <a:t> </a:t>
            </a:r>
            <a:r>
              <a:rPr lang="en-US" sz="3200" dirty="0" err="1"/>
              <a:t>Bình</a:t>
            </a:r>
            <a:r>
              <a:rPr lang="en-US" sz="3200" dirty="0"/>
              <a:t> </a:t>
            </a:r>
            <a:r>
              <a:rPr lang="en-US" sz="3200" dirty="0" err="1"/>
              <a:t>Chánh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671560" y="91440"/>
            <a:ext cx="352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Tài liệu dành cho cán bộ y tế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2392680" y="6446520"/>
            <a:ext cx="876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VN-FAS-102023-020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6" descr="C:\Users\VatLyTriLieu\Downloads\27 (2)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t="40953" r="9041" b="7971"/>
          <a:stretch>
            <a:fillRect/>
          </a:stretch>
        </p:blipFill>
        <p:spPr bwMode="auto">
          <a:xfrm>
            <a:off x="5913412" y="304799"/>
            <a:ext cx="6278588" cy="62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319087" y="3740150"/>
            <a:ext cx="4038600" cy="28623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Hướng dẫn bệnh nhân &amp; thân nhân cách ngồi từ giường, từ giường qua ghế hoặc qua xe lăn, trợ giúp đứng từ giường</a:t>
            </a:r>
          </a:p>
        </p:txBody>
      </p:sp>
      <p:pic>
        <p:nvPicPr>
          <p:cNvPr id="86020" name="Picture 5" descr="C:\Users\VatLyTriLieu\Downloads\27 (2)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2" t="8952" r="14082" b="62013"/>
          <a:stretch>
            <a:fillRect/>
          </a:stretch>
        </p:blipFill>
        <p:spPr bwMode="auto">
          <a:xfrm>
            <a:off x="195262" y="171450"/>
            <a:ext cx="5501439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C:\Users\VatLyTriLieu\Downloads\28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6" t="6439" r="24712" b="56322"/>
          <a:stretch>
            <a:fillRect/>
          </a:stretch>
        </p:blipFill>
        <p:spPr bwMode="auto">
          <a:xfrm>
            <a:off x="428624" y="192225"/>
            <a:ext cx="4630837" cy="429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4" descr="C:\Users\VatLyTriLieu\Downloads\2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t="46899" r="20325" b="14149"/>
          <a:stretch>
            <a:fillRect/>
          </a:stretch>
        </p:blipFill>
        <p:spPr bwMode="auto">
          <a:xfrm>
            <a:off x="6477000" y="2643189"/>
            <a:ext cx="5041030" cy="406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6477000" y="381000"/>
            <a:ext cx="3886200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/>
              <a:t>Hướng dẫn bệnh nhân cách di chuyển từ giường qua ghế &amp; xe lăn</a:t>
            </a:r>
          </a:p>
        </p:txBody>
      </p:sp>
    </p:spTree>
    <p:extLst>
      <p:ext uri="{BB962C8B-B14F-4D97-AF65-F5344CB8AC3E}">
        <p14:creationId xmlns:p14="http://schemas.microsoft.com/office/powerpoint/2010/main" val="11421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35"/>
          <p:cNvGrpSpPr>
            <a:grpSpLocks/>
          </p:cNvGrpSpPr>
          <p:nvPr/>
        </p:nvGrpSpPr>
        <p:grpSpPr bwMode="auto">
          <a:xfrm>
            <a:off x="1676399" y="241301"/>
            <a:ext cx="8503920" cy="6423454"/>
            <a:chOff x="152400" y="241663"/>
            <a:chExt cx="7977052" cy="6422774"/>
          </a:xfrm>
        </p:grpSpPr>
        <p:grpSp>
          <p:nvGrpSpPr>
            <p:cNvPr id="22533" name="Group 27"/>
            <p:cNvGrpSpPr>
              <a:grpSpLocks/>
            </p:cNvGrpSpPr>
            <p:nvPr/>
          </p:nvGrpSpPr>
          <p:grpSpPr bwMode="auto">
            <a:xfrm>
              <a:off x="152400" y="241663"/>
              <a:ext cx="7977052" cy="3487166"/>
              <a:chOff x="152400" y="241663"/>
              <a:chExt cx="7977052" cy="3487166"/>
            </a:xfrm>
          </p:grpSpPr>
          <p:grpSp>
            <p:nvGrpSpPr>
              <p:cNvPr id="22539" name="Group 25"/>
              <p:cNvGrpSpPr>
                <a:grpSpLocks/>
              </p:cNvGrpSpPr>
              <p:nvPr/>
            </p:nvGrpSpPr>
            <p:grpSpPr bwMode="auto">
              <a:xfrm>
                <a:off x="152400" y="304800"/>
                <a:ext cx="7977052" cy="3424029"/>
                <a:chOff x="152400" y="304800"/>
                <a:chExt cx="7977052" cy="3424029"/>
              </a:xfrm>
            </p:grpSpPr>
            <p:grpSp>
              <p:nvGrpSpPr>
                <p:cNvPr id="22541" name="Group 22"/>
                <p:cNvGrpSpPr>
                  <a:grpSpLocks/>
                </p:cNvGrpSpPr>
                <p:nvPr/>
              </p:nvGrpSpPr>
              <p:grpSpPr bwMode="auto">
                <a:xfrm>
                  <a:off x="152400" y="304800"/>
                  <a:ext cx="7977052" cy="3424029"/>
                  <a:chOff x="457200" y="457200"/>
                  <a:chExt cx="7977052" cy="3424029"/>
                </a:xfrm>
              </p:grpSpPr>
              <p:sp>
                <p:nvSpPr>
                  <p:cNvPr id="22543" name="Text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2800" y="457200"/>
                    <a:ext cx="2133600" cy="41397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2100" b="1"/>
                      <a:t>Giai đoạn cấp</a:t>
                    </a:r>
                  </a:p>
                </p:txBody>
              </p:sp>
              <p:sp>
                <p:nvSpPr>
                  <p:cNvPr id="22544" name="Text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52800" y="1413302"/>
                    <a:ext cx="2133600" cy="737157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2100" b="1">
                        <a:solidFill>
                          <a:srgbClr val="FF0000"/>
                        </a:solidFill>
                      </a:rPr>
                      <a:t>Giai đoạn </a:t>
                    </a:r>
                    <a:br>
                      <a:rPr lang="en-US" altLang="en-US" sz="2100" b="1">
                        <a:solidFill>
                          <a:srgbClr val="FF0000"/>
                        </a:solidFill>
                      </a:rPr>
                    </a:br>
                    <a:r>
                      <a:rPr lang="en-US" altLang="en-US" sz="2100" b="1">
                        <a:solidFill>
                          <a:srgbClr val="FF0000"/>
                        </a:solidFill>
                      </a:rPr>
                      <a:t>bán cấp, mạn</a:t>
                    </a:r>
                  </a:p>
                </p:txBody>
              </p:sp>
              <p:cxnSp>
                <p:nvCxnSpPr>
                  <p:cNvPr id="7" name="Straight Arrow Connector 6"/>
                  <p:cNvCxnSpPr>
                    <a:stCxn id="22543" idx="2"/>
                    <a:endCxn id="22544" idx="0"/>
                  </p:cNvCxnSpPr>
                  <p:nvPr/>
                </p:nvCxnSpPr>
                <p:spPr>
                  <a:xfrm>
                    <a:off x="4419532" y="871850"/>
                    <a:ext cx="0" cy="54128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546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7200" y="2819400"/>
                    <a:ext cx="2133600" cy="738664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2100"/>
                      <a:t>Cử nhân viên đến nhà BN</a:t>
                    </a:r>
                  </a:p>
                </p:txBody>
              </p:sp>
              <p:sp>
                <p:nvSpPr>
                  <p:cNvPr id="22547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24200" y="2819400"/>
                    <a:ext cx="2667000" cy="106182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2100" b="1">
                        <a:solidFill>
                          <a:srgbClr val="FF0000"/>
                        </a:solidFill>
                      </a:rPr>
                      <a:t>Xe đưa đón BN đến trung tâm PHCN tập mỗi ngày</a:t>
                    </a:r>
                  </a:p>
                </p:txBody>
              </p:sp>
              <p:sp>
                <p:nvSpPr>
                  <p:cNvPr id="22548" name="Text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00652" y="2819400"/>
                    <a:ext cx="2133600" cy="106182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en-US" altLang="en-US" sz="2100" b="1" dirty="0">
                        <a:solidFill>
                          <a:srgbClr val="FF0000"/>
                        </a:solidFill>
                      </a:rPr>
                      <a:t>BN </a:t>
                    </a:r>
                    <a:r>
                      <a:rPr lang="en-US" altLang="en-US" sz="2100" b="1" dirty="0" err="1">
                        <a:solidFill>
                          <a:srgbClr val="FF0000"/>
                        </a:solidFill>
                      </a:rPr>
                      <a:t>nhập</a:t>
                    </a:r>
                    <a:r>
                      <a:rPr lang="en-US" altLang="en-US" sz="2100" b="1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altLang="en-US" sz="2100" b="1" dirty="0" err="1">
                        <a:solidFill>
                          <a:srgbClr val="FF0000"/>
                        </a:solidFill>
                      </a:rPr>
                      <a:t>viện</a:t>
                    </a:r>
                    <a:r>
                      <a:rPr lang="en-US" altLang="en-US" sz="2100" b="1" dirty="0">
                        <a:solidFill>
                          <a:srgbClr val="FF0000"/>
                        </a:solidFill>
                      </a:rPr>
                      <a:t> BV PHCN </a:t>
                    </a:r>
                    <a:r>
                      <a:rPr lang="en-US" altLang="en-US" sz="2100" b="1" dirty="0" err="1">
                        <a:solidFill>
                          <a:srgbClr val="FF0000"/>
                        </a:solidFill>
                      </a:rPr>
                      <a:t>tập</a:t>
                    </a:r>
                    <a:r>
                      <a:rPr lang="en-US" altLang="en-US" sz="2100" b="1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altLang="en-US" sz="2100" b="1" dirty="0" err="1">
                        <a:solidFill>
                          <a:srgbClr val="FF0000"/>
                        </a:solidFill>
                      </a:rPr>
                      <a:t>mỗi</a:t>
                    </a:r>
                    <a:r>
                      <a:rPr lang="en-US" altLang="en-US" sz="2100" b="1" dirty="0">
                        <a:solidFill>
                          <a:srgbClr val="FF0000"/>
                        </a:solidFill>
                      </a:rPr>
                      <a:t> </a:t>
                    </a:r>
                    <a:r>
                      <a:rPr lang="en-US" altLang="en-US" sz="2100" b="1" dirty="0" err="1">
                        <a:solidFill>
                          <a:srgbClr val="FF0000"/>
                        </a:solidFill>
                      </a:rPr>
                      <a:t>ngày</a:t>
                    </a:r>
                    <a:endParaRPr lang="en-US" altLang="en-US" sz="2100" b="1" dirty="0">
                      <a:solidFill>
                        <a:srgbClr val="FF0000"/>
                      </a:solidFill>
                    </a:endParaRPr>
                  </a:p>
                </p:txBody>
              </p:sp>
              <p:cxnSp>
                <p:nvCxnSpPr>
                  <p:cNvPr id="14" name="Straight Arrow Connector 13"/>
                  <p:cNvCxnSpPr>
                    <a:stCxn id="22544" idx="2"/>
                    <a:endCxn id="22546" idx="0"/>
                  </p:cNvCxnSpPr>
                  <p:nvPr/>
                </p:nvCxnSpPr>
                <p:spPr>
                  <a:xfrm flipH="1">
                    <a:off x="1523982" y="2151240"/>
                    <a:ext cx="2895551" cy="66826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/>
                  <p:cNvCxnSpPr>
                    <a:stCxn id="22544" idx="2"/>
                    <a:endCxn id="22547" idx="0"/>
                  </p:cNvCxnSpPr>
                  <p:nvPr/>
                </p:nvCxnSpPr>
                <p:spPr>
                  <a:xfrm>
                    <a:off x="4419532" y="2151240"/>
                    <a:ext cx="38099" cy="66826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>
                    <a:stCxn id="22544" idx="2"/>
                    <a:endCxn id="22548" idx="0"/>
                  </p:cNvCxnSpPr>
                  <p:nvPr/>
                </p:nvCxnSpPr>
                <p:spPr>
                  <a:xfrm>
                    <a:off x="4419532" y="2151240"/>
                    <a:ext cx="2947938" cy="66826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5" name="Straight Connector 24"/>
                <p:cNvCxnSpPr/>
                <p:nvPr/>
              </p:nvCxnSpPr>
              <p:spPr>
                <a:xfrm rot="5400000">
                  <a:off x="5220485" y="1182157"/>
                  <a:ext cx="1752415" cy="1588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540" name="TextBox 26"/>
              <p:cNvSpPr txBox="1">
                <a:spLocks noChangeArrowheads="1"/>
              </p:cNvSpPr>
              <p:nvPr/>
            </p:nvSpPr>
            <p:spPr bwMode="auto">
              <a:xfrm>
                <a:off x="5491469" y="241663"/>
                <a:ext cx="615543" cy="1980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1400"/>
                  <a:t>Tại Đơn  khoa vị  Đột quị Hoặc  khoa NTK</a:t>
                </a:r>
              </a:p>
            </p:txBody>
          </p:sp>
        </p:grpSp>
        <p:cxnSp>
          <p:nvCxnSpPr>
            <p:cNvPr id="30" name="Straight Connector 29"/>
            <p:cNvCxnSpPr/>
            <p:nvPr/>
          </p:nvCxnSpPr>
          <p:spPr>
            <a:xfrm>
              <a:off x="304797" y="4417934"/>
              <a:ext cx="7772267" cy="1587"/>
            </a:xfrm>
            <a:prstGeom prst="line">
              <a:avLst/>
            </a:prstGeom>
            <a:ln w="28575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35" name="TextBox 30"/>
            <p:cNvSpPr txBox="1">
              <a:spLocks noChangeArrowheads="1"/>
            </p:cNvSpPr>
            <p:nvPr/>
          </p:nvSpPr>
          <p:spPr bwMode="auto">
            <a:xfrm>
              <a:off x="609600" y="3962400"/>
              <a:ext cx="7086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000"/>
                <a:t>Bảo hiểm trả khoảng 70% – 80% trong vòng 4 – 6 tháng</a:t>
              </a:r>
            </a:p>
          </p:txBody>
        </p:sp>
        <p:sp>
          <p:nvSpPr>
            <p:cNvPr id="22536" name="TextBox 31"/>
            <p:cNvSpPr txBox="1">
              <a:spLocks noChangeArrowheads="1"/>
            </p:cNvSpPr>
            <p:nvPr/>
          </p:nvSpPr>
          <p:spPr bwMode="auto">
            <a:xfrm>
              <a:off x="990600" y="4572000"/>
              <a:ext cx="6324600" cy="1200202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dirty="0" err="1"/>
                <a:t>Nếu</a:t>
              </a:r>
              <a:r>
                <a:rPr lang="en-US" altLang="en-US" sz="2400" dirty="0"/>
                <a:t> BN </a:t>
              </a:r>
              <a:r>
                <a:rPr lang="en-US" altLang="en-US" sz="2400" dirty="0" err="1"/>
                <a:t>vẫn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chưa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cải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thiện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chưa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thể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hoạt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động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cộng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đồng</a:t>
              </a:r>
              <a:r>
                <a:rPr lang="en-US" altLang="en-US" sz="2400" dirty="0"/>
                <a:t> </a:t>
              </a:r>
              <a:r>
                <a:rPr lang="en-US" alt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Họp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giữa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chuyên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môn</a:t>
              </a:r>
              <a:r>
                <a:rPr lang="en-US" altLang="en-US" sz="2400" dirty="0"/>
                <a:t> &amp; BHYT </a:t>
              </a:r>
              <a:r>
                <a:rPr lang="en-US" altLang="en-US" sz="2400" dirty="0" err="1"/>
                <a:t>quyết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định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có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gia</a:t>
              </a:r>
              <a:r>
                <a:rPr lang="en-US" altLang="en-US" sz="2400" dirty="0"/>
                <a:t> </a:t>
              </a:r>
              <a:r>
                <a:rPr lang="en-US" altLang="en-US" sz="2400" dirty="0" err="1"/>
                <a:t>hạn</a:t>
              </a:r>
              <a:r>
                <a:rPr lang="en-US" altLang="en-US" sz="2400" dirty="0"/>
                <a:t> BHYT </a:t>
              </a:r>
              <a:r>
                <a:rPr lang="en-US" altLang="en-US" sz="2400" dirty="0" err="1"/>
                <a:t>nữa</a:t>
              </a:r>
              <a:r>
                <a:rPr lang="en-US" altLang="en-US" sz="2400" dirty="0"/>
                <a:t> hay </a:t>
              </a:r>
              <a:r>
                <a:rPr lang="en-US" altLang="en-US" sz="2400" dirty="0" err="1"/>
                <a:t>không</a:t>
              </a:r>
              <a:r>
                <a:rPr lang="en-US" altLang="en-US" sz="2400" dirty="0"/>
                <a:t>?</a:t>
              </a:r>
            </a:p>
          </p:txBody>
        </p:sp>
        <p:sp>
          <p:nvSpPr>
            <p:cNvPr id="22537" name="TextBox 32"/>
            <p:cNvSpPr txBox="1">
              <a:spLocks noChangeArrowheads="1"/>
            </p:cNvSpPr>
            <p:nvPr/>
          </p:nvSpPr>
          <p:spPr bwMode="auto">
            <a:xfrm>
              <a:off x="2286000" y="6202772"/>
              <a:ext cx="4191000" cy="461665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/>
                <a:t>Tiếp tục tự tập tại cộng đồng </a:t>
              </a:r>
            </a:p>
          </p:txBody>
        </p:sp>
        <p:cxnSp>
          <p:nvCxnSpPr>
            <p:cNvPr id="35" name="Straight Arrow Connector 34"/>
            <p:cNvCxnSpPr>
              <a:endCxn id="22537" idx="0"/>
            </p:cNvCxnSpPr>
            <p:nvPr/>
          </p:nvCxnSpPr>
          <p:spPr>
            <a:xfrm>
              <a:off x="4381501" y="5772201"/>
              <a:ext cx="0" cy="430570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1" name="TextBox 22"/>
          <p:cNvSpPr txBox="1">
            <a:spLocks noChangeArrowheads="1"/>
          </p:cNvSpPr>
          <p:nvPr/>
        </p:nvSpPr>
        <p:spPr bwMode="auto">
          <a:xfrm>
            <a:off x="1600200" y="228601"/>
            <a:ext cx="2895600" cy="1061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100" b="1"/>
              <a:t>Tại Việt Nam: </a:t>
            </a:r>
            <a:r>
              <a:rPr lang="en-US" altLang="en-US" sz="21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altLang="en-US" sz="2100" b="1">
                <a:solidFill>
                  <a:srgbClr val="00B0F0"/>
                </a:solidFill>
              </a:rPr>
              <a:t>Bảo hiểm suốt đời!!!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39396" y="233778"/>
            <a:ext cx="3715443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Chuyển liên tục không ngắt quãng từ PHCN giai đoạn cấp đến giai đoạn mạn</a:t>
            </a:r>
          </a:p>
        </p:txBody>
      </p:sp>
    </p:spTree>
    <p:extLst>
      <p:ext uri="{BB962C8B-B14F-4D97-AF65-F5344CB8AC3E}">
        <p14:creationId xmlns:p14="http://schemas.microsoft.com/office/powerpoint/2010/main" val="11607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-157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1" y="876300"/>
            <a:ext cx="11758614" cy="4351338"/>
          </a:xfrm>
        </p:spPr>
        <p:txBody>
          <a:bodyPr>
            <a:noAutofit/>
          </a:bodyPr>
          <a:lstStyle/>
          <a:p>
            <a:r>
              <a:rPr lang="en-US" sz="2700" dirty="0" err="1"/>
              <a:t>Tại</a:t>
            </a:r>
            <a:r>
              <a:rPr lang="en-US" sz="2700" dirty="0"/>
              <a:t> </a:t>
            </a:r>
            <a:r>
              <a:rPr lang="en-US" sz="2700" dirty="0" err="1"/>
              <a:t>các</a:t>
            </a:r>
            <a:r>
              <a:rPr lang="en-US" sz="2700" dirty="0"/>
              <a:t> </a:t>
            </a:r>
            <a:r>
              <a:rPr lang="en-US" sz="2700" dirty="0" err="1"/>
              <a:t>nước</a:t>
            </a:r>
            <a:r>
              <a:rPr lang="en-US" sz="2700" dirty="0"/>
              <a:t> </a:t>
            </a:r>
            <a:r>
              <a:rPr lang="en-US" sz="2700" dirty="0" err="1"/>
              <a:t>tiên</a:t>
            </a:r>
            <a:r>
              <a:rPr lang="en-US" sz="2700" dirty="0"/>
              <a:t> </a:t>
            </a:r>
            <a:r>
              <a:rPr lang="en-US" sz="2700" dirty="0" err="1"/>
              <a:t>tiến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i="1" u="sng" dirty="0" err="1"/>
              <a:t>Nhật</a:t>
            </a:r>
            <a:r>
              <a:rPr lang="en-US" sz="2700" dirty="0"/>
              <a:t>, </a:t>
            </a:r>
            <a:r>
              <a:rPr lang="en-US" sz="2700" dirty="0" err="1"/>
              <a:t>Châu</a:t>
            </a:r>
            <a:r>
              <a:rPr lang="en-US" sz="2700" dirty="0"/>
              <a:t> </a:t>
            </a:r>
            <a:r>
              <a:rPr lang="en-US" sz="2700" dirty="0" err="1"/>
              <a:t>Âu</a:t>
            </a:r>
            <a:r>
              <a:rPr lang="en-US" sz="2700" dirty="0"/>
              <a:t>, </a:t>
            </a:r>
            <a:r>
              <a:rPr lang="en-US" sz="2700" dirty="0" err="1"/>
              <a:t>Mỹ</a:t>
            </a:r>
            <a:r>
              <a:rPr lang="en-US" sz="2700" dirty="0"/>
              <a:t>, </a:t>
            </a:r>
            <a:r>
              <a:rPr lang="en-US" sz="2700" dirty="0" err="1"/>
              <a:t>Úc</a:t>
            </a:r>
            <a:r>
              <a:rPr lang="en-US" sz="2700" dirty="0"/>
              <a:t> </a:t>
            </a:r>
            <a:r>
              <a:rPr lang="en-US" sz="2700"/>
              <a:t>……. Cung cấp gần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đủ</a:t>
            </a:r>
            <a:r>
              <a:rPr lang="en-US" sz="2700" dirty="0"/>
              <a:t> </a:t>
            </a:r>
            <a:r>
              <a:rPr lang="en-US" sz="2700" dirty="0" err="1"/>
              <a:t>các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tâm</a:t>
            </a:r>
            <a:r>
              <a:rPr lang="en-US" sz="2700" dirty="0"/>
              <a:t> </a:t>
            </a:r>
            <a:r>
              <a:rPr lang="en-US" sz="2700" dirty="0" err="1"/>
              <a:t>hoặc</a:t>
            </a:r>
            <a:r>
              <a:rPr lang="en-US" sz="2700" dirty="0"/>
              <a:t> BV PHCN </a:t>
            </a:r>
            <a:r>
              <a:rPr lang="en-US" sz="2700" dirty="0" err="1"/>
              <a:t>để</a:t>
            </a:r>
            <a:r>
              <a:rPr lang="en-US" sz="2700" dirty="0"/>
              <a:t> </a:t>
            </a:r>
            <a:r>
              <a:rPr lang="en-US" sz="2700" dirty="0" err="1"/>
              <a:t>điều</a:t>
            </a:r>
            <a:r>
              <a:rPr lang="en-US" sz="2700" dirty="0"/>
              <a:t> </a:t>
            </a:r>
            <a:r>
              <a:rPr lang="en-US" sz="2700" dirty="0" err="1"/>
              <a:t>trị</a:t>
            </a:r>
            <a:r>
              <a:rPr lang="en-US" sz="2700" dirty="0"/>
              <a:t> ~ 100% BN </a:t>
            </a:r>
            <a:r>
              <a:rPr lang="en-US" sz="2700" dirty="0" err="1"/>
              <a:t>đột</a:t>
            </a:r>
            <a:r>
              <a:rPr lang="en-US" sz="2700" dirty="0"/>
              <a:t> </a:t>
            </a:r>
            <a:r>
              <a:rPr lang="en-US" sz="2700" dirty="0" err="1"/>
              <a:t>quị</a:t>
            </a:r>
            <a:r>
              <a:rPr lang="en-US" sz="2700" dirty="0"/>
              <a:t> </a:t>
            </a:r>
            <a:r>
              <a:rPr lang="en-US" sz="2700" dirty="0" err="1"/>
              <a:t>gđ</a:t>
            </a:r>
            <a:r>
              <a:rPr lang="en-US" sz="2700" dirty="0"/>
              <a:t> </a:t>
            </a:r>
            <a:r>
              <a:rPr lang="en-US" sz="2700" dirty="0" err="1"/>
              <a:t>cấp</a:t>
            </a:r>
            <a:endParaRPr lang="en-US" sz="2700" dirty="0"/>
          </a:p>
          <a:p>
            <a:r>
              <a:rPr lang="en-US" sz="2700" dirty="0" err="1"/>
              <a:t>Tất</a:t>
            </a:r>
            <a:r>
              <a:rPr lang="en-US" sz="2700" dirty="0"/>
              <a:t> </a:t>
            </a:r>
            <a:r>
              <a:rPr lang="en-US" sz="2700" dirty="0" err="1"/>
              <a:t>cả</a:t>
            </a:r>
            <a:r>
              <a:rPr lang="en-US" sz="2700" dirty="0"/>
              <a:t> </a:t>
            </a:r>
            <a:r>
              <a:rPr lang="en-US" sz="2700" dirty="0" err="1"/>
              <a:t>các</a:t>
            </a:r>
            <a:r>
              <a:rPr lang="en-US" sz="2700" dirty="0"/>
              <a:t> </a:t>
            </a:r>
            <a:r>
              <a:rPr lang="en-US" sz="2700" dirty="0" err="1"/>
              <a:t>cơ</a:t>
            </a:r>
            <a:r>
              <a:rPr lang="en-US" sz="2700" dirty="0"/>
              <a:t> </a:t>
            </a:r>
            <a:r>
              <a:rPr lang="en-US" sz="2700" dirty="0" err="1"/>
              <a:t>sở</a:t>
            </a:r>
            <a:r>
              <a:rPr lang="en-US" sz="2700" dirty="0"/>
              <a:t> PHCN </a:t>
            </a:r>
            <a:r>
              <a:rPr lang="en-US" sz="2700" i="1" u="sng" dirty="0" err="1"/>
              <a:t>đều</a:t>
            </a:r>
            <a:r>
              <a:rPr lang="en-US" sz="2700" i="1" u="sng" dirty="0"/>
              <a:t> </a:t>
            </a:r>
            <a:r>
              <a:rPr lang="en-US" sz="2700" i="1" u="sng" dirty="0" err="1"/>
              <a:t>trang</a:t>
            </a:r>
            <a:r>
              <a:rPr lang="en-US" sz="2700" i="1" u="sng" dirty="0"/>
              <a:t> </a:t>
            </a:r>
            <a:r>
              <a:rPr lang="en-US" sz="2700" i="1" u="sng" dirty="0" err="1"/>
              <a:t>bị</a:t>
            </a:r>
            <a:r>
              <a:rPr lang="en-US" sz="2700" i="1" u="sng" dirty="0"/>
              <a:t> </a:t>
            </a:r>
            <a:r>
              <a:rPr lang="en-US" sz="2700" i="1" u="sng" dirty="0" err="1"/>
              <a:t>máy</a:t>
            </a:r>
            <a:r>
              <a:rPr lang="en-US" sz="2700" i="1" u="sng" dirty="0"/>
              <a:t> </a:t>
            </a:r>
            <a:r>
              <a:rPr lang="en-US" sz="2700" i="1" u="sng" dirty="0" err="1"/>
              <a:t>móc</a:t>
            </a:r>
            <a:r>
              <a:rPr lang="en-US" sz="2700" i="1" u="sng" dirty="0"/>
              <a:t> </a:t>
            </a:r>
            <a:r>
              <a:rPr lang="en-US" sz="2700" i="1" u="sng" dirty="0" err="1"/>
              <a:t>như</a:t>
            </a:r>
            <a:r>
              <a:rPr lang="en-US" sz="2700" i="1" u="sng" dirty="0"/>
              <a:t> </a:t>
            </a:r>
            <a:r>
              <a:rPr lang="en-US" sz="2700" i="1" u="sng" dirty="0" err="1"/>
              <a:t>nhau</a:t>
            </a:r>
            <a:r>
              <a:rPr lang="en-US" sz="2700" i="1" u="sng" dirty="0"/>
              <a:t> </a:t>
            </a:r>
            <a:r>
              <a:rPr lang="en-US" sz="2700" dirty="0" err="1"/>
              <a:t>từ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huyện</a:t>
            </a:r>
            <a:r>
              <a:rPr lang="en-US" sz="2700" dirty="0"/>
              <a:t> </a:t>
            </a:r>
            <a:r>
              <a:rPr lang="en-US" sz="2700" dirty="0" err="1"/>
              <a:t>tỉnh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Chiba </a:t>
            </a:r>
            <a:r>
              <a:rPr lang="en-US" sz="2700" dirty="0" err="1"/>
              <a:t>đến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ương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Tokyo VÀ </a:t>
            </a:r>
            <a:r>
              <a:rPr lang="en-US" sz="2700" dirty="0" err="1"/>
              <a:t>các</a:t>
            </a:r>
            <a:r>
              <a:rPr lang="en-US" sz="2700" dirty="0"/>
              <a:t> KTV </a:t>
            </a:r>
            <a:r>
              <a:rPr lang="en-US" sz="2700" dirty="0" err="1"/>
              <a:t>cũng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đào</a:t>
            </a:r>
            <a:r>
              <a:rPr lang="en-US" sz="2700" dirty="0"/>
              <a:t> </a:t>
            </a:r>
            <a:r>
              <a:rPr lang="en-US" sz="2700" dirty="0" err="1"/>
              <a:t>tạo</a:t>
            </a:r>
            <a:r>
              <a:rPr lang="en-US" sz="2700" dirty="0"/>
              <a:t> </a:t>
            </a:r>
            <a:r>
              <a:rPr lang="en-US" sz="2700" dirty="0" err="1"/>
              <a:t>các</a:t>
            </a:r>
            <a:r>
              <a:rPr lang="en-US" sz="2700" dirty="0"/>
              <a:t> </a:t>
            </a:r>
            <a:r>
              <a:rPr lang="en-US" sz="2700" dirty="0" err="1"/>
              <a:t>bài</a:t>
            </a:r>
            <a:r>
              <a:rPr lang="en-US" sz="2700" dirty="0"/>
              <a:t> </a:t>
            </a:r>
            <a:r>
              <a:rPr lang="en-US" sz="2700" dirty="0" err="1"/>
              <a:t>tập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BN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nhau</a:t>
            </a:r>
            <a:r>
              <a:rPr lang="en-US" sz="2700" dirty="0"/>
              <a:t> !!!</a:t>
            </a:r>
          </a:p>
          <a:p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tâm</a:t>
            </a:r>
            <a:r>
              <a:rPr lang="en-US" sz="2700" dirty="0"/>
              <a:t> PHCN </a:t>
            </a:r>
            <a:r>
              <a:rPr lang="en-US" sz="2700" dirty="0" err="1"/>
              <a:t>các</a:t>
            </a:r>
            <a:r>
              <a:rPr lang="en-US" sz="2700" dirty="0"/>
              <a:t> BN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tập</a:t>
            </a:r>
            <a:r>
              <a:rPr lang="en-US" sz="2700" dirty="0"/>
              <a:t> </a:t>
            </a:r>
            <a:r>
              <a:rPr lang="en-US" sz="2700" dirty="0" err="1"/>
              <a:t>chủ</a:t>
            </a:r>
            <a:r>
              <a:rPr lang="en-US" sz="2700" dirty="0"/>
              <a:t> </a:t>
            </a:r>
            <a:r>
              <a:rPr lang="en-US" sz="2700" dirty="0" err="1"/>
              <a:t>yếu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thể</a:t>
            </a:r>
            <a:r>
              <a:rPr lang="en-US" sz="2700" dirty="0"/>
              <a:t> </a:t>
            </a:r>
            <a:r>
              <a:rPr lang="en-US" sz="2700" dirty="0" err="1"/>
              <a:t>chất</a:t>
            </a:r>
            <a:r>
              <a:rPr lang="en-US" sz="2700" dirty="0"/>
              <a:t> (Physical therapy) VÀ </a:t>
            </a:r>
            <a:r>
              <a:rPr lang="en-US" sz="2700" dirty="0" err="1"/>
              <a:t>các</a:t>
            </a:r>
            <a:r>
              <a:rPr lang="en-US" sz="2700" dirty="0"/>
              <a:t> </a:t>
            </a:r>
            <a:r>
              <a:rPr lang="en-US" sz="2700" dirty="0" err="1"/>
              <a:t>bài</a:t>
            </a:r>
            <a:r>
              <a:rPr lang="en-US" sz="2700" dirty="0"/>
              <a:t> </a:t>
            </a:r>
            <a:r>
              <a:rPr lang="en-US" sz="2700" dirty="0" err="1"/>
              <a:t>tập</a:t>
            </a:r>
            <a:r>
              <a:rPr lang="en-US" sz="2700" dirty="0"/>
              <a:t> </a:t>
            </a:r>
            <a:r>
              <a:rPr lang="en-US" sz="2700" dirty="0" err="1"/>
              <a:t>chức</a:t>
            </a:r>
            <a:r>
              <a:rPr lang="en-US" sz="2700" dirty="0"/>
              <a:t> </a:t>
            </a:r>
            <a:r>
              <a:rPr lang="en-US" sz="2700" dirty="0" err="1"/>
              <a:t>năng</a:t>
            </a:r>
            <a:r>
              <a:rPr lang="en-US" sz="2700" dirty="0"/>
              <a:t> </a:t>
            </a:r>
            <a:r>
              <a:rPr lang="en-US" sz="2700" dirty="0" err="1"/>
              <a:t>hoạt</a:t>
            </a:r>
            <a:r>
              <a:rPr lang="en-US" sz="2700" dirty="0"/>
              <a:t> </a:t>
            </a:r>
            <a:r>
              <a:rPr lang="en-US" sz="2700" dirty="0" err="1"/>
              <a:t>động</a:t>
            </a:r>
            <a:r>
              <a:rPr lang="en-US" sz="2700" dirty="0"/>
              <a:t> </a:t>
            </a:r>
            <a:r>
              <a:rPr lang="en-US" sz="2700" dirty="0" err="1"/>
              <a:t>trị</a:t>
            </a:r>
            <a:r>
              <a:rPr lang="en-US" sz="2700" dirty="0"/>
              <a:t> </a:t>
            </a:r>
            <a:r>
              <a:rPr lang="en-US" sz="2700" dirty="0" err="1"/>
              <a:t>liệu</a:t>
            </a:r>
            <a:r>
              <a:rPr lang="en-US" sz="2700" dirty="0"/>
              <a:t> (Occupational therapy) VÀ </a:t>
            </a:r>
            <a:r>
              <a:rPr lang="en-US" sz="2700" dirty="0" err="1"/>
              <a:t>âm</a:t>
            </a:r>
            <a:r>
              <a:rPr lang="en-US" sz="2700" dirty="0"/>
              <a:t> </a:t>
            </a:r>
            <a:r>
              <a:rPr lang="en-US" sz="2700" dirty="0" err="1"/>
              <a:t>ngữ</a:t>
            </a:r>
            <a:r>
              <a:rPr lang="en-US" sz="2700" dirty="0"/>
              <a:t> </a:t>
            </a:r>
            <a:r>
              <a:rPr lang="en-US" sz="2700" dirty="0" err="1"/>
              <a:t>trị</a:t>
            </a:r>
            <a:r>
              <a:rPr lang="en-US" sz="2700" dirty="0"/>
              <a:t> </a:t>
            </a:r>
            <a:r>
              <a:rPr lang="en-US" sz="2700" dirty="0" err="1"/>
              <a:t>liệu</a:t>
            </a:r>
            <a:r>
              <a:rPr lang="en-US" sz="2700" dirty="0"/>
              <a:t> </a:t>
            </a:r>
            <a:r>
              <a:rPr lang="en-US" sz="2700" dirty="0" err="1"/>
              <a:t>kết</a:t>
            </a:r>
            <a:r>
              <a:rPr lang="en-US" sz="2700" dirty="0"/>
              <a:t> </a:t>
            </a:r>
            <a:r>
              <a:rPr lang="en-US" sz="2700" dirty="0" err="1"/>
              <a:t>hợp</a:t>
            </a:r>
            <a:r>
              <a:rPr lang="en-US" sz="2700" dirty="0"/>
              <a:t> </a:t>
            </a:r>
            <a:r>
              <a:rPr lang="en-US" sz="2700" dirty="0" err="1"/>
              <a:t>với</a:t>
            </a:r>
            <a:r>
              <a:rPr lang="en-US" sz="2700" dirty="0"/>
              <a:t> </a:t>
            </a:r>
            <a:r>
              <a:rPr lang="en-US" sz="2700" dirty="0" err="1"/>
              <a:t>các</a:t>
            </a:r>
            <a:r>
              <a:rPr lang="en-US" sz="2700" dirty="0"/>
              <a:t> </a:t>
            </a:r>
            <a:r>
              <a:rPr lang="en-US" sz="2700" dirty="0" err="1"/>
              <a:t>thiết</a:t>
            </a:r>
            <a:r>
              <a:rPr lang="en-US" sz="2700" dirty="0"/>
              <a:t> </a:t>
            </a:r>
            <a:r>
              <a:rPr lang="en-US" sz="2700" dirty="0" err="1"/>
              <a:t>bị</a:t>
            </a:r>
            <a:r>
              <a:rPr lang="en-US" sz="2700" dirty="0"/>
              <a:t> y </a:t>
            </a:r>
            <a:r>
              <a:rPr lang="en-US" sz="2700" dirty="0" err="1"/>
              <a:t>tế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PHCN</a:t>
            </a:r>
          </a:p>
          <a:p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ngày</a:t>
            </a:r>
            <a:r>
              <a:rPr lang="en-US" sz="2700" dirty="0"/>
              <a:t> </a:t>
            </a:r>
            <a:r>
              <a:rPr lang="en-US" sz="2700" dirty="0" err="1"/>
              <a:t>họ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</a:t>
            </a:r>
            <a:r>
              <a:rPr lang="en-US" sz="2700" dirty="0" err="1"/>
              <a:t>thể</a:t>
            </a:r>
            <a:r>
              <a:rPr lang="en-US" sz="2700" dirty="0"/>
              <a:t> </a:t>
            </a:r>
            <a:r>
              <a:rPr lang="en-US" sz="2700" dirty="0" err="1"/>
              <a:t>tập</a:t>
            </a:r>
            <a:r>
              <a:rPr lang="en-US" sz="2700" dirty="0"/>
              <a:t> </a:t>
            </a:r>
            <a:r>
              <a:rPr lang="en-US" sz="2700" dirty="0" err="1"/>
              <a:t>đến</a:t>
            </a:r>
            <a:r>
              <a:rPr lang="en-US" sz="2700" dirty="0"/>
              <a:t> 8 giờ </a:t>
            </a:r>
            <a:r>
              <a:rPr lang="en-US" sz="2700" dirty="0" err="1"/>
              <a:t>vừa</a:t>
            </a:r>
            <a:r>
              <a:rPr lang="en-US" sz="2700" dirty="0"/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VẬN ĐỘNG TRỊ LIỆU </a:t>
            </a:r>
            <a:r>
              <a:rPr lang="en-US" sz="2700" dirty="0" err="1"/>
              <a:t>Hoặc</a:t>
            </a:r>
            <a:r>
              <a:rPr lang="en-US" sz="2700" dirty="0"/>
              <a:t>/</a:t>
            </a:r>
            <a:r>
              <a:rPr lang="en-US" sz="2700" dirty="0" err="1"/>
              <a:t>Và</a:t>
            </a:r>
            <a:r>
              <a:rPr lang="en-US" sz="2700" dirty="0"/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HOẠT ĐỘNG TRỊ LIỆU</a:t>
            </a:r>
            <a:r>
              <a:rPr lang="en-US" sz="2700" dirty="0"/>
              <a:t> </a:t>
            </a:r>
            <a:r>
              <a:rPr lang="en-US" sz="2700" dirty="0" err="1"/>
              <a:t>Hoặc</a:t>
            </a:r>
            <a:r>
              <a:rPr lang="en-US" sz="2700" dirty="0"/>
              <a:t>/</a:t>
            </a:r>
            <a:r>
              <a:rPr lang="en-US" sz="2700" dirty="0" err="1"/>
              <a:t>Và</a:t>
            </a:r>
            <a:r>
              <a:rPr lang="en-US" sz="2700" dirty="0"/>
              <a:t>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ÂM NGỮ TRỊ LIỆU</a:t>
            </a:r>
          </a:p>
          <a:p>
            <a:r>
              <a:rPr lang="en-US" sz="2700" dirty="0"/>
              <a:t>NHƯNG </a:t>
            </a:r>
            <a:r>
              <a:rPr lang="en-US" sz="2700" dirty="0" err="1"/>
              <a:t>bảo</a:t>
            </a:r>
            <a:r>
              <a:rPr lang="en-US" sz="2700" dirty="0"/>
              <a:t> </a:t>
            </a:r>
            <a:r>
              <a:rPr lang="en-US" sz="2700" dirty="0" err="1"/>
              <a:t>hiểm</a:t>
            </a:r>
            <a:r>
              <a:rPr lang="en-US" sz="2700" dirty="0"/>
              <a:t> y </a:t>
            </a:r>
            <a:r>
              <a:rPr lang="en-US" sz="2700" dirty="0" err="1"/>
              <a:t>tế</a:t>
            </a:r>
            <a:r>
              <a:rPr lang="en-US" sz="2700" dirty="0"/>
              <a:t> </a:t>
            </a:r>
            <a:r>
              <a:rPr lang="en-US" sz="2700" dirty="0" err="1"/>
              <a:t>chỉ</a:t>
            </a:r>
            <a:r>
              <a:rPr lang="en-US" sz="2700" dirty="0"/>
              <a:t> chi </a:t>
            </a:r>
            <a:r>
              <a:rPr lang="en-US" sz="2700" dirty="0" err="1"/>
              <a:t>trả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3 – 6 </a:t>
            </a:r>
            <a:r>
              <a:rPr lang="en-US" sz="2700" dirty="0" err="1"/>
              <a:t>tháng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khi</a:t>
            </a:r>
            <a:r>
              <a:rPr lang="en-US" sz="2700" dirty="0"/>
              <a:t> </a:t>
            </a:r>
            <a:r>
              <a:rPr lang="en-US" sz="2700" dirty="0" err="1"/>
              <a:t>tại</a:t>
            </a:r>
            <a:r>
              <a:rPr lang="en-US" sz="2700" dirty="0"/>
              <a:t> </a:t>
            </a:r>
            <a:r>
              <a:rPr lang="en-US" sz="2700" dirty="0" err="1"/>
              <a:t>Việt</a:t>
            </a:r>
            <a:r>
              <a:rPr lang="en-US" sz="2700" dirty="0"/>
              <a:t> Nam </a:t>
            </a:r>
            <a:r>
              <a:rPr lang="en-US" sz="2700" dirty="0" err="1"/>
              <a:t>bảo</a:t>
            </a:r>
            <a:r>
              <a:rPr lang="en-US" sz="2700" dirty="0"/>
              <a:t> </a:t>
            </a:r>
            <a:r>
              <a:rPr lang="en-US" sz="2700" dirty="0" err="1"/>
              <a:t>hiểm</a:t>
            </a:r>
            <a:r>
              <a:rPr lang="en-US" sz="2700" dirty="0"/>
              <a:t> y </a:t>
            </a:r>
            <a:r>
              <a:rPr lang="en-US" sz="2700" dirty="0" err="1"/>
              <a:t>tế</a:t>
            </a:r>
            <a:r>
              <a:rPr lang="en-US" sz="2700" dirty="0"/>
              <a:t> chi </a:t>
            </a:r>
            <a:r>
              <a:rPr lang="en-US" sz="2700" dirty="0" err="1"/>
              <a:t>trả</a:t>
            </a:r>
            <a:r>
              <a:rPr lang="en-US" sz="2700" dirty="0"/>
              <a:t> </a:t>
            </a:r>
            <a:r>
              <a:rPr lang="en-US" sz="2700" dirty="0" err="1"/>
              <a:t>suốt</a:t>
            </a:r>
            <a:r>
              <a:rPr lang="en-US" sz="2700" dirty="0"/>
              <a:t> </a:t>
            </a:r>
            <a:r>
              <a:rPr lang="en-US" sz="2700" dirty="0" err="1"/>
              <a:t>đời</a:t>
            </a:r>
            <a:endParaRPr lang="en-US" sz="2700" dirty="0"/>
          </a:p>
          <a:p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SỰ KHÁC BIỆT KHÁC:</a:t>
            </a:r>
            <a:r>
              <a:rPr lang="en-US" sz="2700" dirty="0"/>
              <a:t> </a:t>
            </a:r>
            <a:r>
              <a:rPr lang="en-US" sz="2700" i="1" dirty="0" err="1"/>
              <a:t>Bảo</a:t>
            </a:r>
            <a:r>
              <a:rPr lang="en-US" sz="2700" i="1" dirty="0"/>
              <a:t> </a:t>
            </a:r>
            <a:r>
              <a:rPr lang="en-US" sz="2700" i="1" dirty="0" err="1"/>
              <a:t>hiểm</a:t>
            </a:r>
            <a:r>
              <a:rPr lang="en-US" sz="2700" i="1" dirty="0"/>
              <a:t> chi </a:t>
            </a:r>
            <a:r>
              <a:rPr lang="en-US" sz="2700" i="1" dirty="0" err="1"/>
              <a:t>trả</a:t>
            </a:r>
            <a:r>
              <a:rPr lang="en-US" sz="2700" i="1" dirty="0"/>
              <a:t> </a:t>
            </a:r>
            <a:r>
              <a:rPr lang="en-US" sz="2700" i="1" dirty="0" err="1"/>
              <a:t>phụ</a:t>
            </a:r>
            <a:r>
              <a:rPr lang="en-US" sz="2700" i="1" dirty="0"/>
              <a:t> </a:t>
            </a:r>
            <a:r>
              <a:rPr lang="en-US" sz="2700" i="1" dirty="0" err="1"/>
              <a:t>thuộc</a:t>
            </a:r>
            <a:r>
              <a:rPr lang="en-US" sz="2700" i="1" dirty="0"/>
              <a:t> </a:t>
            </a:r>
            <a:r>
              <a:rPr lang="en-US" sz="2700" i="1" dirty="0" err="1"/>
              <a:t>vào</a:t>
            </a:r>
            <a:r>
              <a:rPr lang="en-US" sz="2700" i="1" dirty="0"/>
              <a:t> </a:t>
            </a:r>
            <a:r>
              <a:rPr lang="en-US" sz="2700" i="1" dirty="0" err="1"/>
              <a:t>hiệu</a:t>
            </a:r>
            <a:r>
              <a:rPr lang="en-US" sz="2700" i="1" dirty="0"/>
              <a:t> </a:t>
            </a:r>
            <a:r>
              <a:rPr lang="en-US" sz="2700" i="1" dirty="0" err="1"/>
              <a:t>quả</a:t>
            </a:r>
            <a:r>
              <a:rPr lang="en-US" sz="2700" i="1" dirty="0"/>
              <a:t> qua </a:t>
            </a:r>
            <a:r>
              <a:rPr lang="en-US" sz="2700" i="1" dirty="0" err="1"/>
              <a:t>các</a:t>
            </a:r>
            <a:r>
              <a:rPr lang="en-US" sz="2700" i="1" dirty="0"/>
              <a:t> </a:t>
            </a:r>
            <a:r>
              <a:rPr lang="en-US" sz="2700" i="1" dirty="0" err="1"/>
              <a:t>số</a:t>
            </a:r>
            <a:r>
              <a:rPr lang="en-US" sz="2700" i="1" dirty="0"/>
              <a:t> </a:t>
            </a:r>
            <a:r>
              <a:rPr lang="en-US" sz="2700" i="1" dirty="0" err="1"/>
              <a:t>đo</a:t>
            </a:r>
            <a:r>
              <a:rPr lang="en-US" sz="2700" i="1" dirty="0"/>
              <a:t> </a:t>
            </a:r>
            <a:r>
              <a:rPr lang="en-US" sz="2700" i="1" dirty="0" err="1"/>
              <a:t>lượng</a:t>
            </a:r>
            <a:r>
              <a:rPr lang="en-US" sz="2700" i="1" dirty="0"/>
              <a:t> </a:t>
            </a:r>
            <a:r>
              <a:rPr lang="en-US" sz="2700" i="1" dirty="0" err="1"/>
              <a:t>giá</a:t>
            </a:r>
            <a:r>
              <a:rPr lang="en-US" sz="2700" i="1" dirty="0"/>
              <a:t> TRONG KHI ở </a:t>
            </a:r>
            <a:r>
              <a:rPr lang="en-US" sz="2700" i="1" dirty="0" err="1"/>
              <a:t>Việt</a:t>
            </a:r>
            <a:r>
              <a:rPr lang="en-US" sz="2700" i="1" dirty="0"/>
              <a:t> Nam chi </a:t>
            </a:r>
            <a:r>
              <a:rPr lang="en-US" sz="2700" i="1" dirty="0" err="1"/>
              <a:t>trả</a:t>
            </a:r>
            <a:r>
              <a:rPr lang="en-US" sz="2700" i="1" dirty="0"/>
              <a:t> </a:t>
            </a:r>
            <a:r>
              <a:rPr lang="en-US" sz="2700" i="1" dirty="0" err="1"/>
              <a:t>bảo</a:t>
            </a:r>
            <a:r>
              <a:rPr lang="en-US" sz="2700" i="1" dirty="0"/>
              <a:t> </a:t>
            </a:r>
            <a:r>
              <a:rPr lang="en-US" sz="2700" i="1" dirty="0" err="1"/>
              <a:t>hiểm</a:t>
            </a:r>
            <a:r>
              <a:rPr lang="en-US" sz="2700" i="1" dirty="0"/>
              <a:t> </a:t>
            </a:r>
            <a:r>
              <a:rPr lang="en-US" sz="2700" i="1" dirty="0" err="1"/>
              <a:t>phụ</a:t>
            </a:r>
            <a:r>
              <a:rPr lang="en-US" sz="2700" i="1" dirty="0"/>
              <a:t> </a:t>
            </a:r>
            <a:r>
              <a:rPr lang="en-US" sz="2700" i="1" dirty="0" err="1"/>
              <a:t>thuộc</a:t>
            </a:r>
            <a:r>
              <a:rPr lang="en-US" sz="2700" i="1" dirty="0"/>
              <a:t> </a:t>
            </a:r>
            <a:r>
              <a:rPr lang="en-US" sz="2700" i="1" dirty="0" err="1"/>
              <a:t>vào</a:t>
            </a:r>
            <a:r>
              <a:rPr lang="en-US" sz="2700" i="1" dirty="0"/>
              <a:t> </a:t>
            </a:r>
            <a:r>
              <a:rPr lang="en-US" sz="2700" i="1" dirty="0" err="1"/>
              <a:t>số</a:t>
            </a:r>
            <a:r>
              <a:rPr lang="en-US" sz="2700" i="1" dirty="0"/>
              <a:t> </a:t>
            </a:r>
            <a:r>
              <a:rPr lang="en-US" sz="2700" i="1" dirty="0" err="1"/>
              <a:t>thủ</a:t>
            </a:r>
            <a:r>
              <a:rPr lang="en-US" sz="2700" i="1" dirty="0"/>
              <a:t> </a:t>
            </a:r>
            <a:r>
              <a:rPr lang="en-US" sz="2700" i="1" dirty="0" err="1"/>
              <a:t>thuật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415340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28663" y="122238"/>
            <a:ext cx="8229600" cy="1143000"/>
          </a:xfrm>
        </p:spPr>
        <p:txBody>
          <a:bodyPr/>
          <a:lstStyle/>
          <a:p>
            <a:r>
              <a:rPr lang="en-US" altLang="en-US" sz="4200" b="1" dirty="0" err="1"/>
              <a:t>Tình</a:t>
            </a:r>
            <a:r>
              <a:rPr lang="en-US" altLang="en-US" sz="4200" b="1" dirty="0"/>
              <a:t> </a:t>
            </a:r>
            <a:r>
              <a:rPr lang="en-US" altLang="en-US" sz="4200" b="1" dirty="0" err="1"/>
              <a:t>hình</a:t>
            </a:r>
            <a:r>
              <a:rPr lang="en-US" altLang="en-US" sz="4200" b="1" dirty="0"/>
              <a:t> </a:t>
            </a:r>
            <a:r>
              <a:rPr lang="en-US" altLang="en-US" sz="4200" b="1" dirty="0" err="1"/>
              <a:t>tại</a:t>
            </a:r>
            <a:r>
              <a:rPr lang="en-US" altLang="en-US" sz="4200" b="1" dirty="0"/>
              <a:t> </a:t>
            </a:r>
            <a:r>
              <a:rPr lang="en-US" altLang="en-US" sz="4200" b="1" dirty="0" err="1"/>
              <a:t>Việt</a:t>
            </a:r>
            <a:r>
              <a:rPr lang="en-US" altLang="en-US" sz="4200" b="1" dirty="0"/>
              <a:t> Nam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728663" y="1150938"/>
            <a:ext cx="11144250" cy="5592762"/>
          </a:xfrm>
        </p:spPr>
        <p:txBody>
          <a:bodyPr>
            <a:normAutofit lnSpcReduction="10000"/>
          </a:bodyPr>
          <a:lstStyle/>
          <a:p>
            <a:pPr>
              <a:spcAft>
                <a:spcPts val="400"/>
              </a:spcAft>
            </a:pPr>
            <a:r>
              <a:rPr lang="en-US" altLang="en-US" sz="3600" dirty="0" err="1"/>
              <a:t>Số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lượng</a:t>
            </a:r>
            <a:r>
              <a:rPr lang="en-US" altLang="en-US" sz="3600" dirty="0"/>
              <a:t> KTV </a:t>
            </a:r>
            <a:r>
              <a:rPr lang="en-US" altLang="en-US" sz="3600" dirty="0" err="1"/>
              <a:t>phủ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đủ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dịch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vụ</a:t>
            </a:r>
            <a:r>
              <a:rPr lang="en-US" altLang="en-US" sz="3600" dirty="0"/>
              <a:t> PHCN </a:t>
            </a:r>
            <a:r>
              <a:rPr lang="en-US" altLang="en-US" sz="3600" dirty="0" err="1"/>
              <a:t>cho</a:t>
            </a:r>
            <a:r>
              <a:rPr lang="en-US" altLang="en-US" sz="3600" dirty="0"/>
              <a:t> BN </a:t>
            </a:r>
            <a:r>
              <a:rPr lang="en-US" altLang="en-US" sz="3600" dirty="0" err="1"/>
              <a:t>đột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quị</a:t>
            </a:r>
            <a:r>
              <a:rPr lang="en-US" altLang="en-US" sz="3600" dirty="0"/>
              <a:t> </a:t>
            </a:r>
            <a:r>
              <a:rPr lang="en-US" altLang="en-US" sz="3600" dirty="0" err="1"/>
              <a:t>giai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đoạn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mạn</a:t>
            </a:r>
            <a:r>
              <a:rPr lang="en-US" altLang="en-US" sz="3600" dirty="0"/>
              <a:t>: </a:t>
            </a:r>
            <a:r>
              <a:rPr lang="en-US" altLang="en-US" sz="3600" b="1" dirty="0" err="1"/>
              <a:t>thiếu</a:t>
            </a:r>
            <a:endParaRPr lang="en-US" altLang="en-US" sz="3600" b="1" dirty="0"/>
          </a:p>
          <a:p>
            <a:r>
              <a:rPr lang="en-US" altLang="en-US" sz="3600" dirty="0" err="1"/>
              <a:t>Số</a:t>
            </a:r>
            <a:r>
              <a:rPr lang="en-US" altLang="en-US" sz="3600" dirty="0"/>
              <a:t> </a:t>
            </a:r>
            <a:r>
              <a:rPr lang="en-US" altLang="en-US" sz="3600" dirty="0" err="1"/>
              <a:t>lượng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cơ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sở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vật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chất</a:t>
            </a:r>
            <a:r>
              <a:rPr lang="en-US" altLang="en-US" sz="3600" dirty="0"/>
              <a:t> (BV PHCN): </a:t>
            </a:r>
            <a:r>
              <a:rPr lang="en-US" altLang="en-US" sz="3600" b="1" dirty="0" err="1"/>
              <a:t>thiếu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trầm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trọng</a:t>
            </a:r>
            <a:endParaRPr lang="en-US" altLang="en-US" sz="3600" b="1" dirty="0"/>
          </a:p>
          <a:p>
            <a:pPr>
              <a:spcAft>
                <a:spcPts val="400"/>
              </a:spcAft>
              <a:buNone/>
            </a:pPr>
            <a:r>
              <a:rPr lang="en-US" altLang="en-US" sz="3600" dirty="0"/>
              <a:t>	</a:t>
            </a:r>
            <a:r>
              <a:rPr lang="en-US" altLang="en-US" sz="3600" dirty="0">
                <a:cs typeface="Arial" panose="020B0604020202020204" pitchFamily="34" charset="0"/>
              </a:rPr>
              <a:t>►</a:t>
            </a:r>
            <a:r>
              <a:rPr lang="en-US" altLang="en-US" sz="3600" dirty="0" err="1">
                <a:cs typeface="Arial" panose="020B0604020202020204" pitchFamily="34" charset="0"/>
              </a:rPr>
              <a:t>Không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thể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áp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dụng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mô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hình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của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các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nước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tiên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tiến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giai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đoạn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hiện</a:t>
            </a:r>
            <a:r>
              <a:rPr lang="en-US" altLang="en-US" sz="3600" dirty="0">
                <a:cs typeface="Arial" panose="020B0604020202020204" pitchFamily="34" charset="0"/>
              </a:rPr>
              <a:t> nay</a:t>
            </a:r>
            <a:endParaRPr lang="en-US" altLang="en-US" sz="3600" dirty="0"/>
          </a:p>
          <a:p>
            <a:r>
              <a:rPr lang="en-US" altLang="en-US" sz="3600" dirty="0" err="1"/>
              <a:t>Nên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áp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dụng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phù</a:t>
            </a:r>
            <a:r>
              <a:rPr lang="en-US" altLang="en-US" sz="3600" dirty="0"/>
              <a:t> </a:t>
            </a:r>
            <a:r>
              <a:rPr lang="en-US" altLang="en-US" sz="3600" dirty="0" err="1"/>
              <a:t>hợp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chính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sách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của</a:t>
            </a:r>
            <a:r>
              <a:rPr lang="en-US" altLang="en-US" sz="3600" dirty="0"/>
              <a:t> </a:t>
            </a:r>
            <a:r>
              <a:rPr lang="en-US" altLang="en-US" sz="3600" err="1"/>
              <a:t>Đảng</a:t>
            </a:r>
            <a:r>
              <a:rPr lang="en-US" altLang="en-US" sz="3600"/>
              <a:t> </a:t>
            </a:r>
            <a:r>
              <a:rPr lang="en-US" altLang="en-US" sz="3600" smtClean="0"/>
              <a:t>– Nhà </a:t>
            </a:r>
            <a:r>
              <a:rPr lang="en-US" altLang="en-US" sz="3600" dirty="0" err="1"/>
              <a:t>nước</a:t>
            </a:r>
            <a:r>
              <a:rPr lang="en-US" altLang="en-US" sz="3600" dirty="0"/>
              <a:t>:</a:t>
            </a:r>
          </a:p>
          <a:p>
            <a:pPr lvl="1"/>
            <a:r>
              <a:rPr lang="en-US" altLang="en-US" sz="3600" dirty="0" err="1"/>
              <a:t>Đào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tạo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bộ</a:t>
            </a:r>
            <a:r>
              <a:rPr lang="en-US" altLang="en-US" sz="3600" dirty="0"/>
              <a:t> YHCT (BS, y </a:t>
            </a:r>
            <a:r>
              <a:rPr lang="en-US" altLang="en-US" sz="3600" dirty="0" err="1"/>
              <a:t>sĩ</a:t>
            </a:r>
            <a:r>
              <a:rPr lang="en-US" altLang="en-US" sz="3600" dirty="0"/>
              <a:t>, </a:t>
            </a:r>
            <a:r>
              <a:rPr lang="en-US" altLang="en-US" sz="3600" dirty="0" err="1"/>
              <a:t>lương</a:t>
            </a:r>
            <a:r>
              <a:rPr lang="en-US" altLang="en-US" sz="3600" dirty="0"/>
              <a:t> y) </a:t>
            </a:r>
            <a:r>
              <a:rPr lang="en-US" altLang="en-US" sz="3600" dirty="0" err="1"/>
              <a:t>kiến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thức</a:t>
            </a:r>
            <a:r>
              <a:rPr lang="en-US" altLang="en-US" sz="3600" dirty="0"/>
              <a:t> </a:t>
            </a:r>
            <a:r>
              <a:rPr lang="en-US" altLang="en-US" sz="3600" dirty="0" err="1"/>
              <a:t>về</a:t>
            </a:r>
            <a:r>
              <a:rPr lang="en-US" altLang="en-US" sz="3600" dirty="0"/>
              <a:t> PHCN</a:t>
            </a:r>
          </a:p>
          <a:p>
            <a:pPr lvl="1"/>
            <a:r>
              <a:rPr lang="en-US" altLang="en-US" sz="3600" dirty="0"/>
              <a:t>BV YHCT </a:t>
            </a:r>
            <a:r>
              <a:rPr lang="en-US" altLang="en-US" sz="3600" i="1" u="sng" dirty="0" err="1"/>
              <a:t>đóng</a:t>
            </a:r>
            <a:r>
              <a:rPr lang="en-US" altLang="en-US" sz="3600" i="1" u="sng" dirty="0"/>
              <a:t> </a:t>
            </a:r>
            <a:r>
              <a:rPr lang="en-US" altLang="en-US" sz="3600" i="1" u="sng" dirty="0" err="1"/>
              <a:t>thêm</a:t>
            </a:r>
            <a:r>
              <a:rPr lang="en-US" altLang="en-US" sz="3600" i="1" u="sng" dirty="0"/>
              <a:t> </a:t>
            </a:r>
            <a:r>
              <a:rPr lang="en-US" altLang="en-US" sz="3600" i="1" u="sng" dirty="0" err="1"/>
              <a:t>vai</a:t>
            </a:r>
            <a:r>
              <a:rPr lang="en-US" altLang="en-US" sz="3600" i="1" u="sng" dirty="0"/>
              <a:t> </a:t>
            </a:r>
            <a:r>
              <a:rPr lang="en-US" altLang="en-US" sz="3600" i="1" u="sng" dirty="0" err="1"/>
              <a:t>trò</a:t>
            </a:r>
            <a:r>
              <a:rPr lang="en-US" altLang="en-US" sz="3600" i="1" u="sng" dirty="0"/>
              <a:t> </a:t>
            </a:r>
            <a:r>
              <a:rPr lang="en-US" altLang="en-US" sz="3600" i="1" u="sng" dirty="0" err="1"/>
              <a:t>như</a:t>
            </a:r>
            <a:r>
              <a:rPr lang="en-US" altLang="en-US" sz="3600" i="1" u="sng" dirty="0"/>
              <a:t> </a:t>
            </a:r>
            <a:r>
              <a:rPr lang="en-US" altLang="en-US" sz="3600" dirty="0"/>
              <a:t>BV PHCN </a:t>
            </a:r>
          </a:p>
          <a:p>
            <a:pPr lvl="1"/>
            <a:r>
              <a:rPr lang="en-US" altLang="en-US" sz="3600" dirty="0" err="1"/>
              <a:t>Khoa</a:t>
            </a:r>
            <a:r>
              <a:rPr lang="en-US" altLang="en-US" sz="3600" dirty="0"/>
              <a:t> YHCT </a:t>
            </a:r>
            <a:r>
              <a:rPr lang="en-US" altLang="en-US" sz="3600" u="sng" dirty="0" err="1"/>
              <a:t>tạm</a:t>
            </a:r>
            <a:r>
              <a:rPr lang="en-US" altLang="en-US" sz="3600" u="sng" dirty="0"/>
              <a:t> </a:t>
            </a:r>
            <a:r>
              <a:rPr lang="en-US" altLang="en-US" sz="3600" u="sng" dirty="0" err="1"/>
              <a:t>thời</a:t>
            </a:r>
            <a:r>
              <a:rPr lang="en-US" altLang="en-US" sz="3600" u="sng" dirty="0"/>
              <a:t> </a:t>
            </a:r>
            <a:r>
              <a:rPr lang="en-US" altLang="en-US" sz="3600" u="sng" dirty="0" err="1"/>
              <a:t>đóng</a:t>
            </a:r>
            <a:r>
              <a:rPr lang="en-US" altLang="en-US" sz="3600" u="sng" dirty="0"/>
              <a:t> </a:t>
            </a:r>
            <a:r>
              <a:rPr lang="en-US" altLang="en-US" sz="3600" u="sng" dirty="0" err="1"/>
              <a:t>vai</a:t>
            </a:r>
            <a:r>
              <a:rPr lang="en-US" altLang="en-US" sz="3600" u="sng" dirty="0"/>
              <a:t> </a:t>
            </a:r>
            <a:r>
              <a:rPr lang="en-US" altLang="en-US" sz="3600" u="sng" dirty="0" err="1"/>
              <a:t>trò</a:t>
            </a:r>
            <a:r>
              <a:rPr lang="en-US" altLang="en-US" sz="3600" u="sng" dirty="0"/>
              <a:t> </a:t>
            </a:r>
            <a:r>
              <a:rPr lang="en-US" altLang="en-US" sz="3600" u="sng" dirty="0" err="1"/>
              <a:t>như</a:t>
            </a:r>
            <a:r>
              <a:rPr lang="en-US" altLang="en-US" sz="3600" u="sng" dirty="0"/>
              <a:t> </a:t>
            </a:r>
            <a:r>
              <a:rPr lang="en-US" altLang="en-US" sz="3600" dirty="0" err="1"/>
              <a:t>khoa</a:t>
            </a:r>
            <a:r>
              <a:rPr lang="en-US" altLang="en-US" sz="3600" dirty="0"/>
              <a:t> PHCN</a:t>
            </a:r>
          </a:p>
        </p:txBody>
      </p:sp>
    </p:spTree>
    <p:extLst>
      <p:ext uri="{BB962C8B-B14F-4D97-AF65-F5344CB8AC3E}">
        <p14:creationId xmlns:p14="http://schemas.microsoft.com/office/powerpoint/2010/main" val="164056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87" y="0"/>
            <a:ext cx="10515600" cy="1325563"/>
          </a:xfrm>
        </p:spPr>
        <p:txBody>
          <a:bodyPr/>
          <a:lstStyle/>
          <a:p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hồi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giai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mạn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38" y="1196975"/>
            <a:ext cx="11244263" cy="5661025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500"/>
              </a:spcAft>
            </a:pPr>
            <a:r>
              <a:rPr lang="en-US" sz="4000" dirty="0" err="1"/>
              <a:t>Vẫn</a:t>
            </a:r>
            <a:r>
              <a:rPr lang="en-US" sz="4000" dirty="0"/>
              <a:t> </a:t>
            </a:r>
            <a:r>
              <a:rPr lang="en-US" sz="4000" dirty="0" err="1"/>
              <a:t>tiếp</a:t>
            </a:r>
            <a:r>
              <a:rPr lang="en-US" sz="4000" dirty="0"/>
              <a:t> </a:t>
            </a:r>
            <a:r>
              <a:rPr lang="en-US" sz="4000" dirty="0" err="1"/>
              <a:t>tục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vận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trị</a:t>
            </a:r>
            <a:r>
              <a:rPr lang="en-US" sz="4000" dirty="0"/>
              <a:t> </a:t>
            </a:r>
            <a:r>
              <a:rPr lang="en-US" sz="4000" dirty="0" err="1"/>
              <a:t>liệu</a:t>
            </a:r>
            <a:r>
              <a:rPr lang="en-US" sz="4000" dirty="0"/>
              <a:t> (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duy</a:t>
            </a:r>
            <a:r>
              <a:rPr lang="en-US" sz="4000" dirty="0"/>
              <a:t> </a:t>
            </a:r>
            <a:r>
              <a:rPr lang="en-US" sz="4000" dirty="0" err="1"/>
              <a:t>trì</a:t>
            </a:r>
            <a:r>
              <a:rPr lang="en-US" sz="4000" dirty="0"/>
              <a:t> </a:t>
            </a:r>
            <a:r>
              <a:rPr lang="en-US" sz="4000" dirty="0" err="1"/>
              <a:t>tầm</a:t>
            </a:r>
            <a:r>
              <a:rPr lang="en-US" sz="4000" dirty="0"/>
              <a:t> </a:t>
            </a:r>
            <a:r>
              <a:rPr lang="en-US" sz="4000" dirty="0" err="1"/>
              <a:t>vận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, </a:t>
            </a:r>
            <a:r>
              <a:rPr lang="en-US" sz="4000" dirty="0" err="1"/>
              <a:t>mạnh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, </a:t>
            </a:r>
            <a:r>
              <a:rPr lang="en-US" sz="4000" dirty="0" err="1"/>
              <a:t>hiếu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, </a:t>
            </a:r>
            <a:r>
              <a:rPr lang="en-US" sz="4000" dirty="0" err="1"/>
              <a:t>thăng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…),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trị</a:t>
            </a:r>
            <a:r>
              <a:rPr lang="en-US" sz="4000" dirty="0"/>
              <a:t> </a:t>
            </a:r>
            <a:r>
              <a:rPr lang="en-US" sz="4000" dirty="0" err="1"/>
              <a:t>liệu</a:t>
            </a:r>
            <a:r>
              <a:rPr lang="en-US" sz="4000" dirty="0"/>
              <a:t>,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ngữ</a:t>
            </a:r>
            <a:r>
              <a:rPr lang="en-US" sz="4000" dirty="0"/>
              <a:t> </a:t>
            </a:r>
            <a:r>
              <a:rPr lang="en-US" sz="4000" dirty="0" err="1"/>
              <a:t>trị</a:t>
            </a:r>
            <a:r>
              <a:rPr lang="en-US" sz="4000" dirty="0"/>
              <a:t> </a:t>
            </a:r>
            <a:r>
              <a:rPr lang="en-US" sz="4000" dirty="0" err="1"/>
              <a:t>liệu</a:t>
            </a:r>
            <a:r>
              <a:rPr lang="en-US" sz="4000" dirty="0"/>
              <a:t> </a:t>
            </a:r>
            <a:r>
              <a:rPr lang="en-US" sz="4000" dirty="0" err="1"/>
              <a:t>nhưng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mức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tăng</a:t>
            </a:r>
            <a:r>
              <a:rPr lang="en-US" sz="4000" dirty="0"/>
              <a:t> </a:t>
            </a:r>
            <a:r>
              <a:rPr lang="en-US" sz="4000" dirty="0" err="1"/>
              <a:t>tiến</a:t>
            </a:r>
            <a:r>
              <a:rPr lang="en-US" sz="4000" dirty="0"/>
              <a:t> </a:t>
            </a:r>
            <a:r>
              <a:rPr lang="en-US" sz="4000" dirty="0" err="1"/>
              <a:t>cao</a:t>
            </a:r>
            <a:r>
              <a:rPr lang="en-US" sz="4000" dirty="0"/>
              <a:t> </a:t>
            </a:r>
            <a:r>
              <a:rPr lang="en-US" sz="4000" dirty="0" err="1"/>
              <a:t>hơn</a:t>
            </a:r>
            <a:r>
              <a:rPr lang="en-US" sz="4000" dirty="0"/>
              <a:t> </a:t>
            </a:r>
          </a:p>
          <a:p>
            <a:pPr>
              <a:spcAft>
                <a:spcPts val="500"/>
              </a:spcAft>
            </a:pPr>
            <a:r>
              <a:rPr lang="en-US" sz="4000" dirty="0" err="1"/>
              <a:t>Thời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này</a:t>
            </a:r>
            <a:r>
              <a:rPr lang="en-US" sz="4000" dirty="0"/>
              <a:t> BN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xuất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co </a:t>
            </a:r>
            <a:r>
              <a:rPr lang="en-US" sz="4000" dirty="0" err="1"/>
              <a:t>cứng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: </a:t>
            </a: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kéo</a:t>
            </a:r>
            <a:r>
              <a:rPr lang="en-US" sz="4000" dirty="0"/>
              <a:t> </a:t>
            </a:r>
            <a:r>
              <a:rPr lang="en-US" sz="4000" dirty="0" err="1"/>
              <a:t>dãn</a:t>
            </a:r>
            <a:r>
              <a:rPr lang="en-US" sz="4000" dirty="0"/>
              <a:t> </a:t>
            </a:r>
            <a:r>
              <a:rPr lang="en-US" sz="4000" dirty="0" err="1"/>
              <a:t>thời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ngắn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thời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r>
              <a:rPr lang="en-US" sz="4000" dirty="0"/>
              <a:t> (</a:t>
            </a:r>
            <a:r>
              <a:rPr lang="en-US" sz="4000" dirty="0" err="1"/>
              <a:t>dựa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r>
              <a:rPr lang="en-US" sz="4000" dirty="0"/>
              <a:t> </a:t>
            </a:r>
            <a:r>
              <a:rPr lang="en-US" sz="4000" dirty="0" err="1"/>
              <a:t>nghiên</a:t>
            </a:r>
            <a:r>
              <a:rPr lang="en-US" sz="4000" dirty="0"/>
              <a:t> </a:t>
            </a:r>
            <a:r>
              <a:rPr lang="en-US" sz="4000" dirty="0" err="1"/>
              <a:t>cứu</a:t>
            </a:r>
            <a:r>
              <a:rPr lang="en-US" sz="4000" dirty="0"/>
              <a:t>)</a:t>
            </a:r>
          </a:p>
          <a:p>
            <a:pPr>
              <a:spcAft>
                <a:spcPts val="500"/>
              </a:spcAft>
            </a:pPr>
            <a:r>
              <a:rPr lang="en-US" sz="4000" dirty="0" err="1"/>
              <a:t>Chú</a:t>
            </a:r>
            <a:r>
              <a:rPr lang="en-US" sz="4000" dirty="0"/>
              <a:t> ý NÊN </a:t>
            </a:r>
            <a:r>
              <a:rPr lang="en-US" sz="4000" dirty="0" err="1"/>
              <a:t>tăng</a:t>
            </a:r>
            <a:r>
              <a:rPr lang="en-US" sz="4000" dirty="0"/>
              <a:t> </a:t>
            </a:r>
            <a:r>
              <a:rPr lang="en-US" sz="4000" dirty="0" err="1"/>
              <a:t>tiến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tác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tâp</a:t>
            </a:r>
            <a:r>
              <a:rPr lang="en-US" sz="4000" dirty="0"/>
              <a:t> </a:t>
            </a:r>
            <a:r>
              <a:rPr lang="en-US" sz="4000" dirty="0" err="1"/>
              <a:t>mạnh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, </a:t>
            </a:r>
            <a:r>
              <a:rPr lang="en-US" sz="4000" dirty="0" err="1"/>
              <a:t>hiếu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endParaRPr lang="en-US" sz="4000" dirty="0"/>
          </a:p>
          <a:p>
            <a:pPr>
              <a:spcAft>
                <a:spcPts val="500"/>
              </a:spcAft>
            </a:pP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vẫn</a:t>
            </a:r>
            <a:r>
              <a:rPr lang="en-US" sz="4000" dirty="0"/>
              <a:t> </a:t>
            </a:r>
            <a:r>
              <a:rPr lang="en-US" sz="4000" dirty="0" err="1"/>
              <a:t>tiếp</a:t>
            </a:r>
            <a:r>
              <a:rPr lang="en-US" sz="4000" dirty="0"/>
              <a:t> </a:t>
            </a:r>
            <a:r>
              <a:rPr lang="en-US" sz="4000" dirty="0" err="1"/>
              <a:t>tục</a:t>
            </a:r>
            <a:r>
              <a:rPr lang="en-US" sz="4000" dirty="0"/>
              <a:t> </a:t>
            </a:r>
            <a:r>
              <a:rPr lang="en-US" sz="4000" b="1" dirty="0" err="1"/>
              <a:t>Cerebrolysin</a:t>
            </a:r>
            <a:r>
              <a:rPr lang="en-US" sz="4000" dirty="0"/>
              <a:t> (Guideline </a:t>
            </a:r>
            <a:r>
              <a:rPr lang="en-US" sz="4000" dirty="0" err="1"/>
              <a:t>của</a:t>
            </a:r>
            <a:r>
              <a:rPr lang="en-US" sz="4000" dirty="0"/>
              <a:t> Canada)</a:t>
            </a:r>
          </a:p>
          <a:p>
            <a:pPr>
              <a:spcAft>
                <a:spcPts val="500"/>
              </a:spcAft>
            </a:pPr>
            <a:r>
              <a:rPr lang="en-US" sz="4000" dirty="0" err="1"/>
              <a:t>Cần</a:t>
            </a:r>
            <a:r>
              <a:rPr lang="en-US" sz="4000" dirty="0"/>
              <a:t> </a:t>
            </a:r>
            <a:r>
              <a:rPr lang="en-US" sz="4000" dirty="0" err="1"/>
              <a:t>giải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PHCN </a:t>
            </a:r>
            <a:r>
              <a:rPr lang="en-US" sz="4000" dirty="0" err="1"/>
              <a:t>đột</a:t>
            </a:r>
            <a:r>
              <a:rPr lang="en-US" sz="4000" dirty="0"/>
              <a:t> </a:t>
            </a:r>
            <a:r>
              <a:rPr lang="en-US" sz="4000" dirty="0" err="1"/>
              <a:t>quị</a:t>
            </a:r>
            <a:r>
              <a:rPr lang="en-US" sz="4000" dirty="0"/>
              <a:t> ở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cao</a:t>
            </a:r>
            <a:r>
              <a:rPr lang="en-US" sz="4000" dirty="0"/>
              <a:t> </a:t>
            </a:r>
            <a:r>
              <a:rPr lang="en-US" sz="4000" dirty="0" err="1"/>
              <a:t>tuổi</a:t>
            </a:r>
            <a:r>
              <a:rPr lang="en-US" sz="4000" dirty="0"/>
              <a:t> </a:t>
            </a:r>
            <a:r>
              <a:rPr lang="en-US" sz="4000" dirty="0" err="1"/>
              <a:t>cũng</a:t>
            </a:r>
            <a:r>
              <a:rPr lang="en-US" sz="4000" dirty="0"/>
              <a:t> </a:t>
            </a:r>
            <a:r>
              <a:rPr lang="en-US" sz="4000" dirty="0" err="1"/>
              <a:t>hiệu</a:t>
            </a:r>
            <a:r>
              <a:rPr lang="en-US" sz="4000" dirty="0"/>
              <a:t> </a:t>
            </a:r>
            <a:r>
              <a:rPr lang="en-US" sz="4000" dirty="0" err="1"/>
              <a:t>quả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gây</a:t>
            </a:r>
            <a:r>
              <a:rPr lang="en-US" sz="4000" dirty="0"/>
              <a:t> </a:t>
            </a:r>
            <a:r>
              <a:rPr lang="en-US" sz="4000" dirty="0" err="1"/>
              <a:t>hại</a:t>
            </a:r>
            <a:r>
              <a:rPr lang="en-US" sz="4000" dirty="0"/>
              <a:t>,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mạnh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tăng</a:t>
            </a:r>
            <a:r>
              <a:rPr lang="en-US" sz="4000" dirty="0"/>
              <a:t> co </a:t>
            </a:r>
            <a:r>
              <a:rPr lang="en-US" sz="4000" dirty="0" err="1"/>
              <a:t>cứng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</a:p>
          <a:p>
            <a:pPr>
              <a:spcAft>
                <a:spcPts val="300"/>
              </a:spcAft>
            </a:pPr>
            <a:r>
              <a:rPr lang="en-US" sz="4000" i="1" dirty="0" err="1"/>
              <a:t>Tư</a:t>
            </a:r>
            <a:r>
              <a:rPr lang="en-US" sz="4000" i="1" dirty="0"/>
              <a:t> </a:t>
            </a:r>
            <a:r>
              <a:rPr lang="en-US" sz="4000" i="1" dirty="0" err="1"/>
              <a:t>vấn</a:t>
            </a:r>
            <a:r>
              <a:rPr lang="en-US" sz="4000" i="1" dirty="0"/>
              <a:t> </a:t>
            </a:r>
            <a:r>
              <a:rPr lang="en-US" sz="4000" i="1" dirty="0" err="1"/>
              <a:t>phòng</a:t>
            </a:r>
            <a:r>
              <a:rPr lang="en-US" sz="4000" i="1" dirty="0"/>
              <a:t> </a:t>
            </a:r>
            <a:r>
              <a:rPr lang="en-US" sz="4000" i="1" dirty="0" err="1"/>
              <a:t>ngừa</a:t>
            </a:r>
            <a:r>
              <a:rPr lang="en-US" sz="4000" i="1" dirty="0"/>
              <a:t> </a:t>
            </a:r>
            <a:r>
              <a:rPr lang="en-US" sz="4000" i="1" dirty="0" err="1"/>
              <a:t>đột</a:t>
            </a:r>
            <a:r>
              <a:rPr lang="en-US" sz="4000" i="1" dirty="0"/>
              <a:t> </a:t>
            </a:r>
            <a:r>
              <a:rPr lang="en-US" sz="4000" i="1" dirty="0" err="1"/>
              <a:t>quị</a:t>
            </a:r>
            <a:r>
              <a:rPr lang="en-US" sz="4000" i="1" dirty="0"/>
              <a:t> </a:t>
            </a:r>
            <a:r>
              <a:rPr lang="en-US" sz="4000" i="1" dirty="0" err="1"/>
              <a:t>thứ</a:t>
            </a:r>
            <a:r>
              <a:rPr lang="en-US" sz="4000" i="1" dirty="0"/>
              <a:t> </a:t>
            </a:r>
            <a:r>
              <a:rPr lang="en-US" sz="4000" i="1" dirty="0" err="1"/>
              <a:t>phát</a:t>
            </a:r>
            <a:r>
              <a:rPr lang="en-US" sz="4000" i="1" dirty="0"/>
              <a:t> </a:t>
            </a:r>
            <a:r>
              <a:rPr lang="en-US" sz="4000" i="1" dirty="0" err="1"/>
              <a:t>cho</a:t>
            </a:r>
            <a:r>
              <a:rPr lang="en-US" sz="4000" i="1" dirty="0"/>
              <a:t> BN </a:t>
            </a:r>
            <a:r>
              <a:rPr lang="en-US" sz="4000" i="1" dirty="0" err="1"/>
              <a:t>và</a:t>
            </a:r>
            <a:r>
              <a:rPr lang="en-US" sz="4000" i="1" dirty="0"/>
              <a:t> </a:t>
            </a:r>
            <a:r>
              <a:rPr lang="en-US" sz="4000" i="1" dirty="0" err="1"/>
              <a:t>thân</a:t>
            </a:r>
            <a:r>
              <a:rPr lang="en-US" sz="4000" i="1" dirty="0"/>
              <a:t> </a:t>
            </a:r>
            <a:r>
              <a:rPr lang="en-US" sz="4000" i="1" dirty="0" err="1"/>
              <a:t>nhân</a:t>
            </a:r>
            <a:endParaRPr lang="en-US" sz="4000" i="1" dirty="0"/>
          </a:p>
          <a:p>
            <a:pPr>
              <a:spcAft>
                <a:spcPts val="200"/>
              </a:spcAft>
            </a:pPr>
            <a:endParaRPr lang="en-US" sz="3800" dirty="0"/>
          </a:p>
          <a:p>
            <a:pPr>
              <a:spcAft>
                <a:spcPts val="2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D73118-56CC-69B1-8DAC-7AD2614B924E}"/>
              </a:ext>
            </a:extLst>
          </p:cNvPr>
          <p:cNvSpPr txBox="1"/>
          <p:nvPr/>
        </p:nvSpPr>
        <p:spPr>
          <a:xfrm>
            <a:off x="289560" y="0"/>
            <a:ext cx="1165860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Nghiên cứu ECOMPASS</a:t>
            </a:r>
          </a:p>
          <a:p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ffects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erebrolysin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otor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recovery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tients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ubacute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troke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Chang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 2016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Tiêu chí hiệu quả phục hồi của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Cerebrolysin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trên BN đột quị cấp, bán cấp và mạn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Cerebrolysin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dùng muộn hơn (30ml/ngày, bắt đầu từ ngày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ngày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28), kết hợp với PHCN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Tổng cộng 61 BN. 32 điều trị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Cerebrolysin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, 29 điều trị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placebo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• Đánh giá bằng thang điểm FMA (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Fugl-Meyer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) ở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BN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qu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ị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dùng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Cerebrolysin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placebo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tại thời điểm khởi đầu (ngày 8, 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T0), sau liệu trình điều trị (ngày 29, T1), cũng như 2 tháng 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sau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ngày 60, T2) và 3 tháng sau đó (ngày 90, T3)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Cerebrolysin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PHCN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err="1"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2800" i="1" u="sng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smtClean="0">
                <a:latin typeface="Calibri" panose="020F0502020204030204" pitchFamily="34" charset="0"/>
                <a:cs typeface="Calibri" panose="020F0502020204030204" pitchFamily="34" charset="0"/>
              </a:rPr>
              <a:t>quị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NẶNG,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5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0225" y="547064"/>
            <a:ext cx="1973924" cy="2617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913" y="2157412"/>
            <a:ext cx="2219325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Nên</a:t>
            </a:r>
            <a:r>
              <a:rPr lang="en-US" sz="2800" b="1" dirty="0"/>
              <a:t> </a:t>
            </a:r>
            <a:r>
              <a:rPr lang="en-US" sz="2800" b="1" dirty="0" err="1"/>
              <a:t>đủ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VÀ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52575" y="1354157"/>
            <a:ext cx="0" cy="8032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8110" y="4338630"/>
            <a:ext cx="377666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Đủ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</a:p>
          <a:p>
            <a:pPr algn="ctr"/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- Ly </a:t>
            </a:r>
            <a:r>
              <a:rPr lang="en-US" sz="2800" dirty="0" err="1"/>
              <a:t>tâm</a:t>
            </a:r>
            <a:endParaRPr lang="en-US" sz="2800" dirty="0"/>
          </a:p>
          <a:p>
            <a:pPr algn="ctr"/>
            <a:r>
              <a:rPr lang="en-US" sz="2800" dirty="0" err="1"/>
              <a:t>Chuỗi</a:t>
            </a:r>
            <a:r>
              <a:rPr lang="en-US" sz="2800" dirty="0"/>
              <a:t> </a:t>
            </a:r>
            <a:r>
              <a:rPr lang="en-US" sz="2800" dirty="0" err="1"/>
              <a:t>đóng</a:t>
            </a:r>
            <a:r>
              <a:rPr lang="en-US" sz="2800" dirty="0"/>
              <a:t> – </a:t>
            </a:r>
            <a:r>
              <a:rPr lang="en-US" sz="2800" dirty="0" err="1"/>
              <a:t>chuỗi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52575" y="3556695"/>
            <a:ext cx="0" cy="8032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43355" y="4856374"/>
            <a:ext cx="3776662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Đủ</a:t>
            </a:r>
            <a:r>
              <a:rPr lang="en-US" sz="2800" b="1" dirty="0"/>
              <a:t> </a:t>
            </a:r>
            <a:r>
              <a:rPr lang="en-US" sz="2800" b="1" dirty="0" err="1"/>
              <a:t>thời</a:t>
            </a:r>
            <a:r>
              <a:rPr lang="en-US" sz="2800" b="1" dirty="0"/>
              <a:t> </a:t>
            </a:r>
            <a:r>
              <a:rPr lang="en-US" sz="2800" b="1" dirty="0" err="1"/>
              <a:t>lượng</a:t>
            </a:r>
            <a:endParaRPr lang="en-US" sz="2800" b="1" dirty="0"/>
          </a:p>
          <a:p>
            <a:pPr algn="ctr"/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thường</a:t>
            </a:r>
            <a:r>
              <a:rPr lang="en-US" sz="2800" dirty="0"/>
              <a:t>: 10 x 3</a:t>
            </a:r>
          </a:p>
          <a:p>
            <a:pPr algn="ctr"/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lặp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endParaRPr lang="en-US" sz="28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29213" y="2849909"/>
            <a:ext cx="0" cy="2011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3"/>
          </p:cNvCxnSpPr>
          <p:nvPr/>
        </p:nvCxnSpPr>
        <p:spPr>
          <a:xfrm flipV="1">
            <a:off x="2662238" y="2849909"/>
            <a:ext cx="248126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59938" y="184605"/>
            <a:ext cx="290988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Nên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hợp</a:t>
            </a:r>
            <a:r>
              <a:rPr lang="en-US" sz="2800" b="1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endParaRPr lang="en-US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549" y="723215"/>
            <a:ext cx="1680064" cy="230573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28725" y="76884"/>
            <a:ext cx="255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4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– Ly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chuỗi</a:t>
            </a:r>
            <a:r>
              <a:rPr lang="en-US" dirty="0"/>
              <a:t> </a:t>
            </a:r>
            <a:r>
              <a:rPr lang="en-US" dirty="0" err="1"/>
              <a:t>mở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550606" y="62280"/>
            <a:ext cx="255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4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– Ly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chuỗi</a:t>
            </a:r>
            <a:r>
              <a:rPr lang="en-US" dirty="0"/>
              <a:t> </a:t>
            </a:r>
            <a:r>
              <a:rPr lang="en-US" dirty="0" err="1"/>
              <a:t>đóng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074674" y="5593622"/>
            <a:ext cx="2254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Tập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mạnh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cơ</a:t>
            </a:r>
            <a:r>
              <a:rPr lang="en-US" dirty="0">
                <a:solidFill>
                  <a:srgbClr val="FF0000"/>
                </a:solidFill>
              </a:rPr>
              <a:t> 4 </a:t>
            </a:r>
            <a:r>
              <a:rPr lang="en-US" dirty="0" err="1">
                <a:solidFill>
                  <a:srgbClr val="FF0000"/>
                </a:solidFill>
              </a:rPr>
              <a:t>đầu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vụ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thăng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bằng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45642" y="3273283"/>
            <a:ext cx="5346358" cy="3542539"/>
            <a:chOff x="6845642" y="3273283"/>
            <a:chExt cx="5346358" cy="354253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t="3501"/>
            <a:stretch/>
          </p:blipFill>
          <p:spPr>
            <a:xfrm>
              <a:off x="7820016" y="3273283"/>
              <a:ext cx="2254659" cy="354253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74675" y="3273283"/>
              <a:ext cx="2117325" cy="354253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845642" y="3563138"/>
              <a:ext cx="22546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Tập</a:t>
              </a:r>
              <a:r>
                <a:rPr lang="en-US" dirty="0"/>
                <a:t> </a:t>
              </a:r>
              <a:r>
                <a:rPr lang="en-US" dirty="0" err="1"/>
                <a:t>mạnh</a:t>
              </a:r>
              <a:r>
                <a:rPr lang="en-US" dirty="0"/>
                <a:t> </a:t>
              </a:r>
              <a:r>
                <a:rPr lang="en-US" dirty="0" err="1"/>
                <a:t>cơ</a:t>
              </a:r>
              <a:r>
                <a:rPr lang="en-US" dirty="0"/>
                <a:t> 4 </a:t>
              </a:r>
              <a:r>
                <a:rPr lang="en-US" dirty="0" err="1"/>
                <a:t>đầu</a:t>
              </a:r>
              <a:r>
                <a:rPr lang="en-US" dirty="0"/>
                <a:t> </a:t>
              </a:r>
              <a:r>
                <a:rPr lang="en-US" dirty="0" err="1"/>
                <a:t>cùng</a:t>
              </a:r>
              <a:r>
                <a:rPr lang="en-US" dirty="0"/>
                <a:t> </a:t>
              </a:r>
              <a:r>
                <a:rPr lang="en-US" dirty="0" err="1"/>
                <a:t>tác</a:t>
              </a:r>
              <a:r>
                <a:rPr lang="en-US" dirty="0"/>
                <a:t> </a:t>
              </a:r>
              <a:r>
                <a:rPr lang="en-US" dirty="0" err="1"/>
                <a:t>vụ</a:t>
              </a:r>
              <a:r>
                <a:rPr lang="en-US" dirty="0"/>
                <a:t> </a:t>
              </a:r>
              <a:r>
                <a:rPr lang="en-US" dirty="0" err="1"/>
                <a:t>Đứng</a:t>
              </a:r>
              <a:r>
                <a:rPr lang="en-US" dirty="0"/>
                <a:t> </a:t>
              </a:r>
              <a:r>
                <a:rPr lang="en-US" dirty="0" err="1"/>
                <a:t>lên</a:t>
              </a:r>
              <a:r>
                <a:rPr lang="en-US" dirty="0"/>
                <a:t> – </a:t>
              </a:r>
              <a:r>
                <a:rPr lang="en-US" dirty="0" err="1"/>
                <a:t>Ngồi</a:t>
              </a:r>
              <a:r>
                <a:rPr lang="en-US" dirty="0"/>
                <a:t> </a:t>
              </a:r>
              <a:r>
                <a:rPr lang="en-US" dirty="0" err="1"/>
                <a:t>xuống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17341" y="1878227"/>
            <a:ext cx="4053015" cy="8463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Tập sức bền cơ </a:t>
            </a:r>
          </a:p>
          <a:p>
            <a:pPr algn="ctr"/>
            <a:r>
              <a:rPr lang="en-US" sz="2100" smtClean="0"/>
              <a:t>(Cường độ thấp + lặp lại nhiều lần) </a:t>
            </a:r>
            <a:endParaRPr lang="en-US" sz="2100"/>
          </a:p>
        </p:txBody>
      </p:sp>
      <p:grpSp>
        <p:nvGrpSpPr>
          <p:cNvPr id="13" name="Group 12"/>
          <p:cNvGrpSpPr/>
          <p:nvPr/>
        </p:nvGrpSpPr>
        <p:grpSpPr>
          <a:xfrm>
            <a:off x="809626" y="400050"/>
            <a:ext cx="2550312" cy="1476032"/>
            <a:chOff x="809626" y="400050"/>
            <a:chExt cx="2550312" cy="1476032"/>
          </a:xfrm>
        </p:grpSpPr>
        <p:sp>
          <p:nvSpPr>
            <p:cNvPr id="4" name="TextBox 3"/>
            <p:cNvSpPr txBox="1"/>
            <p:nvPr/>
          </p:nvSpPr>
          <p:spPr>
            <a:xfrm>
              <a:off x="809626" y="400050"/>
              <a:ext cx="1485900" cy="954107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Bài</a:t>
              </a:r>
              <a:r>
                <a:rPr lang="en-US" sz="2800" dirty="0"/>
                <a:t> </a:t>
              </a:r>
              <a:r>
                <a:rPr lang="en-US" sz="2800" dirty="0" err="1"/>
                <a:t>tâp</a:t>
              </a:r>
              <a:r>
                <a:rPr lang="en-US" sz="2800" dirty="0"/>
                <a:t> </a:t>
              </a:r>
              <a:r>
                <a:rPr lang="en-US" sz="2800" dirty="0" err="1"/>
                <a:t>mạnh</a:t>
              </a:r>
              <a:r>
                <a:rPr lang="en-US" sz="2800" dirty="0"/>
                <a:t> </a:t>
              </a:r>
              <a:r>
                <a:rPr lang="en-US" sz="2800" dirty="0" err="1"/>
                <a:t>cơ</a:t>
              </a:r>
              <a:endParaRPr lang="en-US" sz="2800" dirty="0"/>
            </a:p>
          </p:txBody>
        </p:sp>
        <p:cxnSp>
          <p:nvCxnSpPr>
            <p:cNvPr id="19" name="Straight Arrow Connector 18"/>
            <p:cNvCxnSpPr>
              <a:stCxn id="4" idx="3"/>
              <a:endCxn id="17" idx="1"/>
            </p:cNvCxnSpPr>
            <p:nvPr/>
          </p:nvCxnSpPr>
          <p:spPr>
            <a:xfrm flipV="1">
              <a:off x="2295526" y="877103"/>
              <a:ext cx="1064412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029912" y="877102"/>
              <a:ext cx="0" cy="9989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5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ateral Step-Up - Performance Health Acad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0" y="2964389"/>
            <a:ext cx="2146518" cy="32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ep-Up - Performance Health Acade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0" y="119588"/>
            <a:ext cx="1794569" cy="2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891" y="406400"/>
            <a:ext cx="2986300" cy="5295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0100" y="119588"/>
            <a:ext cx="435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chuẩn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vụ</a:t>
            </a:r>
            <a:r>
              <a:rPr lang="en-US" sz="2800" dirty="0"/>
              <a:t> </a:t>
            </a:r>
            <a:r>
              <a:rPr lang="en-US" sz="2800" dirty="0" err="1"/>
              <a:t>chức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xuống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thang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541" y="1868542"/>
            <a:ext cx="6201350" cy="49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49" y="136125"/>
            <a:ext cx="8233071" cy="43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88" y="2977279"/>
            <a:ext cx="6157172" cy="2966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6089" y="5966450"/>
            <a:ext cx="5501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Hoạt</a:t>
            </a:r>
            <a:r>
              <a:rPr lang="en-US" sz="4400" b="1" dirty="0"/>
              <a:t> </a:t>
            </a:r>
            <a:r>
              <a:rPr lang="en-US" sz="4400" b="1" dirty="0" err="1"/>
              <a:t>động</a:t>
            </a:r>
            <a:r>
              <a:rPr lang="en-US" sz="4400" b="1" dirty="0"/>
              <a:t> </a:t>
            </a:r>
            <a:r>
              <a:rPr lang="en-US" sz="4400" b="1" dirty="0" err="1"/>
              <a:t>trị</a:t>
            </a:r>
            <a:r>
              <a:rPr lang="en-US" sz="4400" b="1" dirty="0"/>
              <a:t> </a:t>
            </a:r>
            <a:r>
              <a:rPr lang="en-US" sz="4400" b="1" dirty="0" err="1"/>
              <a:t>liệu</a:t>
            </a:r>
            <a:endParaRPr lang="en-US" sz="4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88" y="163948"/>
            <a:ext cx="2709461" cy="2790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057" y="201486"/>
            <a:ext cx="2120944" cy="1947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522" y="4502373"/>
            <a:ext cx="2692050" cy="20661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360" y="2634596"/>
            <a:ext cx="2716346" cy="330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9" y="204786"/>
            <a:ext cx="11515724" cy="4767271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4400" b="1" dirty="0"/>
              <a:t>  </a:t>
            </a:r>
            <a:r>
              <a:rPr lang="en-US" sz="4400" b="1" dirty="0" err="1"/>
              <a:t>Bối</a:t>
            </a:r>
            <a:r>
              <a:rPr lang="en-US" sz="4400" b="1" dirty="0"/>
              <a:t> </a:t>
            </a:r>
            <a:r>
              <a:rPr lang="en-US" sz="4400" b="1" dirty="0" err="1"/>
              <a:t>cảnh</a:t>
            </a:r>
            <a:endParaRPr lang="en-US" sz="4400" b="1" dirty="0"/>
          </a:p>
          <a:p>
            <a:r>
              <a:rPr lang="en-US" sz="3400" dirty="0" err="1"/>
              <a:t>Bênh</a:t>
            </a:r>
            <a:r>
              <a:rPr lang="en-US" sz="3400" dirty="0"/>
              <a:t> </a:t>
            </a:r>
            <a:r>
              <a:rPr lang="en-US" sz="3400" dirty="0" err="1"/>
              <a:t>viện</a:t>
            </a:r>
            <a:r>
              <a:rPr lang="en-US" sz="3400" dirty="0"/>
              <a:t> </a:t>
            </a:r>
            <a:r>
              <a:rPr lang="en-US" sz="3400" dirty="0" err="1"/>
              <a:t>huyện</a:t>
            </a:r>
            <a:r>
              <a:rPr lang="en-US" sz="3400" dirty="0"/>
              <a:t> </a:t>
            </a:r>
            <a:r>
              <a:rPr lang="en-US" sz="3400" dirty="0" err="1"/>
              <a:t>Bình</a:t>
            </a:r>
            <a:r>
              <a:rPr lang="en-US" sz="3400" dirty="0"/>
              <a:t> </a:t>
            </a:r>
            <a:r>
              <a:rPr lang="en-US" sz="3400" dirty="0" err="1"/>
              <a:t>Chánh</a:t>
            </a:r>
            <a:r>
              <a:rPr lang="en-US" sz="3400" dirty="0"/>
              <a:t> ở </a:t>
            </a:r>
            <a:r>
              <a:rPr lang="en-US" sz="3400" dirty="0" err="1"/>
              <a:t>ngay</a:t>
            </a:r>
            <a:r>
              <a:rPr lang="en-US" sz="3400" dirty="0"/>
              <a:t> </a:t>
            </a:r>
            <a:r>
              <a:rPr lang="en-US" sz="3400" dirty="0" err="1"/>
              <a:t>cửa</a:t>
            </a:r>
            <a:r>
              <a:rPr lang="en-US" sz="3400" dirty="0"/>
              <a:t> </a:t>
            </a:r>
            <a:r>
              <a:rPr lang="en-US" sz="3400" dirty="0" err="1"/>
              <a:t>ngõ</a:t>
            </a:r>
            <a:r>
              <a:rPr lang="en-US" sz="3400" dirty="0"/>
              <a:t> </a:t>
            </a:r>
            <a:r>
              <a:rPr lang="en-US" sz="3400" dirty="0" err="1"/>
              <a:t>giữa</a:t>
            </a:r>
            <a:r>
              <a:rPr lang="en-US" sz="3400" dirty="0"/>
              <a:t> </a:t>
            </a:r>
            <a:r>
              <a:rPr lang="en-US" sz="3400" dirty="0" err="1"/>
              <a:t>giữa</a:t>
            </a:r>
            <a:r>
              <a:rPr lang="en-US" sz="3400" dirty="0"/>
              <a:t> TP </a:t>
            </a:r>
            <a:r>
              <a:rPr lang="en-US" sz="3400" dirty="0" err="1"/>
              <a:t>Hồ</a:t>
            </a:r>
            <a:r>
              <a:rPr lang="en-US" sz="3400" dirty="0"/>
              <a:t> </a:t>
            </a:r>
            <a:r>
              <a:rPr lang="en-US" sz="3400" dirty="0" err="1"/>
              <a:t>Chí</a:t>
            </a:r>
            <a:r>
              <a:rPr lang="en-US" sz="3400" dirty="0"/>
              <a:t> Minh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tỉnh</a:t>
            </a:r>
            <a:r>
              <a:rPr lang="en-US" sz="3400" dirty="0"/>
              <a:t> </a:t>
            </a:r>
            <a:r>
              <a:rPr lang="en-US" sz="3400" dirty="0" err="1"/>
              <a:t>miền</a:t>
            </a:r>
            <a:r>
              <a:rPr lang="en-US" sz="3400" dirty="0"/>
              <a:t> </a:t>
            </a:r>
            <a:r>
              <a:rPr lang="en-US" sz="3400" dirty="0" err="1"/>
              <a:t>tây</a:t>
            </a:r>
            <a:r>
              <a:rPr lang="en-US" sz="3400" dirty="0"/>
              <a:t> </a:t>
            </a:r>
            <a:r>
              <a:rPr lang="en-US" sz="3400" dirty="0" err="1"/>
              <a:t>Việt</a:t>
            </a:r>
            <a:r>
              <a:rPr lang="en-US" sz="3400" dirty="0"/>
              <a:t> Nam </a:t>
            </a:r>
            <a:r>
              <a:rPr lang="en-US" sz="3400" dirty="0" err="1"/>
              <a:t>rất</a:t>
            </a:r>
            <a:r>
              <a:rPr lang="en-US" sz="3400" dirty="0"/>
              <a:t> </a:t>
            </a:r>
            <a:r>
              <a:rPr lang="en-US" sz="3400" dirty="0" err="1"/>
              <a:t>thuận</a:t>
            </a:r>
            <a:r>
              <a:rPr lang="en-US" sz="3400" dirty="0"/>
              <a:t> </a:t>
            </a:r>
            <a:r>
              <a:rPr lang="en-US" sz="3400" dirty="0" err="1"/>
              <a:t>lợi</a:t>
            </a:r>
            <a:r>
              <a:rPr lang="en-US" sz="3400" dirty="0"/>
              <a:t> </a:t>
            </a:r>
            <a:r>
              <a:rPr lang="en-US" sz="3400" dirty="0" err="1"/>
              <a:t>cho</a:t>
            </a:r>
            <a:r>
              <a:rPr lang="en-US" sz="3400" dirty="0"/>
              <a:t> </a:t>
            </a:r>
            <a:r>
              <a:rPr lang="en-US" sz="3400" dirty="0" err="1"/>
              <a:t>dịch</a:t>
            </a:r>
            <a:r>
              <a:rPr lang="en-US" sz="3400" dirty="0"/>
              <a:t> </a:t>
            </a:r>
            <a:r>
              <a:rPr lang="en-US" sz="3400" dirty="0" err="1"/>
              <a:t>vụ</a:t>
            </a:r>
            <a:r>
              <a:rPr lang="en-US" sz="3400" dirty="0"/>
              <a:t> PHCN BN </a:t>
            </a:r>
            <a:r>
              <a:rPr lang="en-US" sz="3400" dirty="0" err="1"/>
              <a:t>đột</a:t>
            </a:r>
            <a:r>
              <a:rPr lang="en-US" sz="3400" dirty="0"/>
              <a:t> </a:t>
            </a:r>
            <a:r>
              <a:rPr lang="en-US" sz="3400" dirty="0" err="1"/>
              <a:t>quị</a:t>
            </a:r>
            <a:r>
              <a:rPr lang="en-US" sz="3400" dirty="0"/>
              <a:t> </a:t>
            </a:r>
            <a:r>
              <a:rPr lang="en-US" sz="3400" dirty="0" err="1"/>
              <a:t>cấp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mạn</a:t>
            </a:r>
            <a:r>
              <a:rPr lang="en-US" sz="3400" dirty="0"/>
              <a:t> </a:t>
            </a:r>
            <a:r>
              <a:rPr lang="en-US" sz="3400" dirty="0" err="1"/>
              <a:t>trong</a:t>
            </a:r>
            <a:r>
              <a:rPr lang="en-US" sz="3400" dirty="0"/>
              <a:t> </a:t>
            </a:r>
            <a:r>
              <a:rPr lang="en-US" sz="3400" dirty="0" err="1"/>
              <a:t>bối</a:t>
            </a:r>
            <a:r>
              <a:rPr lang="en-US" sz="3400" dirty="0"/>
              <a:t> </a:t>
            </a:r>
            <a:r>
              <a:rPr lang="en-US" sz="3400" dirty="0" err="1"/>
              <a:t>cảnh</a:t>
            </a:r>
            <a:r>
              <a:rPr lang="en-US" sz="3400" dirty="0"/>
              <a:t> </a:t>
            </a:r>
            <a:r>
              <a:rPr lang="en-US" sz="3400" dirty="0" err="1"/>
              <a:t>dạng</a:t>
            </a:r>
            <a:r>
              <a:rPr lang="en-US" sz="3400" dirty="0"/>
              <a:t> </a:t>
            </a:r>
            <a:r>
              <a:rPr lang="en-US" sz="3400" dirty="0" err="1"/>
              <a:t>bệnh</a:t>
            </a:r>
            <a:r>
              <a:rPr lang="en-US" sz="3400" dirty="0"/>
              <a:t> </a:t>
            </a:r>
            <a:r>
              <a:rPr lang="en-US" sz="3400" dirty="0" err="1"/>
              <a:t>này</a:t>
            </a:r>
            <a:r>
              <a:rPr lang="en-US" sz="3400" dirty="0"/>
              <a:t> </a:t>
            </a:r>
            <a:r>
              <a:rPr lang="en-US" sz="3400" dirty="0" err="1"/>
              <a:t>ngày</a:t>
            </a:r>
            <a:r>
              <a:rPr lang="en-US" sz="3400" dirty="0"/>
              <a:t> </a:t>
            </a:r>
            <a:r>
              <a:rPr lang="en-US" sz="3400" dirty="0" err="1"/>
              <a:t>càng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tại</a:t>
            </a:r>
            <a:r>
              <a:rPr lang="en-US" sz="3400" dirty="0"/>
              <a:t> </a:t>
            </a:r>
            <a:r>
              <a:rPr lang="en-US" sz="3400" dirty="0" err="1"/>
              <a:t>nước</a:t>
            </a:r>
            <a:r>
              <a:rPr lang="en-US" sz="3400" dirty="0"/>
              <a:t> ta </a:t>
            </a:r>
          </a:p>
          <a:p>
            <a:r>
              <a:rPr lang="en-US" sz="3400" dirty="0" err="1"/>
              <a:t>Diện</a:t>
            </a:r>
            <a:r>
              <a:rPr lang="en-US" sz="3400" dirty="0"/>
              <a:t> </a:t>
            </a:r>
            <a:r>
              <a:rPr lang="en-US" sz="3400" dirty="0" err="1"/>
              <a:t>tích</a:t>
            </a:r>
            <a:r>
              <a:rPr lang="en-US" sz="3400" dirty="0"/>
              <a:t> </a:t>
            </a:r>
            <a:r>
              <a:rPr lang="en-US" sz="3400" dirty="0" err="1"/>
              <a:t>khuôn</a:t>
            </a:r>
            <a:r>
              <a:rPr lang="en-US" sz="3400" dirty="0"/>
              <a:t> </a:t>
            </a:r>
            <a:r>
              <a:rPr lang="en-US" sz="3400" dirty="0" err="1"/>
              <a:t>viên</a:t>
            </a:r>
            <a:r>
              <a:rPr lang="en-US" sz="3400" dirty="0"/>
              <a:t> </a:t>
            </a:r>
            <a:r>
              <a:rPr lang="en-US" sz="3400" dirty="0" err="1"/>
              <a:t>bệnh</a:t>
            </a:r>
            <a:r>
              <a:rPr lang="en-US" sz="3400" dirty="0"/>
              <a:t> </a:t>
            </a:r>
            <a:r>
              <a:rPr lang="en-US" sz="3400" dirty="0" err="1"/>
              <a:t>viện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khoa</a:t>
            </a:r>
            <a:r>
              <a:rPr lang="en-US" sz="3400" dirty="0"/>
              <a:t> </a:t>
            </a:r>
            <a:r>
              <a:rPr lang="en-US" sz="3400" dirty="0" err="1"/>
              <a:t>phòng</a:t>
            </a:r>
            <a:r>
              <a:rPr lang="en-US" sz="3400" dirty="0"/>
              <a:t> </a:t>
            </a:r>
            <a:r>
              <a:rPr lang="en-US" sz="3400" dirty="0" err="1"/>
              <a:t>rất</a:t>
            </a:r>
            <a:r>
              <a:rPr lang="en-US" sz="3400" dirty="0"/>
              <a:t> </a:t>
            </a:r>
            <a:r>
              <a:rPr lang="en-US" sz="3400" dirty="0" err="1"/>
              <a:t>rộng</a:t>
            </a:r>
            <a:r>
              <a:rPr lang="en-US" sz="3400" dirty="0"/>
              <a:t> </a:t>
            </a:r>
            <a:r>
              <a:rPr lang="en-US" sz="3400" dirty="0" err="1"/>
              <a:t>lớn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thoáng</a:t>
            </a:r>
            <a:r>
              <a:rPr lang="en-US" sz="3400" dirty="0"/>
              <a:t> </a:t>
            </a:r>
            <a:r>
              <a:rPr lang="en-US" sz="3400" dirty="0" err="1"/>
              <a:t>mát</a:t>
            </a:r>
            <a:r>
              <a:rPr lang="en-US" sz="3400" dirty="0"/>
              <a:t> </a:t>
            </a:r>
            <a:r>
              <a:rPr lang="en-US" sz="3400" dirty="0" err="1"/>
              <a:t>rất</a:t>
            </a:r>
            <a:r>
              <a:rPr lang="en-US" sz="3400" dirty="0"/>
              <a:t> </a:t>
            </a:r>
            <a:r>
              <a:rPr lang="en-US" sz="3400" dirty="0" err="1"/>
              <a:t>thuận</a:t>
            </a:r>
            <a:r>
              <a:rPr lang="en-US" sz="3400" dirty="0"/>
              <a:t> </a:t>
            </a:r>
            <a:r>
              <a:rPr lang="en-US" sz="3400" dirty="0" err="1"/>
              <a:t>lợi</a:t>
            </a:r>
            <a:r>
              <a:rPr lang="en-US" sz="3400" dirty="0"/>
              <a:t> </a:t>
            </a:r>
            <a:r>
              <a:rPr lang="en-US" sz="3400" dirty="0" err="1"/>
              <a:t>phát</a:t>
            </a:r>
            <a:r>
              <a:rPr lang="en-US" sz="3400" dirty="0"/>
              <a:t> </a:t>
            </a:r>
            <a:r>
              <a:rPr lang="en-US" sz="3400" dirty="0" err="1"/>
              <a:t>triển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dịch</a:t>
            </a:r>
            <a:r>
              <a:rPr lang="en-US" sz="3400" dirty="0"/>
              <a:t> </a:t>
            </a:r>
            <a:r>
              <a:rPr lang="en-US" sz="3400" dirty="0" err="1"/>
              <a:t>vụ</a:t>
            </a:r>
            <a:r>
              <a:rPr lang="en-US" sz="3400" dirty="0"/>
              <a:t> PHCN </a:t>
            </a:r>
            <a:r>
              <a:rPr lang="en-US" sz="3400" dirty="0" err="1"/>
              <a:t>nội</a:t>
            </a:r>
            <a:r>
              <a:rPr lang="en-US" sz="3400" dirty="0"/>
              <a:t> </a:t>
            </a:r>
            <a:r>
              <a:rPr lang="en-US" sz="3400" dirty="0" err="1"/>
              <a:t>và</a:t>
            </a:r>
            <a:r>
              <a:rPr lang="en-US" sz="3400" dirty="0"/>
              <a:t> </a:t>
            </a:r>
            <a:r>
              <a:rPr lang="en-US" sz="3400" dirty="0" err="1"/>
              <a:t>ngoại</a:t>
            </a:r>
            <a:r>
              <a:rPr lang="en-US" sz="3400" dirty="0"/>
              <a:t> </a:t>
            </a:r>
            <a:r>
              <a:rPr lang="en-US" sz="3400" dirty="0" err="1"/>
              <a:t>trú</a:t>
            </a:r>
            <a:endParaRPr lang="en-US" sz="3400" dirty="0"/>
          </a:p>
          <a:p>
            <a:r>
              <a:rPr lang="en-US" sz="3400" i="1" dirty="0" err="1"/>
              <a:t>Hiện</a:t>
            </a:r>
            <a:r>
              <a:rPr lang="en-US" sz="3400" i="1" dirty="0"/>
              <a:t> nay </a:t>
            </a:r>
            <a:r>
              <a:rPr lang="en-US" sz="3400" i="1" dirty="0" err="1"/>
              <a:t>bệnh</a:t>
            </a:r>
            <a:r>
              <a:rPr lang="en-US" sz="3400" i="1" dirty="0"/>
              <a:t> </a:t>
            </a:r>
            <a:r>
              <a:rPr lang="en-US" sz="3400" i="1" dirty="0" err="1"/>
              <a:t>viện</a:t>
            </a:r>
            <a:r>
              <a:rPr lang="en-US" sz="3400" i="1" dirty="0"/>
              <a:t> </a:t>
            </a:r>
            <a:r>
              <a:rPr lang="en-US" sz="3400" i="1" dirty="0" err="1"/>
              <a:t>chưa</a:t>
            </a:r>
            <a:r>
              <a:rPr lang="en-US" sz="3400" i="1" dirty="0"/>
              <a:t> </a:t>
            </a:r>
            <a:r>
              <a:rPr lang="en-US" sz="3400" i="1" dirty="0" err="1"/>
              <a:t>có</a:t>
            </a:r>
            <a:r>
              <a:rPr lang="en-US" sz="3400" i="1" dirty="0"/>
              <a:t> </a:t>
            </a:r>
            <a:r>
              <a:rPr lang="en-US" sz="3400" i="1" dirty="0" err="1"/>
              <a:t>khoa</a:t>
            </a:r>
            <a:r>
              <a:rPr lang="en-US" sz="3400" i="1" dirty="0"/>
              <a:t> PHCN </a:t>
            </a:r>
            <a:r>
              <a:rPr lang="en-US" sz="3400" i="1" dirty="0" err="1"/>
              <a:t>riêng</a:t>
            </a:r>
            <a:r>
              <a:rPr lang="en-US" sz="3400" i="1" dirty="0"/>
              <a:t> </a:t>
            </a:r>
            <a:r>
              <a:rPr lang="en-US" sz="3400" i="1" dirty="0" err="1"/>
              <a:t>lẻ</a:t>
            </a:r>
            <a:r>
              <a:rPr lang="en-US" sz="3400" i="1" dirty="0"/>
              <a:t>. </a:t>
            </a:r>
            <a:r>
              <a:rPr lang="en-US" sz="3400" i="1" dirty="0" err="1"/>
              <a:t>Đơn</a:t>
            </a:r>
            <a:r>
              <a:rPr lang="en-US" sz="3400" i="1" dirty="0"/>
              <a:t> </a:t>
            </a:r>
            <a:r>
              <a:rPr lang="en-US" sz="3400" i="1" dirty="0" err="1"/>
              <a:t>vị</a:t>
            </a:r>
            <a:r>
              <a:rPr lang="en-US" sz="3400" i="1" dirty="0"/>
              <a:t> PHCN </a:t>
            </a:r>
            <a:r>
              <a:rPr lang="en-US" sz="3400" i="1" dirty="0" err="1"/>
              <a:t>được</a:t>
            </a:r>
            <a:r>
              <a:rPr lang="en-US" sz="3400" i="1" dirty="0"/>
              <a:t> </a:t>
            </a:r>
            <a:r>
              <a:rPr lang="en-US" sz="3400" i="1" dirty="0" err="1"/>
              <a:t>tích</a:t>
            </a:r>
            <a:r>
              <a:rPr lang="en-US" sz="3400" i="1" dirty="0"/>
              <a:t> </a:t>
            </a:r>
            <a:r>
              <a:rPr lang="en-US" sz="3400" i="1" dirty="0" err="1"/>
              <a:t>hợp</a:t>
            </a:r>
            <a:r>
              <a:rPr lang="en-US" sz="3400" i="1" dirty="0"/>
              <a:t> </a:t>
            </a:r>
            <a:r>
              <a:rPr lang="en-US" sz="3400" i="1" dirty="0" err="1"/>
              <a:t>trong</a:t>
            </a:r>
            <a:r>
              <a:rPr lang="en-US" sz="3400" i="1" dirty="0"/>
              <a:t> </a:t>
            </a:r>
            <a:r>
              <a:rPr lang="en-US" sz="3400" i="1" dirty="0" err="1"/>
              <a:t>khoa</a:t>
            </a:r>
            <a:r>
              <a:rPr lang="en-US" sz="3400" i="1" dirty="0"/>
              <a:t> </a:t>
            </a:r>
            <a:r>
              <a:rPr lang="en-US" sz="3400" i="1" dirty="0" err="1"/>
              <a:t>Đông</a:t>
            </a:r>
            <a:r>
              <a:rPr lang="en-US" sz="3400" i="1" dirty="0"/>
              <a:t> y. </a:t>
            </a:r>
            <a:r>
              <a:rPr lang="en-US" sz="3400" i="1" dirty="0" err="1"/>
              <a:t>Trong</a:t>
            </a:r>
            <a:r>
              <a:rPr lang="en-US" sz="3400" i="1" dirty="0"/>
              <a:t> </a:t>
            </a:r>
            <a:r>
              <a:rPr lang="en-US" sz="3400" i="1" dirty="0" err="1"/>
              <a:t>đó</a:t>
            </a:r>
            <a:r>
              <a:rPr lang="en-US" sz="3400" i="1" dirty="0"/>
              <a:t> </a:t>
            </a:r>
            <a:r>
              <a:rPr lang="en-US" sz="3400" i="1" dirty="0" err="1"/>
              <a:t>có</a:t>
            </a:r>
            <a:r>
              <a:rPr lang="en-US" sz="3400" i="1" dirty="0"/>
              <a:t> 2 </a:t>
            </a:r>
            <a:r>
              <a:rPr lang="en-US" sz="3400" i="1" dirty="0" err="1"/>
              <a:t>bác</a:t>
            </a:r>
            <a:r>
              <a:rPr lang="en-US" sz="3400" i="1" dirty="0"/>
              <a:t> </a:t>
            </a:r>
            <a:r>
              <a:rPr lang="en-US" sz="3400" i="1" dirty="0" err="1"/>
              <a:t>sĩ</a:t>
            </a:r>
            <a:r>
              <a:rPr lang="en-US" sz="3400" i="1" dirty="0"/>
              <a:t> </a:t>
            </a:r>
            <a:r>
              <a:rPr lang="en-US" sz="3400" i="1" dirty="0" err="1"/>
              <a:t>được</a:t>
            </a:r>
            <a:r>
              <a:rPr lang="en-US" sz="3400" i="1" dirty="0"/>
              <a:t> </a:t>
            </a:r>
            <a:r>
              <a:rPr lang="en-US" sz="3400" i="1" dirty="0" err="1"/>
              <a:t>cấp</a:t>
            </a:r>
            <a:r>
              <a:rPr lang="en-US" sz="3400" i="1" dirty="0"/>
              <a:t> </a:t>
            </a:r>
            <a:r>
              <a:rPr lang="en-US" sz="3400" i="1" dirty="0" err="1"/>
              <a:t>chứng</a:t>
            </a:r>
            <a:r>
              <a:rPr lang="en-US" sz="3400" i="1" dirty="0"/>
              <a:t> </a:t>
            </a:r>
            <a:r>
              <a:rPr lang="en-US" sz="3400" i="1" dirty="0" err="1"/>
              <a:t>chỉ</a:t>
            </a:r>
            <a:r>
              <a:rPr lang="en-US" sz="3400" i="1" dirty="0"/>
              <a:t> PHCN </a:t>
            </a:r>
            <a:r>
              <a:rPr lang="en-US" sz="3400" i="1" dirty="0" err="1"/>
              <a:t>mở</a:t>
            </a:r>
            <a:r>
              <a:rPr lang="en-US" sz="3400" i="1" dirty="0"/>
              <a:t> </a:t>
            </a:r>
            <a:r>
              <a:rPr lang="en-US" sz="3400" i="1" dirty="0" err="1"/>
              <a:t>rộng</a:t>
            </a:r>
            <a:r>
              <a:rPr lang="en-US" sz="3400" i="1" dirty="0"/>
              <a:t> </a:t>
            </a:r>
            <a:r>
              <a:rPr lang="en-US" sz="3400" i="1" dirty="0" err="1"/>
              <a:t>và</a:t>
            </a:r>
            <a:r>
              <a:rPr lang="en-US" sz="3400" i="1" dirty="0"/>
              <a:t> 2 KTV </a:t>
            </a:r>
          </a:p>
          <a:p>
            <a:r>
              <a:rPr lang="en-US" sz="3400" dirty="0"/>
              <a:t>Do </a:t>
            </a:r>
            <a:r>
              <a:rPr lang="en-US" sz="3400" dirty="0" err="1"/>
              <a:t>đó</a:t>
            </a:r>
            <a:r>
              <a:rPr lang="en-US" sz="3400" dirty="0"/>
              <a:t> </a:t>
            </a:r>
            <a:r>
              <a:rPr lang="en-US" sz="3400" dirty="0" err="1"/>
              <a:t>những</a:t>
            </a:r>
            <a:r>
              <a:rPr lang="en-US" sz="3400" dirty="0"/>
              <a:t> </a:t>
            </a:r>
            <a:r>
              <a:rPr lang="en-US" sz="3400" dirty="0" err="1"/>
              <a:t>bài</a:t>
            </a:r>
            <a:r>
              <a:rPr lang="en-US" sz="3400" dirty="0"/>
              <a:t> </a:t>
            </a:r>
            <a:r>
              <a:rPr lang="en-US" sz="3400" dirty="0" err="1"/>
              <a:t>tập</a:t>
            </a:r>
            <a:r>
              <a:rPr lang="en-US" sz="3400" dirty="0"/>
              <a:t> VLTL </a:t>
            </a:r>
            <a:r>
              <a:rPr lang="en-US" sz="3400" dirty="0" err="1"/>
              <a:t>cho</a:t>
            </a:r>
            <a:r>
              <a:rPr lang="en-US" sz="3400" dirty="0"/>
              <a:t> BN </a:t>
            </a:r>
            <a:r>
              <a:rPr lang="en-US" sz="3400" dirty="0" err="1"/>
              <a:t>đột</a:t>
            </a:r>
            <a:r>
              <a:rPr lang="en-US" sz="3400" dirty="0"/>
              <a:t> </a:t>
            </a:r>
            <a:r>
              <a:rPr lang="en-US" sz="3400" dirty="0" err="1"/>
              <a:t>quị</a:t>
            </a:r>
            <a:r>
              <a:rPr lang="en-US" sz="3400" dirty="0"/>
              <a:t> </a:t>
            </a:r>
            <a:r>
              <a:rPr lang="en-US" sz="3400" dirty="0" err="1"/>
              <a:t>đôi</a:t>
            </a:r>
            <a:r>
              <a:rPr lang="en-US" sz="3400" dirty="0"/>
              <a:t> </a:t>
            </a:r>
            <a:r>
              <a:rPr lang="en-US" sz="3400" dirty="0" err="1"/>
              <a:t>lúc</a:t>
            </a:r>
            <a:r>
              <a:rPr lang="en-US" sz="3400" dirty="0"/>
              <a:t> </a:t>
            </a:r>
            <a:r>
              <a:rPr lang="en-US" sz="3400" dirty="0" err="1"/>
              <a:t>còn</a:t>
            </a:r>
            <a:r>
              <a:rPr lang="en-US" sz="3400" dirty="0"/>
              <a:t> </a:t>
            </a:r>
            <a:r>
              <a:rPr lang="en-US" sz="3400" dirty="0" err="1"/>
              <a:t>hướng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về</a:t>
            </a:r>
            <a:r>
              <a:rPr lang="en-US" sz="3400" dirty="0"/>
              <a:t> </a:t>
            </a:r>
            <a:r>
              <a:rPr lang="en-US" sz="3400" dirty="0" err="1"/>
              <a:t>cách</a:t>
            </a:r>
            <a:r>
              <a:rPr lang="en-US" sz="3400" dirty="0"/>
              <a:t> </a:t>
            </a:r>
            <a:r>
              <a:rPr lang="en-US" sz="3400" dirty="0" err="1"/>
              <a:t>tiếp</a:t>
            </a:r>
            <a:r>
              <a:rPr lang="en-US" sz="3400" dirty="0"/>
              <a:t> </a:t>
            </a:r>
            <a:r>
              <a:rPr lang="en-US" sz="3400" dirty="0" err="1"/>
              <a:t>cận</a:t>
            </a:r>
            <a:r>
              <a:rPr lang="en-US" sz="3400" dirty="0"/>
              <a:t> YHCT </a:t>
            </a:r>
            <a:r>
              <a:rPr lang="en-US" sz="3400" dirty="0" err="1"/>
              <a:t>thay</a:t>
            </a:r>
            <a:r>
              <a:rPr lang="en-US" sz="3400" dirty="0"/>
              <a:t> </a:t>
            </a:r>
            <a:r>
              <a:rPr lang="en-US" sz="3400" dirty="0" err="1"/>
              <a:t>vì</a:t>
            </a:r>
            <a:r>
              <a:rPr lang="en-US" sz="3400" dirty="0"/>
              <a:t> </a:t>
            </a:r>
            <a:r>
              <a:rPr lang="en-US" sz="3400" dirty="0" err="1"/>
              <a:t>theo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guideline PHCN </a:t>
            </a:r>
            <a:r>
              <a:rPr lang="en-US" sz="3400" dirty="0" err="1"/>
              <a:t>của</a:t>
            </a:r>
            <a:r>
              <a:rPr lang="en-US" sz="3400" dirty="0"/>
              <a:t> </a:t>
            </a:r>
            <a:r>
              <a:rPr lang="en-US" sz="3400" dirty="0" err="1"/>
              <a:t>thế</a:t>
            </a:r>
            <a:r>
              <a:rPr lang="en-US" sz="3400" dirty="0"/>
              <a:t> </a:t>
            </a:r>
            <a:r>
              <a:rPr lang="en-US" sz="3400" dirty="0" err="1"/>
              <a:t>giới</a:t>
            </a:r>
            <a:r>
              <a:rPr lang="en-US" sz="3000" dirty="0"/>
              <a:t> </a:t>
            </a:r>
          </a:p>
          <a:p>
            <a:endParaRPr lang="en-US" sz="3000" dirty="0"/>
          </a:p>
          <a:p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7213" y="4972057"/>
            <a:ext cx="1087278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dirty="0"/>
              <a:t>Gợi ý hướng phát triển phục hồi chức năng đột quị tại bệnh viện huyện Bình Chánh</a:t>
            </a:r>
            <a:r>
              <a:rPr lang="en-US" sz="3200" dirty="0"/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guideline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PHCN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BVHBC</a:t>
            </a:r>
            <a:endParaRPr 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28600"/>
            <a:ext cx="5227320" cy="1143000"/>
          </a:xfrm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>
              <a:buNone/>
            </a:pPr>
            <a:r>
              <a:rPr b="1" dirty="0"/>
              <a:t>Duy trì bài tập thăng bằng </a:t>
            </a:r>
            <a:r>
              <a:rPr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b="1" dirty="0"/>
              <a:t>Nâng cao </a:t>
            </a:r>
            <a:endParaRPr dirty="0"/>
          </a:p>
        </p:txBody>
      </p:sp>
      <p:pic>
        <p:nvPicPr>
          <p:cNvPr id="15363" name="Picture 2" descr="C:\Users\VatLyTriLieu\Desktop\New folder2\Hình\imagesK0FD56KS.jpg"/>
          <p:cNvPicPr>
            <a:picLocks noChangeAspect="1"/>
          </p:cNvPicPr>
          <p:nvPr/>
        </p:nvPicPr>
        <p:blipFill>
          <a:blip r:embed="rId2"/>
          <a:srcRect r="3493"/>
          <a:stretch>
            <a:fillRect/>
          </a:stretch>
        </p:blipFill>
        <p:spPr>
          <a:xfrm>
            <a:off x="5714999" y="4648201"/>
            <a:ext cx="2992845" cy="21511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441643" y="1524000"/>
            <a:ext cx="5227320" cy="512064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sz="3900" dirty="0">
                <a:latin typeface="+mj-lt"/>
              </a:rPr>
              <a:t>Khởi đầu từ các bài thăng bằng đơn giản như thăng bằng tĩnh </a:t>
            </a:r>
            <a:r>
              <a:rPr sz="3900" dirty="0">
                <a:latin typeface="+mj-lt"/>
                <a:cs typeface="Calibri" panose="020F0502020204030204" pitchFamily="34" charset="0"/>
              </a:rPr>
              <a:t>→ </a:t>
            </a:r>
            <a:r>
              <a:rPr sz="3900" dirty="0">
                <a:latin typeface="+mj-lt"/>
              </a:rPr>
              <a:t>Phức tạp hơn như </a:t>
            </a:r>
            <a:r>
              <a:rPr sz="3900" b="1" i="1" dirty="0">
                <a:latin typeface="+mj-lt"/>
              </a:rPr>
              <a:t>thăng bằng kết hợp tác vụ, mạnh cơ</a:t>
            </a:r>
            <a:r>
              <a:rPr sz="3900" dirty="0">
                <a:latin typeface="+mj-lt"/>
              </a:rPr>
              <a:t> ...</a:t>
            </a:r>
          </a:p>
          <a:p>
            <a:r>
              <a:rPr sz="3900" dirty="0">
                <a:latin typeface="+mj-lt"/>
              </a:rPr>
              <a:t>Vật thăng bằng cũng phức tạp dần: miếng xốp </a:t>
            </a:r>
            <a:r>
              <a:rPr sz="3900" dirty="0">
                <a:latin typeface="+mj-lt"/>
                <a:cs typeface="Calibri" panose="020F0502020204030204" pitchFamily="34" charset="0"/>
              </a:rPr>
              <a:t>→</a:t>
            </a:r>
            <a:r>
              <a:rPr sz="3900" dirty="0">
                <a:latin typeface="+mj-lt"/>
              </a:rPr>
              <a:t> bập bênh</a:t>
            </a:r>
          </a:p>
        </p:txBody>
      </p:sp>
      <p:pic>
        <p:nvPicPr>
          <p:cNvPr id="15365" name="Picture 2" descr="Balance Exercises Reaching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844" y="175685"/>
            <a:ext cx="3225076" cy="20341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Picture 4" descr="Balance Exercises Weight Shift R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99" y="160881"/>
            <a:ext cx="2992845" cy="20489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Picture 5" descr="C:\Users\VatLyTriLieu\Desktop\GởiBSMAi\balan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999" y="2286001"/>
            <a:ext cx="2977271" cy="19811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Picture 6" descr="C:\Users\VatLyTriLieu\Desktop\GởiBSMAi\balance2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6320" y="2286001"/>
            <a:ext cx="3159442" cy="23662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Picture 7" descr="C:\Users\VatLyTriLieu\Desktop\GởiBSMAi\balance3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043" y="4840674"/>
            <a:ext cx="3031719" cy="201732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201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" t="22882" r="11348" b="53171"/>
          <a:stretch>
            <a:fillRect/>
          </a:stretch>
        </p:blipFill>
        <p:spPr bwMode="auto">
          <a:xfrm>
            <a:off x="241300" y="228600"/>
            <a:ext cx="46799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9092" name="Group 4"/>
          <p:cNvGrpSpPr>
            <a:grpSpLocks/>
          </p:cNvGrpSpPr>
          <p:nvPr/>
        </p:nvGrpSpPr>
        <p:grpSpPr bwMode="auto">
          <a:xfrm>
            <a:off x="381000" y="1447800"/>
            <a:ext cx="6019800" cy="5295900"/>
            <a:chOff x="0" y="960"/>
            <a:chExt cx="3216" cy="2784"/>
          </a:xfrm>
        </p:grpSpPr>
        <p:pic>
          <p:nvPicPr>
            <p:cNvPr id="8909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9" t="28198" r="1587" b="13301"/>
            <a:stretch>
              <a:fillRect/>
            </a:stretch>
          </p:blipFill>
          <p:spPr bwMode="auto">
            <a:xfrm>
              <a:off x="0" y="960"/>
              <a:ext cx="3216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098" name="Line 6"/>
            <p:cNvSpPr>
              <a:spLocks noChangeShapeType="1"/>
            </p:cNvSpPr>
            <p:nvPr/>
          </p:nvSpPr>
          <p:spPr bwMode="auto">
            <a:xfrm>
              <a:off x="318" y="2976"/>
              <a:ext cx="2784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7162800" y="1447801"/>
            <a:ext cx="335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6576060" y="2106633"/>
            <a:ext cx="5196840" cy="26035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 err="1"/>
              <a:t>Tập</a:t>
            </a:r>
            <a:r>
              <a:rPr lang="en-US" altLang="en-US" sz="3000" dirty="0"/>
              <a:t> </a:t>
            </a:r>
            <a:r>
              <a:rPr lang="en-US" altLang="en-US" sz="3000" dirty="0" err="1"/>
              <a:t>mạnh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cơ</a:t>
            </a:r>
            <a:r>
              <a:rPr lang="en-US" altLang="en-US" sz="3000" dirty="0"/>
              <a:t> &amp; </a:t>
            </a:r>
            <a:r>
              <a:rPr lang="en-US" altLang="en-US" sz="3000" dirty="0" err="1"/>
              <a:t>kích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thích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điện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không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những</a:t>
            </a:r>
            <a:r>
              <a:rPr lang="en-US" altLang="en-US" sz="3000" dirty="0"/>
              <a:t> </a:t>
            </a:r>
            <a:r>
              <a:rPr lang="en-US" altLang="en-US" sz="3000" dirty="0" err="1">
                <a:solidFill>
                  <a:srgbClr val="FF66FF"/>
                </a:solidFill>
              </a:rPr>
              <a:t>không</a:t>
            </a:r>
            <a:r>
              <a:rPr lang="en-US" altLang="en-US" sz="3000" dirty="0"/>
              <a:t> </a:t>
            </a:r>
            <a:r>
              <a:rPr lang="en-US" altLang="en-US" sz="3000" dirty="0" err="1">
                <a:solidFill>
                  <a:srgbClr val="FF66FF"/>
                </a:solidFill>
              </a:rPr>
              <a:t>làm</a:t>
            </a:r>
            <a:r>
              <a:rPr lang="en-US" altLang="en-US" sz="3000" dirty="0">
                <a:solidFill>
                  <a:srgbClr val="FF66FF"/>
                </a:solidFill>
              </a:rPr>
              <a:t> </a:t>
            </a:r>
            <a:r>
              <a:rPr lang="en-US" altLang="en-US" sz="3000" dirty="0" err="1">
                <a:solidFill>
                  <a:srgbClr val="FF66FF"/>
                </a:solidFill>
              </a:rPr>
              <a:t>tăng</a:t>
            </a:r>
            <a:r>
              <a:rPr lang="en-US" altLang="en-US" sz="3000" dirty="0"/>
              <a:t> </a:t>
            </a:r>
            <a:r>
              <a:rPr lang="en-US" altLang="en-US" sz="3000" dirty="0" err="1">
                <a:solidFill>
                  <a:srgbClr val="FF66FF"/>
                </a:solidFill>
              </a:rPr>
              <a:t>mà</a:t>
            </a:r>
            <a:r>
              <a:rPr lang="en-US" altLang="en-US" sz="3000" dirty="0">
                <a:solidFill>
                  <a:srgbClr val="FF66FF"/>
                </a:solidFill>
              </a:rPr>
              <a:t> </a:t>
            </a:r>
            <a:r>
              <a:rPr lang="en-US" altLang="en-US" sz="3000" dirty="0" err="1">
                <a:solidFill>
                  <a:srgbClr val="FF66FF"/>
                </a:solidFill>
              </a:rPr>
              <a:t>còn</a:t>
            </a:r>
            <a:r>
              <a:rPr lang="en-US" altLang="en-US" sz="3000" dirty="0">
                <a:solidFill>
                  <a:srgbClr val="FF66FF"/>
                </a:solidFill>
              </a:rPr>
              <a:t> </a:t>
            </a:r>
            <a:r>
              <a:rPr lang="en-US" altLang="en-US" sz="3000" dirty="0" err="1">
                <a:solidFill>
                  <a:srgbClr val="FF66FF"/>
                </a:solidFill>
              </a:rPr>
              <a:t>giúp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cải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thiện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độ</a:t>
            </a:r>
            <a:r>
              <a:rPr lang="en-US" altLang="en-US" sz="3000" dirty="0"/>
              <a:t> co </a:t>
            </a:r>
            <a:r>
              <a:rPr lang="en-US" altLang="en-US" sz="3000" dirty="0" err="1"/>
              <a:t>cứng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cơ</a:t>
            </a:r>
            <a:r>
              <a:rPr lang="en-US" altLang="en-US" sz="3000" dirty="0"/>
              <a:t> </a:t>
            </a:r>
          </a:p>
        </p:txBody>
      </p:sp>
      <p:sp>
        <p:nvSpPr>
          <p:cNvPr id="89095" name="Text Box 9"/>
          <p:cNvSpPr txBox="1">
            <a:spLocks noChangeArrowheads="1"/>
          </p:cNvSpPr>
          <p:nvPr/>
        </p:nvSpPr>
        <p:spPr bwMode="auto">
          <a:xfrm>
            <a:off x="6400800" y="167641"/>
            <a:ext cx="550164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 err="1"/>
              <a:t>Tập</a:t>
            </a:r>
            <a:r>
              <a:rPr lang="en-US" altLang="en-US" sz="4000" dirty="0"/>
              <a:t> </a:t>
            </a:r>
            <a:r>
              <a:rPr lang="en-US" altLang="en-US" sz="4000" dirty="0" err="1"/>
              <a:t>mạnh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cơ</a:t>
            </a:r>
            <a:r>
              <a:rPr lang="en-US" altLang="en-US" sz="4000" dirty="0"/>
              <a:t> &amp; </a:t>
            </a:r>
            <a:r>
              <a:rPr lang="en-US" altLang="en-US" sz="4000" dirty="0" err="1"/>
              <a:t>kích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thích</a:t>
            </a:r>
            <a:r>
              <a:rPr lang="en-US" altLang="en-US" sz="4000" dirty="0"/>
              <a:t> </a:t>
            </a:r>
            <a:r>
              <a:rPr lang="en-US" altLang="en-US" sz="4000" dirty="0" err="1"/>
              <a:t>điện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có</a:t>
            </a:r>
            <a:r>
              <a:rPr lang="en-US" altLang="en-US" sz="4000" dirty="0"/>
              <a:t> </a:t>
            </a:r>
            <a:r>
              <a:rPr lang="en-US" altLang="en-US" sz="4000" dirty="0" err="1"/>
              <a:t>làm</a:t>
            </a:r>
            <a:r>
              <a:rPr lang="en-US" altLang="en-US" sz="4000" dirty="0"/>
              <a:t> </a:t>
            </a:r>
            <a:r>
              <a:rPr lang="en-US" altLang="en-US" sz="4000" dirty="0" err="1"/>
              <a:t>tăng</a:t>
            </a:r>
            <a:r>
              <a:rPr lang="en-US" altLang="en-US" sz="4000" dirty="0"/>
              <a:t> co </a:t>
            </a:r>
            <a:r>
              <a:rPr lang="en-US" altLang="en-US" sz="4000" dirty="0" err="1"/>
              <a:t>cứng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cơ</a:t>
            </a:r>
            <a:r>
              <a:rPr lang="en-US" altLang="en-US" sz="4000" dirty="0"/>
              <a:t>?</a:t>
            </a:r>
          </a:p>
        </p:txBody>
      </p:sp>
      <p:sp>
        <p:nvSpPr>
          <p:cNvPr id="89096" name="TextBox 9"/>
          <p:cNvSpPr txBox="1">
            <a:spLocks noChangeArrowheads="1"/>
          </p:cNvSpPr>
          <p:nvPr/>
        </p:nvSpPr>
        <p:spPr bwMode="auto">
          <a:xfrm>
            <a:off x="6629400" y="4814128"/>
            <a:ext cx="509016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err="1"/>
              <a:t>Để</a:t>
            </a:r>
            <a:r>
              <a:rPr lang="en-US" altLang="en-US" sz="3000" b="1" dirty="0"/>
              <a:t> an </a:t>
            </a:r>
            <a:r>
              <a:rPr lang="en-US" altLang="en-US" sz="3000" b="1" dirty="0" err="1"/>
              <a:t>toàn</a:t>
            </a:r>
            <a:r>
              <a:rPr lang="en-US" altLang="en-US" sz="3000" b="1" dirty="0"/>
              <a:t>: </a:t>
            </a:r>
            <a:r>
              <a:rPr lang="en-US" altLang="en-US" sz="3000" dirty="0" err="1"/>
              <a:t>các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tác</a:t>
            </a:r>
            <a:r>
              <a:rPr lang="en-US" altLang="en-US" sz="3000" dirty="0"/>
              <a:t> </a:t>
            </a:r>
            <a:r>
              <a:rPr lang="en-US" altLang="en-US" sz="3000" dirty="0" err="1"/>
              <a:t>giả</a:t>
            </a:r>
            <a:r>
              <a:rPr lang="en-US" altLang="en-US" sz="3000" dirty="0"/>
              <a:t> </a:t>
            </a:r>
            <a:r>
              <a:rPr lang="en-US" altLang="en-US" sz="3000" dirty="0" err="1"/>
              <a:t>vẫn</a:t>
            </a:r>
            <a:r>
              <a:rPr lang="en-US" altLang="en-US" sz="3000" dirty="0"/>
              <a:t> </a:t>
            </a:r>
            <a:r>
              <a:rPr lang="en-US" altLang="en-US" sz="3000" dirty="0" err="1"/>
              <a:t>có</a:t>
            </a:r>
            <a:r>
              <a:rPr lang="en-US" altLang="en-US" sz="3000" dirty="0"/>
              <a:t> </a:t>
            </a:r>
            <a:r>
              <a:rPr lang="en-US" altLang="en-US" sz="3000" dirty="0" err="1"/>
              <a:t>khuynh</a:t>
            </a:r>
            <a:r>
              <a:rPr lang="en-US" altLang="en-US" sz="3000" dirty="0"/>
              <a:t> </a:t>
            </a:r>
            <a:r>
              <a:rPr lang="en-US" altLang="en-US" sz="3000" dirty="0" err="1"/>
              <a:t>hướng</a:t>
            </a:r>
            <a:r>
              <a:rPr lang="en-US" altLang="en-US" sz="3000" dirty="0"/>
              <a:t> </a:t>
            </a:r>
            <a:r>
              <a:rPr lang="en-US" altLang="en-US" sz="3000" i="1" dirty="0"/>
              <a:t>KTĐ </a:t>
            </a:r>
            <a:r>
              <a:rPr lang="en-US" altLang="en-US" sz="3000" i="1" dirty="0" err="1"/>
              <a:t>cơ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đối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vận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với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cơ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gây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mẫu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vận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động</a:t>
            </a:r>
            <a:r>
              <a:rPr lang="en-US" altLang="en-US" sz="3000" i="1" dirty="0"/>
              <a:t> </a:t>
            </a:r>
            <a:r>
              <a:rPr lang="en-US" altLang="en-US" sz="3000" i="1" dirty="0" err="1"/>
              <a:t>xấu</a:t>
            </a:r>
            <a:endParaRPr lang="en-US" alt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11664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65125"/>
            <a:ext cx="5410200" cy="1325563"/>
          </a:xfrm>
        </p:spPr>
        <p:txBody>
          <a:bodyPr/>
          <a:lstStyle/>
          <a:p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708" y="1532576"/>
            <a:ext cx="4651300" cy="4983632"/>
          </a:xfrm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en-US" sz="4600" dirty="0" err="1"/>
              <a:t>Kích</a:t>
            </a:r>
            <a:r>
              <a:rPr lang="en-US" sz="4600" dirty="0"/>
              <a:t> </a:t>
            </a:r>
            <a:r>
              <a:rPr lang="en-US" sz="4600" dirty="0" err="1"/>
              <a:t>thích</a:t>
            </a:r>
            <a:r>
              <a:rPr lang="en-US" sz="4600" dirty="0"/>
              <a:t> </a:t>
            </a:r>
            <a:r>
              <a:rPr lang="en-US" sz="4600" dirty="0" err="1"/>
              <a:t>điện</a:t>
            </a:r>
            <a:r>
              <a:rPr lang="en-US" sz="4600" dirty="0"/>
              <a:t> NMES</a:t>
            </a:r>
          </a:p>
          <a:p>
            <a:pPr marL="0" indent="0">
              <a:buNone/>
            </a:pPr>
            <a:r>
              <a:rPr lang="en-US" sz="4600" dirty="0"/>
              <a:t>(Electrical Stimulation)</a:t>
            </a:r>
          </a:p>
          <a:p>
            <a:r>
              <a:rPr lang="en-US" sz="4600" dirty="0" err="1"/>
              <a:t>Thực</a:t>
            </a:r>
            <a:r>
              <a:rPr lang="en-US" sz="4600" dirty="0"/>
              <a:t> </a:t>
            </a:r>
            <a:r>
              <a:rPr lang="en-US" sz="4600" dirty="0" err="1"/>
              <a:t>tế</a:t>
            </a:r>
            <a:r>
              <a:rPr lang="en-US" sz="4600" dirty="0"/>
              <a:t> </a:t>
            </a:r>
            <a:r>
              <a:rPr lang="en-US" sz="4600" dirty="0" err="1"/>
              <a:t>ảo</a:t>
            </a:r>
            <a:r>
              <a:rPr lang="en-US" sz="4600" dirty="0"/>
              <a:t> (Virtual Reality)</a:t>
            </a:r>
          </a:p>
          <a:p>
            <a:r>
              <a:rPr lang="en-US" sz="4600" dirty="0"/>
              <a:t>Robots </a:t>
            </a:r>
          </a:p>
          <a:p>
            <a:r>
              <a:rPr lang="en-US" sz="4600" dirty="0" err="1"/>
              <a:t>Điện</a:t>
            </a:r>
            <a:r>
              <a:rPr lang="en-US" sz="4600" dirty="0"/>
              <a:t> 1 </a:t>
            </a:r>
            <a:r>
              <a:rPr lang="en-US" sz="4600" dirty="0" err="1"/>
              <a:t>chiều</a:t>
            </a:r>
            <a:r>
              <a:rPr lang="en-US" sz="4600" dirty="0"/>
              <a:t> </a:t>
            </a:r>
            <a:r>
              <a:rPr lang="en-US" sz="4600" dirty="0" err="1"/>
              <a:t>xuyên</a:t>
            </a:r>
            <a:r>
              <a:rPr lang="en-US" sz="4600" dirty="0"/>
              <a:t> </a:t>
            </a:r>
            <a:r>
              <a:rPr lang="en-US" sz="4600" dirty="0" err="1"/>
              <a:t>sọ</a:t>
            </a:r>
            <a:r>
              <a:rPr lang="en-US" sz="4600" dirty="0"/>
              <a:t> (BV </a:t>
            </a:r>
            <a:r>
              <a:rPr lang="en-US" sz="4600" dirty="0" err="1"/>
              <a:t>Bạch</a:t>
            </a:r>
            <a:r>
              <a:rPr lang="en-US" sz="4600" dirty="0"/>
              <a:t> Mai </a:t>
            </a:r>
            <a:r>
              <a:rPr lang="en-US" sz="4600" dirty="0" err="1"/>
              <a:t>đã</a:t>
            </a:r>
            <a:r>
              <a:rPr lang="en-US" sz="4600" dirty="0"/>
              <a:t> </a:t>
            </a:r>
            <a:r>
              <a:rPr lang="en-US" sz="4600" dirty="0" err="1"/>
              <a:t>trang</a:t>
            </a:r>
            <a:r>
              <a:rPr lang="en-US" sz="4600" dirty="0"/>
              <a:t> </a:t>
            </a:r>
            <a:r>
              <a:rPr lang="en-US" sz="4600" dirty="0" err="1"/>
              <a:t>bị</a:t>
            </a:r>
            <a:r>
              <a:rPr lang="en-US" sz="4600" dirty="0"/>
              <a:t>)</a:t>
            </a:r>
          </a:p>
          <a:p>
            <a:r>
              <a:rPr lang="en-US" sz="4600" dirty="0" err="1"/>
              <a:t>Kích</a:t>
            </a:r>
            <a:r>
              <a:rPr lang="en-US" sz="4600" dirty="0"/>
              <a:t> </a:t>
            </a:r>
            <a:r>
              <a:rPr lang="en-US" sz="4600" dirty="0" err="1"/>
              <a:t>thích</a:t>
            </a:r>
            <a:r>
              <a:rPr lang="en-US" sz="4600" dirty="0"/>
              <a:t> </a:t>
            </a:r>
            <a:r>
              <a:rPr lang="en-US" sz="4600" dirty="0" err="1"/>
              <a:t>từ</a:t>
            </a:r>
            <a:r>
              <a:rPr lang="en-US" sz="4600" dirty="0"/>
              <a:t> </a:t>
            </a:r>
            <a:r>
              <a:rPr lang="en-US" sz="4600" dirty="0" err="1"/>
              <a:t>xuyên</a:t>
            </a:r>
            <a:r>
              <a:rPr lang="en-US" sz="4600" dirty="0"/>
              <a:t> </a:t>
            </a:r>
            <a:r>
              <a:rPr lang="en-US" sz="4600" dirty="0" err="1"/>
              <a:t>sọ</a:t>
            </a:r>
            <a:r>
              <a:rPr lang="en-US" sz="4600" dirty="0"/>
              <a:t> (BV </a:t>
            </a:r>
            <a:r>
              <a:rPr lang="en-US" sz="4600" dirty="0" err="1"/>
              <a:t>Tâm</a:t>
            </a:r>
            <a:r>
              <a:rPr lang="en-US" sz="4600" dirty="0"/>
              <a:t> </a:t>
            </a:r>
            <a:r>
              <a:rPr lang="en-US" sz="4600" dirty="0" err="1"/>
              <a:t>Anh</a:t>
            </a:r>
            <a:r>
              <a:rPr lang="en-US" sz="4600" dirty="0"/>
              <a:t> </a:t>
            </a:r>
            <a:r>
              <a:rPr lang="en-US" sz="4600" dirty="0" err="1"/>
              <a:t>đã</a:t>
            </a:r>
            <a:r>
              <a:rPr lang="en-US" sz="4600" dirty="0"/>
              <a:t> </a:t>
            </a:r>
            <a:r>
              <a:rPr lang="en-US" sz="4600" dirty="0" err="1"/>
              <a:t>trang</a:t>
            </a:r>
            <a:r>
              <a:rPr lang="en-US" sz="4600" dirty="0"/>
              <a:t> </a:t>
            </a:r>
            <a:r>
              <a:rPr lang="en-US" sz="4600" dirty="0" err="1"/>
              <a:t>bị</a:t>
            </a:r>
            <a:r>
              <a:rPr lang="en-US" sz="4600" dirty="0"/>
              <a:t>)</a:t>
            </a:r>
          </a:p>
          <a:p>
            <a:r>
              <a:rPr lang="en-US" sz="4600" dirty="0" err="1"/>
              <a:t>Siêu</a:t>
            </a:r>
            <a:r>
              <a:rPr lang="en-US" sz="4600" dirty="0"/>
              <a:t> </a:t>
            </a:r>
            <a:r>
              <a:rPr lang="en-US" sz="4600" dirty="0" err="1"/>
              <a:t>âm</a:t>
            </a:r>
            <a:r>
              <a:rPr lang="en-US" sz="4600" dirty="0"/>
              <a:t> </a:t>
            </a:r>
            <a:r>
              <a:rPr lang="en-US" sz="4600" dirty="0" err="1"/>
              <a:t>dẫn</a:t>
            </a:r>
            <a:r>
              <a:rPr lang="en-US" sz="4600" dirty="0"/>
              <a:t> </a:t>
            </a:r>
            <a:r>
              <a:rPr lang="en-US" sz="4600" dirty="0" err="1"/>
              <a:t>thuốc</a:t>
            </a:r>
            <a:r>
              <a:rPr lang="en-US" sz="4600" dirty="0"/>
              <a:t> (</a:t>
            </a:r>
            <a:r>
              <a:rPr lang="en-US" sz="4600" dirty="0" err="1"/>
              <a:t>Phonophoresis</a:t>
            </a:r>
            <a:r>
              <a:rPr lang="en-US" sz="4600" dirty="0"/>
              <a:t>): </a:t>
            </a:r>
            <a:r>
              <a:rPr lang="en-US" sz="4600" dirty="0" err="1"/>
              <a:t>Khi</a:t>
            </a:r>
            <a:r>
              <a:rPr lang="en-US" sz="4600" dirty="0"/>
              <a:t> </a:t>
            </a:r>
            <a:r>
              <a:rPr lang="en-US" sz="4600" dirty="0" err="1"/>
              <a:t>có</a:t>
            </a:r>
            <a:r>
              <a:rPr lang="en-US" sz="4600" dirty="0"/>
              <a:t> </a:t>
            </a:r>
            <a:r>
              <a:rPr lang="en-US" sz="4600" dirty="0" err="1"/>
              <a:t>chấn</a:t>
            </a:r>
            <a:r>
              <a:rPr lang="en-US" sz="4600" dirty="0"/>
              <a:t> </a:t>
            </a:r>
            <a:r>
              <a:rPr lang="en-US" sz="4600" dirty="0" err="1"/>
              <a:t>thương</a:t>
            </a:r>
            <a:r>
              <a:rPr lang="en-US" sz="4600" dirty="0"/>
              <a:t> </a:t>
            </a:r>
            <a:r>
              <a:rPr lang="en-US" sz="4600" dirty="0" err="1"/>
              <a:t>sau</a:t>
            </a:r>
            <a:r>
              <a:rPr lang="en-US" sz="4600" dirty="0"/>
              <a:t> </a:t>
            </a:r>
            <a:r>
              <a:rPr lang="en-US" sz="4600" dirty="0" err="1"/>
              <a:t>tập</a:t>
            </a:r>
            <a:endParaRPr lang="en-US" sz="4600" dirty="0"/>
          </a:p>
          <a:p>
            <a:endParaRPr lang="en-US" sz="4000" dirty="0"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199940" y="-56199"/>
            <a:ext cx="6490499" cy="2331721"/>
            <a:chOff x="304800" y="2286000"/>
            <a:chExt cx="8382000" cy="137160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8" t="65645" r="4056" b="15796"/>
            <a:stretch>
              <a:fillRect/>
            </a:stretch>
          </p:blipFill>
          <p:spPr bwMode="auto">
            <a:xfrm>
              <a:off x="304800" y="2286000"/>
              <a:ext cx="83820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1371600" y="3316288"/>
              <a:ext cx="5715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273040" y="4424302"/>
            <a:ext cx="6470061" cy="1793618"/>
            <a:chOff x="5699080" y="1474703"/>
            <a:chExt cx="6251119" cy="1445279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43375" r="2580" b="40625"/>
            <a:stretch>
              <a:fillRect/>
            </a:stretch>
          </p:blipFill>
          <p:spPr bwMode="auto">
            <a:xfrm>
              <a:off x="5699080" y="1474703"/>
              <a:ext cx="6251119" cy="1445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/>
            <p:cNvCxnSpPr/>
            <p:nvPr/>
          </p:nvCxnSpPr>
          <p:spPr>
            <a:xfrm>
              <a:off x="9799320" y="2542137"/>
              <a:ext cx="7268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5273040" y="2350253"/>
            <a:ext cx="6417399" cy="1748197"/>
            <a:chOff x="5820840" y="1464676"/>
            <a:chExt cx="5869599" cy="1439004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18500" r="5481" b="62875"/>
            <a:stretch>
              <a:fillRect/>
            </a:stretch>
          </p:blipFill>
          <p:spPr bwMode="auto">
            <a:xfrm>
              <a:off x="5820840" y="1464676"/>
              <a:ext cx="5869599" cy="143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6291721" y="2842720"/>
              <a:ext cx="35545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50848" y="77474"/>
            <a:ext cx="47091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/>
              <a:t>Các</a:t>
            </a:r>
            <a:r>
              <a:rPr lang="en-US" sz="3500" b="1" dirty="0"/>
              <a:t> </a:t>
            </a:r>
            <a:r>
              <a:rPr lang="en-US" sz="3500" b="1" dirty="0" err="1"/>
              <a:t>phương</a:t>
            </a:r>
            <a:r>
              <a:rPr lang="en-US" sz="3500" b="1" dirty="0"/>
              <a:t> </a:t>
            </a:r>
            <a:r>
              <a:rPr lang="en-US" sz="3500" b="1" dirty="0" err="1"/>
              <a:t>thức</a:t>
            </a:r>
            <a:r>
              <a:rPr lang="en-US" sz="3500" b="1" dirty="0"/>
              <a:t> </a:t>
            </a:r>
            <a:r>
              <a:rPr lang="en-US" sz="3500" b="1" dirty="0" err="1"/>
              <a:t>điều</a:t>
            </a:r>
            <a:r>
              <a:rPr lang="en-US" sz="3500" b="1" dirty="0"/>
              <a:t> </a:t>
            </a:r>
            <a:r>
              <a:rPr lang="en-US" sz="3500" b="1" dirty="0" err="1"/>
              <a:t>trị</a:t>
            </a:r>
            <a:r>
              <a:rPr lang="en-US" sz="3500" b="1" dirty="0"/>
              <a:t> </a:t>
            </a:r>
            <a:r>
              <a:rPr lang="en-US" sz="3500" b="1" dirty="0" err="1"/>
              <a:t>hỗ</a:t>
            </a:r>
            <a:r>
              <a:rPr lang="en-US" sz="3500" b="1" dirty="0"/>
              <a:t> </a:t>
            </a:r>
            <a:r>
              <a:rPr lang="en-US" sz="3500" b="1" dirty="0" err="1"/>
              <a:t>trợ</a:t>
            </a:r>
            <a:endParaRPr lang="en-US" sz="3500" dirty="0"/>
          </a:p>
          <a:p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75579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MG_25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135" y="823447"/>
            <a:ext cx="3549015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3993367"/>
            <a:ext cx="3937635" cy="2619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7902" y="104583"/>
            <a:ext cx="1935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Robot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04" y="3297119"/>
            <a:ext cx="3848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Robot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ảo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885" y="1876881"/>
            <a:ext cx="7143750" cy="4010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0423" y="531059"/>
            <a:ext cx="6887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Robot </a:t>
            </a:r>
            <a:r>
              <a:rPr lang="en-US" sz="3200" dirty="0" err="1"/>
              <a:t>hỗ</a:t>
            </a:r>
            <a:r>
              <a:rPr lang="en-US" sz="3200" dirty="0"/>
              <a:t> </a:t>
            </a:r>
            <a:r>
              <a:rPr lang="en-US" sz="3200" dirty="0" err="1"/>
              <a:t>trợ</a:t>
            </a:r>
            <a:r>
              <a:rPr lang="en-US" sz="3200" dirty="0"/>
              <a:t> BN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vụ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922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37490" y="-76200"/>
            <a:ext cx="4114800" cy="1143000"/>
          </a:xfr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r>
              <a:rPr b="1" dirty="0"/>
              <a:t>Bài tập hiếu khí</a:t>
            </a:r>
            <a:endParaRPr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89945" y="1066800"/>
            <a:ext cx="5665470" cy="5547360"/>
          </a:xfrm>
          <a:ln>
            <a:solidFill>
              <a:schemeClr val="tx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sz="3200" dirty="0" err="1"/>
              <a:t>Bài</a:t>
            </a:r>
            <a:r>
              <a:rPr sz="3200" dirty="0"/>
              <a:t> </a:t>
            </a:r>
            <a:r>
              <a:rPr sz="3200" dirty="0" err="1"/>
              <a:t>tập</a:t>
            </a:r>
            <a:r>
              <a:rPr sz="3200" dirty="0"/>
              <a:t> </a:t>
            </a:r>
            <a:r>
              <a:rPr sz="3200" dirty="0" err="1"/>
              <a:t>hiếu</a:t>
            </a:r>
            <a:r>
              <a:rPr sz="3200" dirty="0"/>
              <a:t> </a:t>
            </a:r>
            <a:r>
              <a:rPr sz="3200" dirty="0" err="1"/>
              <a:t>khí</a:t>
            </a:r>
            <a:r>
              <a:rPr sz="3200" dirty="0"/>
              <a:t> </a:t>
            </a:r>
            <a:r>
              <a:rPr sz="3200" dirty="0" err="1"/>
              <a:t>cho</a:t>
            </a:r>
            <a:r>
              <a:rPr sz="3200" dirty="0"/>
              <a:t> BN </a:t>
            </a:r>
            <a:r>
              <a:rPr sz="3200" dirty="0" err="1"/>
              <a:t>đột</a:t>
            </a:r>
            <a:r>
              <a:rPr sz="3200" dirty="0"/>
              <a:t> </a:t>
            </a:r>
            <a:r>
              <a:rPr sz="3200" dirty="0" err="1"/>
              <a:t>quị</a:t>
            </a:r>
            <a:r>
              <a:rPr sz="3200" dirty="0"/>
              <a:t>:</a:t>
            </a:r>
          </a:p>
          <a:p>
            <a:pPr lvl="1"/>
            <a:r>
              <a:rPr sz="3000" dirty="0" err="1"/>
              <a:t>Đạp</a:t>
            </a:r>
            <a:r>
              <a:rPr sz="3000" dirty="0"/>
              <a:t> </a:t>
            </a:r>
            <a:r>
              <a:rPr sz="3000" dirty="0" err="1"/>
              <a:t>xe</a:t>
            </a:r>
            <a:r>
              <a:rPr sz="3000" dirty="0"/>
              <a:t> </a:t>
            </a:r>
            <a:r>
              <a:rPr sz="3000" dirty="0" err="1"/>
              <a:t>tại</a:t>
            </a:r>
            <a:r>
              <a:rPr sz="3000" dirty="0"/>
              <a:t> </a:t>
            </a:r>
            <a:r>
              <a:rPr sz="3000" dirty="0" err="1"/>
              <a:t>chỗ</a:t>
            </a:r>
            <a:r>
              <a:rPr sz="3000" dirty="0"/>
              <a:t> </a:t>
            </a:r>
          </a:p>
          <a:p>
            <a:pPr lvl="1"/>
            <a:r>
              <a:rPr sz="3000" dirty="0" err="1"/>
              <a:t>Đi</a:t>
            </a:r>
            <a:r>
              <a:rPr sz="3000" dirty="0"/>
              <a:t> trên treadmill</a:t>
            </a:r>
          </a:p>
          <a:p>
            <a:r>
              <a:rPr sz="3200" dirty="0"/>
              <a:t>Mức độ khó tăng dần theo từng tuần (Dựa vào nhịp tim mục tiêu, thang điểm Borg)</a:t>
            </a:r>
          </a:p>
          <a:p>
            <a:r>
              <a:rPr sz="3200" b="1" dirty="0"/>
              <a:t>Tốt nhất: </a:t>
            </a:r>
            <a:r>
              <a:rPr sz="3200" dirty="0"/>
              <a:t>150 giờ/ngày không kể thời gian làm nóng và làm nguội</a:t>
            </a:r>
          </a:p>
          <a:p>
            <a:r>
              <a:rPr sz="3200" dirty="0"/>
              <a:t>Có thể kết hợp với bài tập tác vụ, biofeedback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ảo</a:t>
            </a:r>
            <a:r>
              <a:rPr lang="en-US" sz="3200" dirty="0"/>
              <a:t> </a:t>
            </a:r>
            <a:r>
              <a:rPr sz="3200" dirty="0"/>
              <a:t>….</a:t>
            </a:r>
          </a:p>
        </p:txBody>
      </p:sp>
      <p:pic>
        <p:nvPicPr>
          <p:cNvPr id="16389" name="Picture 3" descr="C:\Users\VatLyTriLieu\Desktop\GởiBSMAi\Treadmill-stro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602" y="4336664"/>
            <a:ext cx="1797549" cy="25213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5" descr="Sensors | Free Full-Text | A Study of Biofeedback Gait Training in Cerebral Stroke  Patients in the Early Recovery Phase with Stance Phase as Target Parameter  | HTM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616" y="4114797"/>
            <a:ext cx="2633344" cy="25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7" descr="treadmill training for stroke patients cheap onli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971" y="230081"/>
            <a:ext cx="2826862" cy="38847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8" descr="C:\Users\VatLyTriLieu\Desktop\GởiBSMAi\tredmill-stroke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616" y="230082"/>
            <a:ext cx="2825249" cy="388471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791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9160" y="461785"/>
            <a:ext cx="3406139" cy="6077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38" y="461785"/>
            <a:ext cx="3117775" cy="3444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214" y="4110120"/>
            <a:ext cx="8195946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dòng</a:t>
            </a:r>
            <a:r>
              <a:rPr lang="en-US" sz="3200" dirty="0"/>
              <a:t>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cường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nhỏ</a:t>
            </a:r>
            <a:r>
              <a:rPr lang="en-US" sz="3200" dirty="0"/>
              <a:t> (</a:t>
            </a:r>
            <a:r>
              <a:rPr lang="en-US" sz="3200" dirty="0" err="1"/>
              <a:t>Khoảng</a:t>
            </a:r>
            <a:r>
              <a:rPr lang="en-US" sz="3200" dirty="0"/>
              <a:t> 1 – 2mA) </a:t>
            </a:r>
          </a:p>
          <a:p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dương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não</a:t>
            </a:r>
            <a:r>
              <a:rPr lang="en-US" sz="3200" dirty="0"/>
              <a:t> </a:t>
            </a:r>
            <a:r>
              <a:rPr lang="en-US" sz="3200" dirty="0" err="1"/>
              <a:t>tổn</a:t>
            </a:r>
            <a:r>
              <a:rPr lang="en-US" sz="3200" dirty="0"/>
              <a:t> </a:t>
            </a:r>
            <a:r>
              <a:rPr lang="en-US" sz="3200" dirty="0" err="1"/>
              <a:t>thương</a:t>
            </a:r>
            <a:r>
              <a:rPr lang="en-US" sz="3200" dirty="0"/>
              <a:t> (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). </a:t>
            </a:r>
            <a:r>
              <a:rPr lang="en-US" sz="3200" dirty="0" err="1"/>
              <a:t>Điện</a:t>
            </a:r>
            <a:r>
              <a:rPr lang="en-US" sz="3200" dirty="0"/>
              <a:t> </a:t>
            </a:r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/>
              <a:t>ở </a:t>
            </a:r>
            <a:r>
              <a:rPr lang="en-US" sz="3200" smtClean="0"/>
              <a:t>trán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não</a:t>
            </a:r>
            <a:r>
              <a:rPr lang="en-US" sz="3200" dirty="0"/>
              <a:t> </a:t>
            </a:r>
            <a:r>
              <a:rPr lang="en-US" sz="3200" dirty="0" err="1"/>
              <a:t>phía</a:t>
            </a:r>
            <a:r>
              <a:rPr lang="en-US" sz="3200" dirty="0"/>
              <a:t> </a:t>
            </a:r>
            <a:r>
              <a:rPr lang="en-US" sz="3200" dirty="0" err="1"/>
              <a:t>bên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(</a:t>
            </a:r>
            <a:r>
              <a:rPr lang="en-US" sz="3200" dirty="0" err="1"/>
              <a:t>Ức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093" y="1120502"/>
            <a:ext cx="4716147" cy="2380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1093" y="107842"/>
            <a:ext cx="483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Điện</a:t>
            </a:r>
            <a:r>
              <a:rPr lang="en-US" sz="4000" b="1" dirty="0"/>
              <a:t> 1 </a:t>
            </a:r>
            <a:r>
              <a:rPr lang="en-US" sz="4000" b="1" dirty="0" err="1"/>
              <a:t>chiều</a:t>
            </a:r>
            <a:r>
              <a:rPr lang="en-US" sz="4000" b="1" dirty="0"/>
              <a:t> </a:t>
            </a:r>
            <a:r>
              <a:rPr lang="en-US" sz="4000" b="1" dirty="0" err="1"/>
              <a:t>xuyên</a:t>
            </a:r>
            <a:r>
              <a:rPr lang="en-US" sz="4000" b="1" dirty="0"/>
              <a:t> </a:t>
            </a:r>
            <a:r>
              <a:rPr lang="en-US" sz="4000" b="1" dirty="0" err="1"/>
              <a:t>sọ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358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031" y="624840"/>
            <a:ext cx="6659766" cy="5724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" y="152400"/>
            <a:ext cx="4465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/>
              <a:t>Kích</a:t>
            </a:r>
            <a:r>
              <a:rPr lang="en-US" sz="4400" b="1" dirty="0"/>
              <a:t> </a:t>
            </a:r>
            <a:r>
              <a:rPr lang="en-US" sz="4400" b="1" dirty="0" err="1"/>
              <a:t>thích</a:t>
            </a:r>
            <a:r>
              <a:rPr lang="en-US" sz="4400" b="1" dirty="0"/>
              <a:t> </a:t>
            </a:r>
            <a:r>
              <a:rPr lang="en-US" sz="4400" b="1" dirty="0" err="1"/>
              <a:t>từ</a:t>
            </a:r>
            <a:r>
              <a:rPr lang="en-US" sz="4400" b="1" dirty="0"/>
              <a:t> </a:t>
            </a:r>
            <a:r>
              <a:rPr lang="en-US" sz="4400" b="1" dirty="0" err="1"/>
              <a:t>xuyên</a:t>
            </a:r>
            <a:r>
              <a:rPr lang="en-US" sz="4400" b="1" dirty="0"/>
              <a:t> </a:t>
            </a:r>
            <a:r>
              <a:rPr lang="en-US" sz="4400" b="1" dirty="0" err="1"/>
              <a:t>sọ</a:t>
            </a:r>
            <a:endParaRPr lang="en-US" sz="4400" b="1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35280" y="1840865"/>
            <a:ext cx="4160520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4000" dirty="0" err="1"/>
              <a:t>Tần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5 Hz ở </a:t>
            </a:r>
            <a:r>
              <a:rPr lang="en-US" sz="4000" dirty="0" err="1"/>
              <a:t>vùng</a:t>
            </a:r>
            <a:r>
              <a:rPr lang="en-US" sz="4000" dirty="0"/>
              <a:t> </a:t>
            </a:r>
            <a:r>
              <a:rPr lang="en-US" sz="4000" dirty="0" err="1"/>
              <a:t>não</a:t>
            </a:r>
            <a:r>
              <a:rPr lang="en-US" sz="4000" dirty="0"/>
              <a:t> </a:t>
            </a:r>
            <a:r>
              <a:rPr lang="en-US" sz="4000" dirty="0" err="1"/>
              <a:t>tổn</a:t>
            </a:r>
            <a:r>
              <a:rPr lang="en-US" sz="4000" dirty="0"/>
              <a:t> </a:t>
            </a:r>
            <a:r>
              <a:rPr lang="en-US" sz="4000" dirty="0" err="1"/>
              <a:t>thương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kích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endParaRPr lang="en-US" sz="4000" dirty="0"/>
          </a:p>
          <a:p>
            <a:r>
              <a:rPr lang="en-US" sz="4000" dirty="0" err="1"/>
              <a:t>Tần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1 Hz ở </a:t>
            </a:r>
            <a:r>
              <a:rPr lang="en-US" sz="4000" dirty="0" err="1"/>
              <a:t>vùng</a:t>
            </a:r>
            <a:r>
              <a:rPr lang="en-US" sz="4000" dirty="0"/>
              <a:t> </a:t>
            </a:r>
            <a:r>
              <a:rPr lang="en-US" sz="4000" dirty="0" err="1"/>
              <a:t>não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diện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ức</a:t>
            </a:r>
            <a:r>
              <a:rPr lang="en-US" sz="4000" dirty="0"/>
              <a:t> </a:t>
            </a:r>
            <a:r>
              <a:rPr lang="en-US" sz="4000" dirty="0" err="1"/>
              <a:t>chế</a:t>
            </a:r>
            <a:endParaRPr lang="en-US" sz="4000" dirty="0"/>
          </a:p>
          <a:p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567752" y="-686316"/>
            <a:ext cx="2245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sọ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1" y="0"/>
            <a:ext cx="5151119" cy="32713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 flipH="1">
            <a:off x="7363455" y="122823"/>
            <a:ext cx="4020825" cy="477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smtClean="0"/>
              <a:t>tDCS của Công ty Hải Minh</a:t>
            </a:r>
            <a:endParaRPr lang="en-US" sz="25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0" y="3271391"/>
            <a:ext cx="4785361" cy="3535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8882" y="5350688"/>
            <a:ext cx="1920239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smtClean="0"/>
              <a:t>Hệ thống tập thăng bằng của công ty Hải Minh</a:t>
            </a:r>
            <a:endParaRPr lang="en-US" sz="2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59" y="-46935"/>
            <a:ext cx="6751322" cy="3658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55" y="3627431"/>
            <a:ext cx="6652845" cy="3502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8080" y="5745480"/>
            <a:ext cx="3093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/>
              <a:t>Máy phát hiện sớm bệnh động mạch ngoại biên của công ty Phúc Vinh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6837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123568"/>
            <a:ext cx="11677135" cy="67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van hien\RICE-first-aid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54" y="304802"/>
            <a:ext cx="3215640" cy="2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2920" y="2575560"/>
            <a:ext cx="262128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Chấn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BN </a:t>
            </a:r>
            <a:r>
              <a:rPr lang="en-US" sz="3600" dirty="0" err="1"/>
              <a:t>đột</a:t>
            </a:r>
            <a:r>
              <a:rPr lang="en-US" sz="3600" dirty="0"/>
              <a:t> </a:t>
            </a:r>
            <a:r>
              <a:rPr lang="en-US" sz="3600" dirty="0" err="1"/>
              <a:t>quị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139440" y="1377625"/>
            <a:ext cx="426720" cy="17518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39440" y="3452723"/>
            <a:ext cx="685800" cy="17136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73680" y="546628"/>
            <a:ext cx="138684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RICE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4040" y="5215813"/>
            <a:ext cx="3962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err="1"/>
              <a:t>Phonophoresis</a:t>
            </a:r>
            <a:endParaRPr lang="en-US" sz="4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20718"/>
          <a:stretch/>
        </p:blipFill>
        <p:spPr>
          <a:xfrm>
            <a:off x="6063618" y="3855720"/>
            <a:ext cx="5849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85763" y="585789"/>
            <a:ext cx="11587162" cy="5968975"/>
            <a:chOff x="385763" y="585789"/>
            <a:chExt cx="11587162" cy="5968975"/>
          </a:xfrm>
        </p:grpSpPr>
        <p:sp>
          <p:nvSpPr>
            <p:cNvPr id="4" name="TextBox 3"/>
            <p:cNvSpPr txBox="1"/>
            <p:nvPr/>
          </p:nvSpPr>
          <p:spPr>
            <a:xfrm>
              <a:off x="385763" y="585789"/>
              <a:ext cx="1514475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BN </a:t>
              </a:r>
              <a:r>
                <a:rPr lang="en-US" sz="3200" dirty="0" err="1"/>
                <a:t>đột</a:t>
              </a:r>
              <a:r>
                <a:rPr lang="en-US" sz="3200" dirty="0"/>
                <a:t> </a:t>
              </a:r>
              <a:r>
                <a:rPr lang="en-US" sz="3200" dirty="0" err="1"/>
                <a:t>quị</a:t>
              </a:r>
              <a:r>
                <a:rPr lang="en-US" sz="3200" dirty="0"/>
                <a:t> </a:t>
              </a:r>
              <a:r>
                <a:rPr lang="en-US" sz="3200" dirty="0" err="1"/>
                <a:t>cấp</a:t>
              </a:r>
              <a:endParaRPr lang="en-US" sz="3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24173" y="600077"/>
              <a:ext cx="1590675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Đơn</a:t>
              </a:r>
              <a:r>
                <a:rPr lang="en-US" sz="3200" dirty="0"/>
                <a:t> </a:t>
              </a:r>
              <a:r>
                <a:rPr lang="en-US" sz="3200" dirty="0" err="1"/>
                <a:t>vị</a:t>
              </a:r>
              <a:r>
                <a:rPr lang="en-US" sz="3200" dirty="0"/>
                <a:t> </a:t>
              </a:r>
              <a:r>
                <a:rPr lang="en-US" sz="3200" dirty="0" err="1"/>
                <a:t>đột</a:t>
              </a:r>
              <a:r>
                <a:rPr lang="en-US" sz="3200" dirty="0"/>
                <a:t> </a:t>
              </a:r>
              <a:r>
                <a:rPr lang="en-US" sz="3200" dirty="0" err="1"/>
                <a:t>quị</a:t>
              </a:r>
              <a:endParaRPr lang="en-US" sz="3200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1928814" y="1124398"/>
              <a:ext cx="97155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841204" y="4213169"/>
              <a:ext cx="3090867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RtPa</a:t>
              </a:r>
              <a:r>
                <a:rPr lang="en-US" sz="3200" dirty="0"/>
                <a:t> </a:t>
              </a:r>
              <a:r>
                <a:rPr lang="en-US" sz="3200" dirty="0" err="1"/>
                <a:t>Hoặc</a:t>
              </a:r>
              <a:r>
                <a:rPr lang="en-US" sz="3200" dirty="0"/>
                <a:t> CTMM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4543424" y="1110110"/>
              <a:ext cx="96282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3719510" y="1677295"/>
              <a:ext cx="1" cy="7658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534826" y="817722"/>
              <a:ext cx="185181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Nếu</a:t>
              </a:r>
              <a:r>
                <a:rPr lang="en-US" sz="3200" dirty="0"/>
                <a:t> NMN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93604" y="2462125"/>
              <a:ext cx="185181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Nếu</a:t>
              </a:r>
              <a:r>
                <a:rPr lang="en-US" sz="3200" dirty="0"/>
                <a:t> XMN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460732" y="1402497"/>
              <a:ext cx="0" cy="28106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71507" y="4213170"/>
              <a:ext cx="425965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Phẫu</a:t>
              </a:r>
              <a:r>
                <a:rPr lang="en-US" sz="3200" dirty="0"/>
                <a:t> </a:t>
              </a:r>
              <a:r>
                <a:rPr lang="en-US" sz="3200" dirty="0" err="1"/>
                <a:t>thuật</a:t>
              </a:r>
              <a:r>
                <a:rPr lang="en-US" sz="3200" dirty="0"/>
                <a:t> </a:t>
              </a:r>
              <a:r>
                <a:rPr lang="en-US" sz="3200" dirty="0" err="1"/>
                <a:t>Hoặc</a:t>
              </a:r>
              <a:r>
                <a:rPr lang="en-US" sz="3200" dirty="0"/>
                <a:t> CTMM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3719510" y="3056514"/>
              <a:ext cx="1" cy="115665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85763" y="5354435"/>
              <a:ext cx="11261339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VLTL – PHCN </a:t>
              </a:r>
              <a:r>
                <a:rPr lang="en-US" sz="3600" dirty="0" err="1"/>
                <a:t>nhồi</a:t>
              </a:r>
              <a:r>
                <a:rPr lang="en-US" sz="3600" dirty="0"/>
                <a:t> </a:t>
              </a:r>
              <a:r>
                <a:rPr lang="en-US" sz="3600" dirty="0" err="1"/>
                <a:t>máu</a:t>
              </a:r>
              <a:r>
                <a:rPr lang="en-US" sz="3600" dirty="0"/>
                <a:t> </a:t>
              </a:r>
              <a:r>
                <a:rPr lang="en-US" sz="3600" dirty="0" err="1"/>
                <a:t>não</a:t>
              </a:r>
              <a:r>
                <a:rPr lang="en-US" sz="3600" dirty="0"/>
                <a:t> </a:t>
              </a:r>
              <a:r>
                <a:rPr lang="en-US" sz="3600" dirty="0" err="1"/>
                <a:t>hoặc</a:t>
              </a:r>
              <a:r>
                <a:rPr lang="en-US" sz="3600" dirty="0"/>
                <a:t> </a:t>
              </a:r>
              <a:r>
                <a:rPr lang="en-US" sz="3600" dirty="0" err="1"/>
                <a:t>xuất</a:t>
              </a:r>
              <a:r>
                <a:rPr lang="en-US" sz="3600" dirty="0"/>
                <a:t> </a:t>
              </a:r>
              <a:r>
                <a:rPr lang="en-US" sz="3600" dirty="0" err="1"/>
                <a:t>huyết</a:t>
              </a:r>
              <a:r>
                <a:rPr lang="en-US" sz="3600" dirty="0"/>
                <a:t> </a:t>
              </a:r>
              <a:r>
                <a:rPr lang="en-US" sz="3600" dirty="0" err="1"/>
                <a:t>não</a:t>
              </a:r>
              <a:r>
                <a:rPr lang="en-US" sz="3600" dirty="0"/>
                <a:t> </a:t>
              </a:r>
              <a:r>
                <a:rPr lang="en-US" sz="3600" dirty="0" err="1"/>
                <a:t>đều</a:t>
              </a:r>
              <a:r>
                <a:rPr lang="en-US" sz="3600" dirty="0"/>
                <a:t> </a:t>
              </a:r>
              <a:r>
                <a:rPr lang="en-US" sz="3600" dirty="0" err="1"/>
                <a:t>gần</a:t>
              </a:r>
              <a:r>
                <a:rPr lang="en-US" sz="3600" dirty="0"/>
                <a:t> </a:t>
              </a:r>
              <a:r>
                <a:rPr lang="en-US" sz="3600" dirty="0" err="1"/>
                <a:t>như</a:t>
              </a:r>
              <a:r>
                <a:rPr lang="en-US" sz="3600" dirty="0"/>
                <a:t> </a:t>
              </a:r>
              <a:r>
                <a:rPr lang="en-US" sz="3600" dirty="0" err="1"/>
                <a:t>nhau</a:t>
              </a:r>
              <a:r>
                <a:rPr lang="en-US" sz="3600" dirty="0"/>
                <a:t>. </a:t>
              </a:r>
              <a:r>
                <a:rPr lang="en-US" sz="3600" dirty="0" err="1"/>
                <a:t>Khi</a:t>
              </a:r>
              <a:r>
                <a:rPr lang="en-US" sz="3600" dirty="0"/>
                <a:t> </a:t>
              </a:r>
              <a:r>
                <a:rPr lang="en-US" sz="3600" dirty="0" err="1"/>
                <a:t>tập</a:t>
              </a:r>
              <a:r>
                <a:rPr lang="en-US" sz="3600" dirty="0"/>
                <a:t> BN </a:t>
              </a:r>
              <a:r>
                <a:rPr lang="en-US" sz="3600" dirty="0" err="1"/>
                <a:t>đột</a:t>
              </a:r>
              <a:r>
                <a:rPr lang="en-US" sz="3600" dirty="0"/>
                <a:t> </a:t>
              </a:r>
              <a:r>
                <a:rPr lang="en-US" sz="3600" dirty="0" err="1"/>
                <a:t>quị</a:t>
              </a:r>
              <a:r>
                <a:rPr lang="en-US" sz="3600" dirty="0"/>
                <a:t> XHN </a:t>
              </a:r>
              <a:r>
                <a:rPr lang="en-US" sz="3600" dirty="0" err="1"/>
                <a:t>cần</a:t>
              </a:r>
              <a:r>
                <a:rPr lang="en-US" sz="3600" dirty="0"/>
                <a:t> </a:t>
              </a:r>
              <a:r>
                <a:rPr lang="en-US" sz="3600" dirty="0" err="1"/>
                <a:t>nhẹ</a:t>
              </a:r>
              <a:r>
                <a:rPr lang="en-US" sz="3600" dirty="0"/>
                <a:t> </a:t>
              </a:r>
              <a:r>
                <a:rPr lang="en-US" sz="3600" dirty="0" err="1"/>
                <a:t>nhàng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43825" y="2200275"/>
              <a:ext cx="42291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CTMM: Can </a:t>
              </a:r>
              <a:r>
                <a:rPr lang="en-US" sz="2600" dirty="0" err="1"/>
                <a:t>thiệp</a:t>
              </a:r>
              <a:r>
                <a:rPr lang="en-US" sz="2600" dirty="0"/>
                <a:t> </a:t>
              </a:r>
              <a:r>
                <a:rPr lang="en-US" sz="2600" dirty="0" err="1"/>
                <a:t>mạch</a:t>
              </a:r>
              <a:r>
                <a:rPr lang="en-US" sz="2600" dirty="0"/>
                <a:t> </a:t>
              </a:r>
              <a:r>
                <a:rPr lang="en-US" sz="2600" dirty="0" err="1"/>
                <a:t>máu</a:t>
              </a:r>
              <a:endParaRPr lang="en-US" sz="2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112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217" y="2148840"/>
            <a:ext cx="7085048" cy="4579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44" y="79139"/>
            <a:ext cx="8937511" cy="1261981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2231" y="1242679"/>
            <a:ext cx="8784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i="1" dirty="0"/>
              <a:t>Barbara </a:t>
            </a:r>
            <a:r>
              <a:rPr lang="en-US" altLang="en-US" sz="1400" b="1" i="1" dirty="0" err="1"/>
              <a:t>Cagnie</a:t>
            </a:r>
            <a:r>
              <a:rPr lang="en-US" altLang="en-US" sz="1400" b="1" i="1" dirty="0"/>
              <a:t>, </a:t>
            </a:r>
            <a:r>
              <a:rPr lang="en-US" altLang="en-US" sz="1400" b="1" i="1" dirty="0" err="1"/>
              <a:t>Elke</a:t>
            </a:r>
            <a:r>
              <a:rPr lang="en-US" altLang="en-US" sz="1400" b="1" i="1" dirty="0"/>
              <a:t> </a:t>
            </a:r>
            <a:r>
              <a:rPr lang="en-US" altLang="en-US" sz="1400" b="1" i="1" dirty="0" err="1"/>
              <a:t>Vinck</a:t>
            </a:r>
            <a:r>
              <a:rPr lang="en-US" altLang="en-US" sz="1400" b="1" i="1" dirty="0"/>
              <a:t>, Steven </a:t>
            </a:r>
            <a:r>
              <a:rPr lang="en-US" altLang="en-US" sz="1400" b="1" i="1" dirty="0" err="1"/>
              <a:t>Rimbaut</a:t>
            </a:r>
            <a:r>
              <a:rPr lang="en-US" altLang="en-US" sz="1400" b="1" i="1" dirty="0"/>
              <a:t>, Guy </a:t>
            </a:r>
            <a:r>
              <a:rPr lang="en-US" altLang="en-US" sz="1400" b="1" i="1" dirty="0" err="1"/>
              <a:t>Vanderstraeten</a:t>
            </a:r>
            <a:r>
              <a:rPr lang="en-US" altLang="en-US" sz="1400" dirty="0"/>
              <a:t> </a:t>
            </a:r>
            <a:br>
              <a:rPr lang="en-US" altLang="en-US" sz="1400" dirty="0"/>
            </a:br>
            <a:r>
              <a:rPr lang="en-US" altLang="en-US" sz="1400" dirty="0" err="1"/>
              <a:t>Phys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Ther</a:t>
            </a:r>
            <a:r>
              <a:rPr lang="en-US" altLang="en-US" sz="1400" dirty="0"/>
              <a:t>. 2003;83:701–712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4" t="25356" r="17308" b="57669"/>
          <a:stretch>
            <a:fillRect/>
          </a:stretch>
        </p:blipFill>
        <p:spPr bwMode="auto">
          <a:xfrm>
            <a:off x="179444" y="2504660"/>
            <a:ext cx="4583364" cy="186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4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" y="362902"/>
            <a:ext cx="499872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Thời</a:t>
            </a:r>
            <a:r>
              <a:rPr lang="en-US" sz="4800" b="1" dirty="0"/>
              <a:t> </a:t>
            </a:r>
            <a:r>
              <a:rPr lang="en-US" sz="4800" b="1" dirty="0" err="1"/>
              <a:t>lượng</a:t>
            </a:r>
            <a:r>
              <a:rPr lang="en-US" sz="4800" b="1" dirty="0"/>
              <a:t> </a:t>
            </a:r>
            <a:r>
              <a:rPr lang="en-US" sz="4800" b="1" dirty="0" err="1"/>
              <a:t>tập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688465"/>
            <a:ext cx="4450080" cy="48799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lượng</a:t>
            </a:r>
            <a:r>
              <a:rPr lang="en-US" sz="3500" dirty="0"/>
              <a:t> </a:t>
            </a:r>
            <a:r>
              <a:rPr lang="en-US" sz="3500" dirty="0" err="1"/>
              <a:t>tập</a:t>
            </a:r>
            <a:r>
              <a:rPr lang="en-US" sz="3500" dirty="0"/>
              <a:t> </a:t>
            </a:r>
            <a:r>
              <a:rPr lang="en-US" sz="3500" dirty="0" err="1"/>
              <a:t>càng</a:t>
            </a:r>
            <a:r>
              <a:rPr lang="en-US" sz="3500" dirty="0"/>
              <a:t> </a:t>
            </a:r>
            <a:r>
              <a:rPr lang="en-US" sz="3500" dirty="0" err="1"/>
              <a:t>nhiều</a:t>
            </a:r>
            <a:r>
              <a:rPr lang="en-US" sz="3500" dirty="0"/>
              <a:t> </a:t>
            </a:r>
            <a:r>
              <a:rPr lang="en-US" sz="3500" dirty="0" err="1"/>
              <a:t>thì</a:t>
            </a:r>
            <a:r>
              <a:rPr lang="en-US" sz="3500" dirty="0"/>
              <a:t> </a:t>
            </a:r>
            <a:r>
              <a:rPr lang="en-US" sz="3500" dirty="0" err="1"/>
              <a:t>tốt</a:t>
            </a:r>
            <a:endParaRPr lang="en-US" sz="3500" dirty="0"/>
          </a:p>
          <a:p>
            <a:r>
              <a:rPr lang="en-US" sz="3500" dirty="0" err="1"/>
              <a:t>Khuyến</a:t>
            </a:r>
            <a:r>
              <a:rPr lang="en-US" sz="3500" dirty="0"/>
              <a:t> </a:t>
            </a:r>
            <a:r>
              <a:rPr lang="en-US" sz="3500" dirty="0" err="1"/>
              <a:t>cáo</a:t>
            </a:r>
            <a:r>
              <a:rPr lang="en-US" sz="3500" dirty="0"/>
              <a:t> </a:t>
            </a:r>
            <a:r>
              <a:rPr lang="en-US" sz="3500" dirty="0" err="1"/>
              <a:t>tối</a:t>
            </a:r>
            <a:r>
              <a:rPr lang="en-US" sz="3500" dirty="0"/>
              <a:t> </a:t>
            </a:r>
            <a:r>
              <a:rPr lang="en-US" sz="3500" dirty="0" err="1"/>
              <a:t>thiểu</a:t>
            </a:r>
            <a:r>
              <a:rPr lang="en-US" sz="3500" dirty="0"/>
              <a:t>: 3 giờ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đó</a:t>
            </a:r>
            <a:r>
              <a:rPr lang="en-US" sz="3500" dirty="0"/>
              <a:t> </a:t>
            </a:r>
            <a:r>
              <a:rPr lang="en-US" sz="3500" dirty="0" err="1"/>
              <a:t>ít</a:t>
            </a:r>
            <a:r>
              <a:rPr lang="en-US" sz="3500" dirty="0"/>
              <a:t> </a:t>
            </a:r>
            <a:r>
              <a:rPr lang="en-US" sz="3500" dirty="0" err="1"/>
              <a:t>nhất</a:t>
            </a:r>
            <a:r>
              <a:rPr lang="en-US" sz="3500" dirty="0"/>
              <a:t> 2 giờ </a:t>
            </a:r>
            <a:r>
              <a:rPr lang="en-US" sz="3500" dirty="0" err="1"/>
              <a:t>tập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tác</a:t>
            </a:r>
            <a:r>
              <a:rPr lang="en-US" sz="3500" dirty="0"/>
              <a:t> </a:t>
            </a:r>
            <a:r>
              <a:rPr lang="en-US" sz="3500" dirty="0" err="1"/>
              <a:t>vụ</a:t>
            </a:r>
            <a:r>
              <a:rPr lang="en-US" sz="3500" dirty="0"/>
              <a:t> </a:t>
            </a:r>
            <a:r>
              <a:rPr lang="en-US" sz="3500" dirty="0" err="1"/>
              <a:t>chức</a:t>
            </a:r>
            <a:r>
              <a:rPr lang="en-US" sz="3500" dirty="0"/>
              <a:t> </a:t>
            </a:r>
            <a:r>
              <a:rPr lang="en-US" sz="3500" dirty="0" err="1"/>
              <a:t>năng</a:t>
            </a:r>
            <a:endParaRPr lang="en-US" sz="3500" dirty="0"/>
          </a:p>
          <a:p>
            <a:r>
              <a:rPr lang="en-US" sz="3500" dirty="0" err="1"/>
              <a:t>Để</a:t>
            </a:r>
            <a:r>
              <a:rPr lang="en-US" sz="3500" dirty="0"/>
              <a:t> </a:t>
            </a:r>
            <a:r>
              <a:rPr lang="en-US" sz="3500" dirty="0" err="1"/>
              <a:t>giải</a:t>
            </a:r>
            <a:r>
              <a:rPr lang="en-US" sz="3500" dirty="0"/>
              <a:t> </a:t>
            </a:r>
            <a:r>
              <a:rPr lang="en-US" sz="3500" dirty="0" err="1"/>
              <a:t>quyết</a:t>
            </a:r>
            <a:r>
              <a:rPr lang="en-US" sz="3500" dirty="0"/>
              <a:t>: </a:t>
            </a:r>
            <a:r>
              <a:rPr lang="en-US" sz="3500" dirty="0" err="1"/>
              <a:t>Tập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b="1" i="1" dirty="0" err="1"/>
              <a:t>chu</a:t>
            </a:r>
            <a:r>
              <a:rPr lang="en-US" sz="3500" b="1" i="1" dirty="0"/>
              <a:t> </a:t>
            </a:r>
            <a:r>
              <a:rPr lang="en-US" sz="3500" b="1" i="1" dirty="0" err="1"/>
              <a:t>trình</a:t>
            </a:r>
            <a:r>
              <a:rPr lang="en-US" sz="3500" b="1" i="1" dirty="0"/>
              <a:t> </a:t>
            </a:r>
            <a:r>
              <a:rPr lang="en-US" sz="3500" b="1" i="1" dirty="0" err="1"/>
              <a:t>vòng</a:t>
            </a:r>
            <a:r>
              <a:rPr lang="en-US" sz="3500" b="1" i="1" dirty="0"/>
              <a:t> </a:t>
            </a:r>
            <a:r>
              <a:rPr lang="en-US" sz="3500" i="1" dirty="0">
                <a:solidFill>
                  <a:srgbClr val="FF0000"/>
                </a:solidFill>
              </a:rPr>
              <a:t>(Circuit training)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4491" r="10307" b="-1"/>
          <a:stretch/>
        </p:blipFill>
        <p:spPr>
          <a:xfrm>
            <a:off x="5084472" y="4240778"/>
            <a:ext cx="6930349" cy="19314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45380" y="591040"/>
            <a:ext cx="6947521" cy="2883680"/>
            <a:chOff x="4945380" y="591040"/>
            <a:chExt cx="6947521" cy="2411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5380" y="591040"/>
              <a:ext cx="6947521" cy="241124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7330440" y="2682240"/>
              <a:ext cx="384048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577840" y="3002280"/>
              <a:ext cx="48463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41003" cy="385530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41003" y="3595816"/>
            <a:ext cx="6150997" cy="3257421"/>
            <a:chOff x="6041004" y="3398108"/>
            <a:chExt cx="6150995" cy="34551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1004" y="3398108"/>
              <a:ext cx="6150995" cy="34551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94128" y="3484605"/>
              <a:ext cx="5844746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100"/>
                <a:t>Hành Lang tại BV huyện Bình Chánh rất rộng thoáng &amp; phù hợp phát triển tập theo chu trình vòng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3936"/>
            <a:ext cx="6041003" cy="2999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158" y="86497"/>
            <a:ext cx="5442545" cy="33548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0515" y="2778307"/>
            <a:ext cx="301165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Lớp tập chu trình vòng cho chi dưới ở BV Queensland (Úc)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081" y="3853936"/>
            <a:ext cx="44409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Lớp tập chu trình vòng cho chi trên ở BV Queensland (Úc)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8157" y="3263211"/>
            <a:ext cx="163203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BV Chợ Rẫy</a:t>
            </a:r>
          </a:p>
        </p:txBody>
      </p:sp>
    </p:spTree>
    <p:extLst>
      <p:ext uri="{BB962C8B-B14F-4D97-AF65-F5344CB8AC3E}">
        <p14:creationId xmlns:p14="http://schemas.microsoft.com/office/powerpoint/2010/main" val="33611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6680" y="228600"/>
            <a:ext cx="11887200" cy="6564690"/>
            <a:chOff x="106680" y="228600"/>
            <a:chExt cx="11887200" cy="6564690"/>
          </a:xfrm>
        </p:grpSpPr>
        <p:sp>
          <p:nvSpPr>
            <p:cNvPr id="8" name="TextBox 7"/>
            <p:cNvSpPr txBox="1"/>
            <p:nvPr/>
          </p:nvSpPr>
          <p:spPr>
            <a:xfrm>
              <a:off x="4427220" y="5592961"/>
              <a:ext cx="55778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smtClean="0"/>
                <a:t>Vd1:  Nhóm bệnh nhân nhẹ</a:t>
              </a:r>
            </a:p>
            <a:p>
              <a:pPr algn="ctr"/>
              <a:r>
                <a:rPr lang="en-US" sz="3600" smtClean="0"/>
                <a:t>(Mỗi nơi là 1 trạm – Station)</a:t>
              </a:r>
              <a:endParaRPr lang="en-US" sz="360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493520" y="228600"/>
              <a:ext cx="9022080" cy="2773680"/>
              <a:chOff x="1493520" y="441960"/>
              <a:chExt cx="9022080" cy="277368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493520" y="579120"/>
                <a:ext cx="3566160" cy="256032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smtClean="0"/>
                  <a:t>Lớp tập nhóm cho chi trên</a:t>
                </a:r>
              </a:p>
              <a:p>
                <a:pPr algn="ctr"/>
                <a:r>
                  <a:rPr lang="en-US" sz="3000" smtClean="0"/>
                  <a:t>(Chu trình vòng)</a:t>
                </a:r>
                <a:endParaRPr lang="en-US" sz="300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6949440" y="441960"/>
                <a:ext cx="3566160" cy="277368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000" smtClean="0"/>
                  <a:t>Lớp tập nhóm cho chi dưới</a:t>
                </a:r>
              </a:p>
              <a:p>
                <a:pPr algn="ctr"/>
                <a:r>
                  <a:rPr lang="en-US" sz="3000" smtClean="0"/>
                  <a:t>(Chu trình vòng)</a:t>
                </a:r>
                <a:endParaRPr lang="en-US" sz="3000"/>
              </a:p>
            </p:txBody>
          </p:sp>
          <p:sp>
            <p:nvSpPr>
              <p:cNvPr id="9" name="Notched Right Arrow 8"/>
              <p:cNvSpPr/>
              <p:nvPr/>
            </p:nvSpPr>
            <p:spPr>
              <a:xfrm>
                <a:off x="5379720" y="1767840"/>
                <a:ext cx="1264920" cy="320040"/>
              </a:xfrm>
              <a:prstGeom prst="notched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Arrow Connector 10"/>
            <p:cNvCxnSpPr>
              <a:stCxn id="7" idx="4"/>
            </p:cNvCxnSpPr>
            <p:nvPr/>
          </p:nvCxnSpPr>
          <p:spPr>
            <a:xfrm flipH="1">
              <a:off x="6416040" y="3002280"/>
              <a:ext cx="2316480" cy="166116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154680" y="4178767"/>
              <a:ext cx="3261360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/>
                <a:t>BN A,B,C: Hoạt động trị liệu chi trên</a:t>
              </a:r>
              <a:endParaRPr lang="en-US" sz="28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13360" y="5495540"/>
              <a:ext cx="3063240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/>
                <a:t>BN A,B: Robot &amp; Thực tế ảo</a:t>
              </a:r>
              <a:endParaRPr lang="en-US" sz="280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813560" y="4655820"/>
              <a:ext cx="1325880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1813560" y="4655820"/>
              <a:ext cx="0" cy="8397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13560" y="4393689"/>
              <a:ext cx="1325880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06680" y="3055532"/>
              <a:ext cx="3063240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/>
                <a:t>BN C: Kích thích điện chi trên</a:t>
              </a:r>
              <a:endParaRPr lang="en-US" sz="280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1813560" y="4009639"/>
              <a:ext cx="0" cy="384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40080" y="4009639"/>
              <a:ext cx="0" cy="14859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732520" y="4178766"/>
              <a:ext cx="3261360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smtClean="0"/>
                <a:t>BN D,E,F: Tập robot dáng đi &amp; hiếu khí</a:t>
              </a:r>
              <a:endParaRPr lang="en-US" sz="2800"/>
            </a:p>
          </p:txBody>
        </p:sp>
        <p:cxnSp>
          <p:nvCxnSpPr>
            <p:cNvPr id="39" name="Straight Arrow Connector 38"/>
            <p:cNvCxnSpPr>
              <a:stCxn id="7" idx="4"/>
              <a:endCxn id="37" idx="0"/>
            </p:cNvCxnSpPr>
            <p:nvPr/>
          </p:nvCxnSpPr>
          <p:spPr>
            <a:xfrm>
              <a:off x="8732520" y="3002280"/>
              <a:ext cx="1630680" cy="117648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H="1" flipV="1">
              <a:off x="6416040" y="4798309"/>
              <a:ext cx="23164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404360" y="2681496"/>
            <a:ext cx="2971800" cy="827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</a:rPr>
              <a:t>BN G,H: tập âm ngữ trị liêu</a:t>
            </a:r>
            <a:endParaRPr lang="en-US" sz="2800"/>
          </a:p>
        </p:txBody>
      </p:sp>
      <p:cxnSp>
        <p:nvCxnSpPr>
          <p:cNvPr id="46" name="Straight Arrow Connector 45"/>
          <p:cNvCxnSpPr>
            <a:stCxn id="7" idx="4"/>
          </p:cNvCxnSpPr>
          <p:nvPr/>
        </p:nvCxnSpPr>
        <p:spPr>
          <a:xfrm flipH="1" flipV="1">
            <a:off x="7376160" y="2985894"/>
            <a:ext cx="1356360" cy="163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4" idx="2"/>
          </p:cNvCxnSpPr>
          <p:nvPr/>
        </p:nvCxnSpPr>
        <p:spPr>
          <a:xfrm>
            <a:off x="5890260" y="3508920"/>
            <a:ext cx="0" cy="6927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60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1382" y="3563867"/>
            <a:ext cx="4707804" cy="3140244"/>
            <a:chOff x="372771" y="752134"/>
            <a:chExt cx="4844144" cy="33255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771" y="2813685"/>
              <a:ext cx="4844144" cy="126404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128" y="752134"/>
              <a:ext cx="4519052" cy="194326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240622" y="0"/>
            <a:ext cx="6646577" cy="6637917"/>
            <a:chOff x="5252980" y="32234"/>
            <a:chExt cx="6412904" cy="663791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0135" y="3367742"/>
              <a:ext cx="6123686" cy="29397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2980" y="32234"/>
              <a:ext cx="6102880" cy="321886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0135" y="6362374"/>
              <a:ext cx="6096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400"/>
                <a:t>https://www.sciencedirect.com/science/article/abs/pii/S0944711322003762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18135" y="2532038"/>
              <a:ext cx="32477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272B1"/>
                  </a:solidFill>
                  <a:latin typeface="ElsevierSans"/>
                  <a:hlinkClick r:id="rId6" tooltip="Go to table of contents for this volume/issue"/>
                </a:rPr>
                <a:t>Volume 104</a:t>
              </a:r>
              <a:r>
                <a:rPr lang="en-US" sz="1400">
                  <a:solidFill>
                    <a:srgbClr val="1F1F1F"/>
                  </a:solidFill>
                  <a:latin typeface="ElsevierSans"/>
                </a:rPr>
                <a:t>, September 2022, 154297</a:t>
              </a:r>
              <a:endParaRPr lang="en-US" sz="140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8082617" y="6550223"/>
            <a:ext cx="3483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https://pubmed.ncbi.nlm.nih.gov/35816994/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35" y="69450"/>
            <a:ext cx="52827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Châm cứu</a:t>
            </a:r>
          </a:p>
          <a:p>
            <a:r>
              <a:rPr lang="en-US" sz="2200" smtClean="0"/>
              <a:t>Trước đây nhiều Guideline khuyến cáo KHÔNG </a:t>
            </a:r>
            <a:r>
              <a:rPr lang="en-US" sz="2200"/>
              <a:t>NÊN sử </a:t>
            </a:r>
            <a:r>
              <a:rPr lang="en-US" sz="2200" smtClean="0"/>
              <a:t>dụng châm cứu đặc biệt cho mục đích phục hồi vận động</a:t>
            </a:r>
          </a:p>
          <a:p>
            <a:r>
              <a:rPr lang="en-US" sz="2200"/>
              <a:t>Vấn đề này vẫn còn gây tranh cãi. </a:t>
            </a:r>
            <a:r>
              <a:rPr lang="en-US" sz="2200" smtClean="0"/>
              <a:t>Gần </a:t>
            </a:r>
            <a:r>
              <a:rPr lang="en-US" sz="2200"/>
              <a:t>đây </a:t>
            </a:r>
            <a:r>
              <a:rPr lang="en-US" sz="2200" smtClean="0"/>
              <a:t>vẫn còn 1 </a:t>
            </a:r>
            <a:r>
              <a:rPr lang="en-US" sz="2200"/>
              <a:t>số guideline khuyến cáo </a:t>
            </a:r>
            <a:r>
              <a:rPr lang="en-US" sz="2200" smtClean="0"/>
              <a:t>KHÔNG NÊN, tuy nhiên lại xuất hiện 1 số khuyến cáo NÊN </a:t>
            </a:r>
            <a:r>
              <a:rPr lang="en-US" sz="2200"/>
              <a:t>dùng châm cứu </a:t>
            </a:r>
            <a:r>
              <a:rPr lang="en-US" sz="2200" smtClean="0"/>
              <a:t>(MẶC DÙ khuyến cáo này dựa trên các </a:t>
            </a:r>
            <a:r>
              <a:rPr lang="en-US" sz="2200"/>
              <a:t>chứng </a:t>
            </a:r>
            <a:r>
              <a:rPr lang="en-US" sz="2200" smtClean="0"/>
              <a:t>cứ tương đối yếu) </a:t>
            </a:r>
            <a:endParaRPr lang="en-US" sz="2200"/>
          </a:p>
        </p:txBody>
      </p:sp>
      <p:cxnSp>
        <p:nvCxnSpPr>
          <p:cNvPr id="3" name="Straight Connector 2"/>
          <p:cNvCxnSpPr/>
          <p:nvPr/>
        </p:nvCxnSpPr>
        <p:spPr>
          <a:xfrm>
            <a:off x="8773297" y="4572000"/>
            <a:ext cx="2792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53447" y="4900521"/>
            <a:ext cx="3474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49402" y="4914031"/>
            <a:ext cx="210312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96958" y="5240056"/>
            <a:ext cx="566928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96959" y="5564146"/>
            <a:ext cx="246888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82617" y="5564146"/>
            <a:ext cx="34747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91814" y="5890171"/>
            <a:ext cx="1828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496164" y="5903671"/>
            <a:ext cx="2286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9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13678"/>
            <a:ext cx="10515600" cy="1325563"/>
          </a:xfrm>
        </p:spPr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371601"/>
            <a:ext cx="10972800" cy="528827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ngõ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TP HCM –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tỉnh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Cơ sở vật chất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PHCN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mạn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Aft>
                <a:spcPts val="300"/>
              </a:spcAft>
              <a:buFont typeface="+mj-lt"/>
              <a:buAutoNum type="arabicPeriod"/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Ban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giám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đốc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spcAft>
                <a:spcPts val="300"/>
              </a:spcAft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2 KTV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PHCN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  <a:r>
              <a:rPr lang="vi-VN" sz="3000" dirty="0">
                <a:cs typeface="Arial" panose="020B0604020202020204" pitchFamily="34" charset="0"/>
              </a:rPr>
              <a:t>Các bài tập thiên hướng nhiều về Y học cổ truyền hơn là PHCN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BV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8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607" y="603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err="1"/>
              <a:t>Gợi</a:t>
            </a:r>
            <a:r>
              <a:rPr lang="en-US" sz="4800" b="1" dirty="0"/>
              <a:t> ý </a:t>
            </a:r>
            <a:r>
              <a:rPr lang="en-US" sz="4800" b="1" dirty="0" err="1"/>
              <a:t>giải</a:t>
            </a:r>
            <a:r>
              <a:rPr lang="en-US" sz="4800" b="1" dirty="0"/>
              <a:t> </a:t>
            </a:r>
            <a:r>
              <a:rPr lang="en-US" sz="4800" b="1" dirty="0" err="1"/>
              <a:t>pháp</a:t>
            </a:r>
            <a:r>
              <a:rPr lang="en-US" sz="4800" b="1" dirty="0"/>
              <a:t> </a:t>
            </a:r>
            <a:r>
              <a:rPr lang="en-US" sz="4800" b="1" dirty="0" err="1"/>
              <a:t>sớm</a:t>
            </a:r>
            <a:r>
              <a:rPr lang="en-US" sz="48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33" y="1039899"/>
            <a:ext cx="11811000" cy="45424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i="1" u="sng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000" i="1" u="sng" dirty="0">
                <a:latin typeface="Arial" panose="020B0604020202020204" pitchFamily="34" charset="0"/>
                <a:cs typeface="Arial" panose="020B0604020202020204" pitchFamily="34" charset="0"/>
              </a:rPr>
              <a:t>hành lập đơn vị đột quị thuộc khoa nội thần kinh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sự phối hợp giữa các bác sĩ nội thần kinh và PHCN trong tập </a:t>
            </a:r>
            <a:r>
              <a:rPr lang="en-US" sz="300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BN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Các Bs Nội TK cần ra chỉ định PHCN thường xuyên hơn &gt; 80% (Trưởng khoa PHCN cần truyền đạt thêm kiến thức mới về PHCN cho các đồng nghiệp Nội TK và sự tác động của </a:t>
            </a: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Ban giám </a:t>
            </a:r>
            <a:r>
              <a:rPr lang="en-US" sz="3000" smtClean="0">
                <a:latin typeface="Arial" panose="020B0604020202020204" pitchFamily="34" charset="0"/>
                <a:cs typeface="Arial" panose="020B0604020202020204" pitchFamily="34" charset="0"/>
              </a:rPr>
              <a:t>đốc)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Tăng cả về số lượng và chất lượng các bác sĩ, kỹ thuật viên về chuyên ngành PHCN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Các bác sĩ và kỹ thuật viên trong đơn vị phải liên tục cập nhật kiến thức về PHCN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guideline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BYT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quị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70" y="45084"/>
            <a:ext cx="7283768" cy="1325563"/>
          </a:xfrm>
        </p:spPr>
        <p:txBody>
          <a:bodyPr>
            <a:normAutofit/>
          </a:bodyPr>
          <a:lstStyle/>
          <a:p>
            <a:r>
              <a:rPr lang="en-US" sz="46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070" y="1234723"/>
            <a:ext cx="1100328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vi-VN" sz="3000" b="1" dirty="0">
                <a:cs typeface="Arial" panose="020B0604020202020204" pitchFamily="34" charset="0"/>
              </a:rPr>
              <a:t>Nâng tầm BVBC lên thành bệnh viện hạng 1 trong đó có lĩnh vực PHCN cho bệnh nhân đột quị</a:t>
            </a:r>
            <a:endParaRPr lang="en-US" sz="3000" b="1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vi-VN" i="1" dirty="0">
                <a:cs typeface="Arial" panose="020B0604020202020204" pitchFamily="34" charset="0"/>
              </a:rPr>
              <a:t>Tuyển dụng thêm bác sĩ PHCN và kỹ thuật viên vật lý trị liệu </a:t>
            </a:r>
            <a:endParaRPr lang="en-US" i="1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vi-VN" i="1" dirty="0">
                <a:cs typeface="Arial" panose="020B0604020202020204" pitchFamily="34" charset="0"/>
              </a:rPr>
              <a:t>Đầu tư thêm trang thiết bị y tế chuyên về PHCN thần kinh </a:t>
            </a:r>
            <a:endParaRPr lang="en-US" i="1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vi-VN" dirty="0">
                <a:cs typeface="Arial" panose="020B0604020202020204" pitchFamily="34" charset="0"/>
              </a:rPr>
              <a:t>Tăng số lượng bệnh nhân cần PHCN thần kinh bằng cách liên kết với các bệnh viện lớn khác chuyên về đột quị trong thành phố. </a:t>
            </a: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vi-VN" dirty="0">
                <a:cs typeface="Arial" panose="020B0604020202020204" pitchFamily="34" charset="0"/>
              </a:rPr>
              <a:t>Do vậy BVBC đóng vai trò như là một bệnh viện giảm tải và lưu giữ bệnh nhân đột quị tập PHCN</a:t>
            </a: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vi-VN" dirty="0">
                <a:cs typeface="Arial" panose="020B0604020202020204" pitchFamily="34" charset="0"/>
              </a:rPr>
              <a:t>Thành lập nhóm chuyên trách về PHCN đột quị khi số lượng bệnh nhân đột quị nội trú tăng nhiều</a:t>
            </a:r>
            <a:endParaRPr lang="en-US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chuyên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PHCN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-127912"/>
            <a:ext cx="7283768" cy="1325563"/>
          </a:xfrm>
        </p:spPr>
        <p:txBody>
          <a:bodyPr>
            <a:normAutofit/>
          </a:bodyPr>
          <a:lstStyle/>
          <a:p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994" y="987589"/>
            <a:ext cx="11763633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100" b="1" smtClean="0">
                <a:cs typeface="Arial" panose="020B0604020202020204" pitchFamily="34" charset="0"/>
              </a:rPr>
              <a:t>Các công ty thiết b</a:t>
            </a:r>
            <a:r>
              <a:rPr lang="vi-VN" sz="3100" b="1" smtClean="0">
                <a:cs typeface="Arial" panose="020B0604020202020204" pitchFamily="34" charset="0"/>
              </a:rPr>
              <a:t>ị</a:t>
            </a:r>
            <a:r>
              <a:rPr lang="en-US" sz="3100" b="1" smtClean="0">
                <a:cs typeface="Arial" panose="020B0604020202020204" pitchFamily="34" charset="0"/>
              </a:rPr>
              <a:t> y tế giúp hỗ trợ PHCN tại BV Bình Chánh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Nếu BV Bình Chánh tận dụng thế mạnh và hợp tác tốt với các công ty (Vd như 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ReHaSo, Ever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Pharma, Hải Minh,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Nguyên quốc, Chattanooga, BTL, Phúc Vinh, Hoàng Hà, PapaMilk, …..) → Sẽ t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hường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xuyên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mời được các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chuyên gia đầu ngành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về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PHCN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toàn quốc và quốc tế tổ chức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hội nghị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tại Bình Chánh (Như tỉnh Tiền Giang đã làm)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Qua đó </a:t>
            </a:r>
            <a:r>
              <a:rPr lang="vi-VN" sz="2400" smtClean="0">
                <a:latin typeface="Arial" panose="020B0604020202020204" pitchFamily="34" charset="0"/>
                <a:cs typeface="Arial" panose="020B0604020202020204" pitchFamily="34" charset="0"/>
              </a:rPr>
              <a:t>bác sĩ và kỹ thuật viên PHCN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được cập nhật kiến thức mới về cách sử dụng thiết bị y tế và kết hợp lâm sàng (cần chú ý luôn cả dinh dưỡng) sao cho BN đột quị cải thiện ở mức cao nhất VÀ chính các công ty thiết bị y tế cũng thu nhận được kiến thức → Hạn chế quảng cáo quá mức về các thiết bị hoặc thuốc của họ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→ Vai trò quan trọng của của công ty ReHaSo và Thầy Vũ Công Lập (Nguyên viện trưởng Viện Vật lý y sinh – Viện khoa học và Công nghệ quân sự) phát triển kiến thức về MMT (Medical Training Therapy): Các thiết bị y tế chỉ với mục đích hỗ trợ việc tập luyện chủ động ở mức độ cao nhất  →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Nhu cầu thành lập sớm  “Hội tác nhân vật lý lâm sàng” </a:t>
            </a:r>
            <a:r>
              <a:rPr lang="vi-VN" sz="2400" b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BV Bình Chánh nên “can đảm” nhận một vai trò lớn trong </a:t>
            </a:r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 này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Mẫu Thư Cảm Ơn Ấn Tượng Khi Nhận Được Việc Là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1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187" y="0"/>
            <a:ext cx="10515600" cy="1325563"/>
          </a:xfrm>
        </p:spPr>
        <p:txBody>
          <a:bodyPr/>
          <a:lstStyle/>
          <a:p>
            <a:r>
              <a:rPr lang="en-US" b="1" dirty="0" err="1"/>
              <a:t>Phục</a:t>
            </a:r>
            <a:r>
              <a:rPr lang="en-US" b="1" dirty="0"/>
              <a:t> </a:t>
            </a:r>
            <a:r>
              <a:rPr lang="en-US" b="1" dirty="0" err="1"/>
              <a:t>hồi</a:t>
            </a:r>
            <a:r>
              <a:rPr lang="en-US" b="1" dirty="0"/>
              <a:t> </a:t>
            </a:r>
            <a:r>
              <a:rPr lang="en-US" b="1" dirty="0" err="1"/>
              <a:t>chức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giai</a:t>
            </a:r>
            <a:r>
              <a:rPr lang="en-US" b="1" dirty="0"/>
              <a:t> </a:t>
            </a:r>
            <a:r>
              <a:rPr lang="en-US" b="1" dirty="0" err="1"/>
              <a:t>đoạn</a:t>
            </a:r>
            <a:r>
              <a:rPr lang="en-US" b="1" dirty="0"/>
              <a:t> </a:t>
            </a:r>
            <a:r>
              <a:rPr lang="en-US" b="1" dirty="0" err="1"/>
              <a:t>cấp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187" y="1150676"/>
            <a:ext cx="10963276" cy="520382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400"/>
              </a:spcAft>
            </a:pPr>
            <a:r>
              <a:rPr lang="en-US" sz="4000" dirty="0" err="1"/>
              <a:t>Dịch</a:t>
            </a:r>
            <a:r>
              <a:rPr lang="en-US" sz="4000" dirty="0"/>
              <a:t> </a:t>
            </a:r>
            <a:r>
              <a:rPr lang="en-US" sz="4000" dirty="0" err="1"/>
              <a:t>chuyển</a:t>
            </a:r>
            <a:r>
              <a:rPr lang="en-US" sz="4000" dirty="0"/>
              <a:t> </a:t>
            </a:r>
            <a:r>
              <a:rPr lang="en-US" sz="4000" dirty="0" err="1"/>
              <a:t>sớm</a:t>
            </a:r>
            <a:r>
              <a:rPr lang="en-US" sz="4000" dirty="0"/>
              <a:t> (Mobilization)</a:t>
            </a:r>
          </a:p>
          <a:p>
            <a:pPr>
              <a:spcAft>
                <a:spcPts val="400"/>
              </a:spcAft>
            </a:pPr>
            <a:r>
              <a:rPr lang="en-US" sz="4000" dirty="0" err="1"/>
              <a:t>Duy</a:t>
            </a:r>
            <a:r>
              <a:rPr lang="en-US" sz="4000" dirty="0"/>
              <a:t> </a:t>
            </a:r>
            <a:r>
              <a:rPr lang="en-US" sz="4000" dirty="0" err="1"/>
              <a:t>trì</a:t>
            </a:r>
            <a:r>
              <a:rPr lang="en-US" sz="4000" dirty="0"/>
              <a:t> </a:t>
            </a:r>
            <a:r>
              <a:rPr lang="en-US" sz="4000" dirty="0" err="1"/>
              <a:t>tầm</a:t>
            </a:r>
            <a:r>
              <a:rPr lang="en-US" sz="4000" dirty="0"/>
              <a:t> </a:t>
            </a:r>
            <a:r>
              <a:rPr lang="en-US" sz="4000" dirty="0" err="1"/>
              <a:t>vận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endParaRPr lang="en-US" sz="4000" dirty="0"/>
          </a:p>
          <a:p>
            <a:pPr>
              <a:spcAft>
                <a:spcPts val="400"/>
              </a:spcAft>
            </a:pP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mạnh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mức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nhẹ</a:t>
            </a:r>
            <a:endParaRPr lang="en-US" sz="4000" dirty="0"/>
          </a:p>
          <a:p>
            <a:pPr>
              <a:spcAft>
                <a:spcPts val="400"/>
              </a:spcAft>
            </a:pPr>
            <a:r>
              <a:rPr lang="en-US" sz="4000" err="1"/>
              <a:t>Bài</a:t>
            </a:r>
            <a:r>
              <a:rPr lang="en-US" sz="4000"/>
              <a:t> tập </a:t>
            </a:r>
            <a:r>
              <a:rPr lang="en-US" sz="4000" dirty="0" err="1"/>
              <a:t>hiếu</a:t>
            </a:r>
            <a:r>
              <a:rPr lang="en-US" sz="4000" dirty="0"/>
              <a:t> </a:t>
            </a:r>
            <a:r>
              <a:rPr lang="en-US" sz="4000" dirty="0" err="1"/>
              <a:t>khí</a:t>
            </a:r>
            <a:r>
              <a:rPr lang="en-US" sz="4000" dirty="0"/>
              <a:t> </a:t>
            </a:r>
            <a:r>
              <a:rPr lang="en-US" sz="4000" dirty="0" err="1"/>
              <a:t>mức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nhẹ</a:t>
            </a:r>
            <a:r>
              <a:rPr lang="en-US" sz="4000" dirty="0"/>
              <a:t> </a:t>
            </a:r>
          </a:p>
          <a:p>
            <a:pPr>
              <a:spcAft>
                <a:spcPts val="400"/>
              </a:spcAft>
            </a:pP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bài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tác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chức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-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trị</a:t>
            </a:r>
            <a:r>
              <a:rPr lang="en-US" sz="4000" dirty="0"/>
              <a:t> </a:t>
            </a:r>
            <a:r>
              <a:rPr lang="en-US" sz="4000" dirty="0" err="1"/>
              <a:t>liệu</a:t>
            </a:r>
            <a:r>
              <a:rPr lang="en-US" sz="4000" dirty="0"/>
              <a:t> </a:t>
            </a:r>
            <a:r>
              <a:rPr lang="en-US" sz="4000" dirty="0" err="1"/>
              <a:t>đơn</a:t>
            </a:r>
            <a:r>
              <a:rPr lang="en-US" sz="4000" dirty="0"/>
              <a:t> </a:t>
            </a:r>
            <a:r>
              <a:rPr lang="en-US" sz="4000" dirty="0" err="1"/>
              <a:t>giản</a:t>
            </a:r>
            <a:endParaRPr lang="en-US" sz="4000" dirty="0"/>
          </a:p>
          <a:p>
            <a:pPr>
              <a:spcAft>
                <a:spcPts val="400"/>
              </a:spcAft>
            </a:pPr>
            <a:r>
              <a:rPr lang="en-US" sz="4000" dirty="0"/>
              <a:t>Test </a:t>
            </a:r>
            <a:r>
              <a:rPr lang="en-US" sz="4000" dirty="0" err="1"/>
              <a:t>nuốt</a:t>
            </a:r>
            <a:r>
              <a:rPr lang="en-US" sz="4000" dirty="0"/>
              <a:t> → Cho </a:t>
            </a:r>
            <a:r>
              <a:rPr lang="en-US" sz="4000" dirty="0" err="1"/>
              <a:t>ăn</a:t>
            </a:r>
            <a:r>
              <a:rPr lang="en-US" sz="4000" dirty="0"/>
              <a:t> </a:t>
            </a:r>
            <a:r>
              <a:rPr lang="en-US" sz="4000" dirty="0" err="1"/>
              <a:t>trực</a:t>
            </a:r>
            <a:r>
              <a:rPr lang="en-US" sz="4000" dirty="0"/>
              <a:t> </a:t>
            </a:r>
            <a:r>
              <a:rPr lang="en-US" sz="4000" dirty="0" err="1"/>
              <a:t>tiếp</a:t>
            </a:r>
            <a:r>
              <a:rPr lang="en-US" sz="4000" dirty="0"/>
              <a:t> </a:t>
            </a:r>
            <a:r>
              <a:rPr lang="en-US" sz="4000" dirty="0" err="1"/>
              <a:t>hoặc</a:t>
            </a:r>
            <a:r>
              <a:rPr lang="en-US" sz="4000" dirty="0"/>
              <a:t> qua </a:t>
            </a:r>
            <a:r>
              <a:rPr lang="en-US" sz="4000" dirty="0" err="1"/>
              <a:t>sond</a:t>
            </a:r>
            <a:endParaRPr lang="en-US" sz="4000" dirty="0"/>
          </a:p>
          <a:p>
            <a:pPr>
              <a:spcAft>
                <a:spcPts val="400"/>
              </a:spcAft>
            </a:pPr>
            <a:r>
              <a:rPr lang="en-US" sz="4000" dirty="0" err="1"/>
              <a:t>Kích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điện</a:t>
            </a:r>
            <a:r>
              <a:rPr lang="en-US" sz="4000" dirty="0"/>
              <a:t>: </a:t>
            </a:r>
            <a:r>
              <a:rPr lang="en-US" sz="4000" dirty="0" err="1"/>
              <a:t>Duy</a:t>
            </a:r>
            <a:r>
              <a:rPr lang="en-US" sz="4000" dirty="0"/>
              <a:t> </a:t>
            </a:r>
            <a:r>
              <a:rPr lang="en-US" sz="4000" dirty="0" err="1"/>
              <a:t>trì</a:t>
            </a:r>
            <a:r>
              <a:rPr lang="en-US" sz="4000" dirty="0"/>
              <a:t> </a:t>
            </a:r>
            <a:r>
              <a:rPr lang="en-US" sz="4000" dirty="0" err="1"/>
              <a:t>trương</a:t>
            </a:r>
            <a:r>
              <a:rPr lang="en-US" sz="4000" dirty="0"/>
              <a:t> </a:t>
            </a:r>
            <a:r>
              <a:rPr lang="en-US" sz="4000" dirty="0" err="1"/>
              <a:t>lực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lực</a:t>
            </a:r>
            <a:r>
              <a:rPr lang="en-US" sz="4000" dirty="0"/>
              <a:t> </a:t>
            </a:r>
            <a:r>
              <a:rPr lang="en-US" sz="4000" dirty="0" err="1"/>
              <a:t>cơ</a:t>
            </a:r>
            <a:endParaRPr lang="en-US" sz="4000" dirty="0"/>
          </a:p>
          <a:p>
            <a:pPr>
              <a:spcAft>
                <a:spcPts val="400"/>
              </a:spcAft>
            </a:pPr>
            <a:r>
              <a:rPr lang="en-US" sz="4000" dirty="0" err="1"/>
              <a:t>Thuốc</a:t>
            </a:r>
            <a:r>
              <a:rPr lang="en-US" sz="4000" dirty="0"/>
              <a:t> </a:t>
            </a:r>
            <a:r>
              <a:rPr lang="en-US" sz="4000" dirty="0" err="1"/>
              <a:t>kích</a:t>
            </a:r>
            <a:r>
              <a:rPr lang="en-US" sz="4000" dirty="0"/>
              <a:t> </a:t>
            </a:r>
            <a:r>
              <a:rPr lang="en-US" sz="4000" dirty="0" err="1"/>
              <a:t>thích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mềm</a:t>
            </a:r>
            <a:r>
              <a:rPr lang="en-US" sz="4000" dirty="0"/>
              <a:t> </a:t>
            </a:r>
            <a:r>
              <a:rPr lang="en-US" sz="4000" dirty="0" err="1"/>
              <a:t>dẻo</a:t>
            </a:r>
            <a:r>
              <a:rPr lang="en-US" sz="4000" dirty="0"/>
              <a:t> </a:t>
            </a:r>
            <a:r>
              <a:rPr lang="en-US" sz="4000" dirty="0" err="1"/>
              <a:t>vỏ</a:t>
            </a:r>
            <a:r>
              <a:rPr lang="en-US" sz="4000" dirty="0"/>
              <a:t> </a:t>
            </a:r>
            <a:r>
              <a:rPr lang="en-US" sz="4000" dirty="0" err="1"/>
              <a:t>não</a:t>
            </a:r>
            <a:r>
              <a:rPr lang="en-US" sz="4000" dirty="0"/>
              <a:t> </a:t>
            </a:r>
            <a:r>
              <a:rPr lang="en-US" sz="4000" dirty="0" err="1"/>
              <a:t>Vd</a:t>
            </a:r>
            <a:r>
              <a:rPr lang="en-US" sz="4000" dirty="0"/>
              <a:t> </a:t>
            </a:r>
            <a:r>
              <a:rPr lang="en-US" sz="4000" i="1" u="sng" dirty="0" err="1"/>
              <a:t>Cerebrolysin</a:t>
            </a:r>
            <a:r>
              <a:rPr lang="en-US" sz="4000" dirty="0"/>
              <a:t> (Guideline Canada </a:t>
            </a:r>
            <a:r>
              <a:rPr lang="en-US" sz="4000" dirty="0" err="1"/>
              <a:t>và</a:t>
            </a:r>
            <a:r>
              <a:rPr lang="en-US" sz="4000" dirty="0"/>
              <a:t> Châu </a:t>
            </a:r>
            <a:r>
              <a:rPr lang="en-US" sz="4000" dirty="0" err="1"/>
              <a:t>âu</a:t>
            </a:r>
            <a:r>
              <a:rPr lang="en-US" sz="4000" dirty="0"/>
              <a:t>)</a:t>
            </a:r>
          </a:p>
          <a:p>
            <a:pPr>
              <a:spcAft>
                <a:spcPts val="400"/>
              </a:spcAft>
            </a:pPr>
            <a:r>
              <a:rPr lang="en-US" sz="4000" dirty="0" err="1"/>
              <a:t>Hướng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r>
              <a:rPr lang="en-US" sz="4000" dirty="0"/>
              <a:t> BN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thân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chăm</a:t>
            </a:r>
            <a:r>
              <a:rPr lang="en-US" sz="4000" dirty="0"/>
              <a:t> </a:t>
            </a:r>
            <a:r>
              <a:rPr lang="en-US" sz="4000" dirty="0" err="1"/>
              <a:t>cách</a:t>
            </a:r>
            <a:r>
              <a:rPr lang="en-US" sz="4000" dirty="0"/>
              <a:t> </a:t>
            </a:r>
            <a:r>
              <a:rPr lang="en-US" sz="4000" dirty="0" err="1"/>
              <a:t>tự</a:t>
            </a:r>
            <a:r>
              <a:rPr lang="en-US" sz="4000" dirty="0"/>
              <a:t> </a:t>
            </a:r>
            <a:r>
              <a:rPr lang="en-US" sz="4000" dirty="0" err="1"/>
              <a:t>chăm</a:t>
            </a:r>
            <a:r>
              <a:rPr lang="en-US" sz="4000" dirty="0"/>
              <a:t> </a:t>
            </a:r>
            <a:r>
              <a:rPr lang="en-US" sz="4000" dirty="0" err="1"/>
              <a:t>sóc</a:t>
            </a:r>
            <a:r>
              <a:rPr lang="en-US" sz="4000" dirty="0"/>
              <a:t> </a:t>
            </a:r>
            <a:r>
              <a:rPr lang="en-US" sz="4000" dirty="0" err="1"/>
              <a:t>tại</a:t>
            </a:r>
            <a:r>
              <a:rPr lang="en-US" sz="4000" dirty="0"/>
              <a:t> </a:t>
            </a:r>
            <a:r>
              <a:rPr lang="en-US" sz="4000" dirty="0" err="1"/>
              <a:t>nhà</a:t>
            </a:r>
            <a:endParaRPr lang="en-US" sz="4000" dirty="0"/>
          </a:p>
          <a:p>
            <a:pPr>
              <a:spcAft>
                <a:spcPts val="200"/>
              </a:spcAft>
            </a:pPr>
            <a:endParaRPr lang="en-US" sz="3800" dirty="0"/>
          </a:p>
          <a:p>
            <a:pPr>
              <a:spcAft>
                <a:spcPts val="2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7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96" y="0"/>
            <a:ext cx="10634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0"/>
            <a:ext cx="11106150" cy="69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3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0744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" y="807720"/>
            <a:ext cx="66751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/>
              <a:t>Cụng ly cà phê High Land với thầy Vũ Công Lập nêu ý tưởng thành lập “Hội Tác nhân vật lý lâm sàng” </a:t>
            </a:r>
          </a:p>
          <a:p>
            <a:pPr>
              <a:lnSpc>
                <a:spcPct val="150000"/>
              </a:lnSpc>
            </a:pPr>
            <a:r>
              <a:rPr lang="en-US" sz="3200" smtClean="0"/>
              <a:t>Nhằm giúp các đồng nghiệp trong lĩnh vực PHCN hiểu rõ cách ứng dụng một cách hiệu quả các thiết bị y tế PHCN trong thực hành lâm sàng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7559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9" t="26619" r="6097" b="36115"/>
          <a:stretch>
            <a:fillRect/>
          </a:stretch>
        </p:blipFill>
        <p:spPr bwMode="auto">
          <a:xfrm>
            <a:off x="247650" y="214313"/>
            <a:ext cx="3803073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3424715"/>
            <a:ext cx="3801351" cy="3182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255" y="1984801"/>
            <a:ext cx="2300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Duy</a:t>
            </a:r>
            <a:r>
              <a:rPr lang="en-US" sz="2400" dirty="0"/>
              <a:t> </a:t>
            </a:r>
            <a:r>
              <a:rPr lang="en-US" sz="2400" dirty="0" err="1"/>
              <a:t>trì</a:t>
            </a:r>
            <a:r>
              <a:rPr lang="en-US" sz="2400" dirty="0"/>
              <a:t> </a:t>
            </a:r>
            <a:r>
              <a:rPr lang="en-US" sz="2400" dirty="0" err="1"/>
              <a:t>tầm</a:t>
            </a:r>
            <a:r>
              <a:rPr lang="en-US" sz="2400" dirty="0"/>
              <a:t>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giường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"/>
          <a:stretch/>
        </p:blipFill>
        <p:spPr>
          <a:xfrm>
            <a:off x="7577772" y="0"/>
            <a:ext cx="4614228" cy="6607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87588" y="2578987"/>
            <a:ext cx="32515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https://slideplayer.com/slide/4720489/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386" y="455900"/>
            <a:ext cx="3109722" cy="1988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49001" y="2047672"/>
            <a:ext cx="176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GUSS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r="23326"/>
          <a:stretch/>
        </p:blipFill>
        <p:spPr>
          <a:xfrm>
            <a:off x="4129614" y="3424715"/>
            <a:ext cx="3367544" cy="28404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49000" y="4521797"/>
            <a:ext cx="119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HĐTL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cấp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7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1" name="AutoShape 3"/>
          <p:cNvSpPr>
            <a:spLocks noChangeAspect="1" noChangeArrowheads="1" noTextEdit="1"/>
          </p:cNvSpPr>
          <p:nvPr/>
        </p:nvSpPr>
        <p:spPr bwMode="auto">
          <a:xfrm>
            <a:off x="1905003" y="-2048564"/>
            <a:ext cx="8534400" cy="457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04789" y="27311"/>
            <a:ext cx="9224961" cy="1600391"/>
            <a:chOff x="261941" y="142684"/>
            <a:chExt cx="8970001" cy="1578669"/>
          </a:xfrm>
        </p:grpSpPr>
        <p:pic>
          <p:nvPicPr>
            <p:cNvPr id="40972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63"/>
            <a:stretch/>
          </p:blipFill>
          <p:spPr bwMode="auto">
            <a:xfrm>
              <a:off x="261941" y="142684"/>
              <a:ext cx="8682034" cy="157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3" name="Freeform 6"/>
            <p:cNvSpPr>
              <a:spLocks/>
            </p:cNvSpPr>
            <p:nvPr/>
          </p:nvSpPr>
          <p:spPr bwMode="auto">
            <a:xfrm>
              <a:off x="2051629" y="784326"/>
              <a:ext cx="6377996" cy="45719"/>
            </a:xfrm>
            <a:custGeom>
              <a:avLst/>
              <a:gdLst>
                <a:gd name="T0" fmla="*/ 0 w 2424"/>
                <a:gd name="T1" fmla="*/ 0 h 10"/>
                <a:gd name="T2" fmla="*/ 2424 w 2424"/>
                <a:gd name="T3" fmla="*/ 3 h 10"/>
                <a:gd name="T4" fmla="*/ 2424 w 2424"/>
                <a:gd name="T5" fmla="*/ 10 h 10"/>
                <a:gd name="T6" fmla="*/ 0 w 2424"/>
                <a:gd name="T7" fmla="*/ 7 h 10"/>
                <a:gd name="T8" fmla="*/ 0 w 2424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24"/>
                <a:gd name="T16" fmla="*/ 0 h 10"/>
                <a:gd name="T17" fmla="*/ 2424 w 242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24" h="10">
                  <a:moveTo>
                    <a:pt x="0" y="0"/>
                  </a:moveTo>
                  <a:lnTo>
                    <a:pt x="2424" y="3"/>
                  </a:lnTo>
                  <a:lnTo>
                    <a:pt x="2424" y="10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4" name="Freeform 7"/>
            <p:cNvSpPr>
              <a:spLocks/>
            </p:cNvSpPr>
            <p:nvPr/>
          </p:nvSpPr>
          <p:spPr bwMode="auto">
            <a:xfrm>
              <a:off x="395575" y="1332347"/>
              <a:ext cx="3292533" cy="12290"/>
            </a:xfrm>
            <a:custGeom>
              <a:avLst/>
              <a:gdLst>
                <a:gd name="T0" fmla="*/ 0 w 2037"/>
                <a:gd name="T1" fmla="*/ 0 h 8"/>
                <a:gd name="T2" fmla="*/ 2037 w 2037"/>
                <a:gd name="T3" fmla="*/ 1 h 8"/>
                <a:gd name="T4" fmla="*/ 2037 w 2037"/>
                <a:gd name="T5" fmla="*/ 8 h 8"/>
                <a:gd name="T6" fmla="*/ 0 w 2037"/>
                <a:gd name="T7" fmla="*/ 7 h 8"/>
                <a:gd name="T8" fmla="*/ 0 w 203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7"/>
                <a:gd name="T16" fmla="*/ 0 h 8"/>
                <a:gd name="T17" fmla="*/ 2037 w 203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7" h="8">
                  <a:moveTo>
                    <a:pt x="0" y="0"/>
                  </a:moveTo>
                  <a:lnTo>
                    <a:pt x="2037" y="1"/>
                  </a:lnTo>
                  <a:lnTo>
                    <a:pt x="2037" y="8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3810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970" name="TextBox 4"/>
            <p:cNvSpPr txBox="1">
              <a:spLocks noChangeArrowheads="1"/>
            </p:cNvSpPr>
            <p:nvPr/>
          </p:nvSpPr>
          <p:spPr bwMode="auto">
            <a:xfrm>
              <a:off x="3821742" y="1003051"/>
              <a:ext cx="5410200" cy="646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dirty="0"/>
                <a:t>Clinical Guidelines for Stroke Management (2017)</a:t>
              </a:r>
              <a:endParaRPr lang="en-US" altLang="en-US" sz="1800" dirty="0"/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927" y="2330148"/>
            <a:ext cx="4540925" cy="4473457"/>
            <a:chOff x="73927" y="2330148"/>
            <a:chExt cx="4540925" cy="4473457"/>
          </a:xfrm>
        </p:grpSpPr>
        <p:pic>
          <p:nvPicPr>
            <p:cNvPr id="40964" name="Picture 8" descr="Fig-1-Neuromuscular-electrical-stimulation-session-Nonadhesive-electrodes-were-plac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7" y="2330148"/>
              <a:ext cx="4540925" cy="4473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5" name="TextBox 13"/>
            <p:cNvSpPr txBox="1">
              <a:spLocks noChangeArrowheads="1"/>
            </p:cNvSpPr>
            <p:nvPr/>
          </p:nvSpPr>
          <p:spPr bwMode="auto">
            <a:xfrm>
              <a:off x="338413" y="5860630"/>
              <a:ext cx="4133565" cy="8001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00" dirty="0" err="1"/>
                <a:t>Kích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thích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điện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cơ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tứ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đầu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đùi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giai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đoạn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cấp</a:t>
              </a:r>
              <a:endParaRPr lang="en-US" altLang="en-US" sz="2300" dirty="0"/>
            </a:p>
          </p:txBody>
        </p:sp>
      </p:grpSp>
      <p:sp>
        <p:nvSpPr>
          <p:cNvPr id="40968" name="TextBox 12"/>
          <p:cNvSpPr txBox="1">
            <a:spLocks noChangeArrowheads="1"/>
          </p:cNvSpPr>
          <p:nvPr/>
        </p:nvSpPr>
        <p:spPr bwMode="auto">
          <a:xfrm>
            <a:off x="204789" y="1423392"/>
            <a:ext cx="117824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/>
              <a:t>Khuyến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cáo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của</a:t>
            </a:r>
            <a:r>
              <a:rPr lang="en-US" altLang="en-US" sz="2200" b="1" dirty="0"/>
              <a:t> </a:t>
            </a:r>
            <a:r>
              <a:rPr lang="en-US" altLang="en-US" sz="2200" b="1" dirty="0" err="1"/>
              <a:t>Úc</a:t>
            </a:r>
            <a:r>
              <a:rPr lang="en-US" altLang="en-US" sz="2200" b="1" dirty="0"/>
              <a:t> </a:t>
            </a:r>
            <a:r>
              <a:rPr lang="en-GB" altLang="en-US" sz="2200" dirty="0"/>
              <a:t>Clinical Guidelines for Stroke Management (2017</a:t>
            </a:r>
            <a:r>
              <a:rPr lang="en-US" altLang="en-US" sz="2200" dirty="0"/>
              <a:t>): </a:t>
            </a:r>
            <a:r>
              <a:rPr lang="en-US" altLang="en-US" sz="2200" dirty="0" err="1"/>
              <a:t>Nên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sử</a:t>
            </a:r>
            <a:r>
              <a:rPr lang="en-US" altLang="en-US" sz="2200" dirty="0"/>
              <a:t> </a:t>
            </a:r>
            <a:r>
              <a:rPr lang="en-US" altLang="en-US" sz="2200" dirty="0" err="1"/>
              <a:t>dụng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kích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thích</a:t>
            </a:r>
            <a:r>
              <a:rPr lang="en-US" altLang="en-US" sz="2200" dirty="0"/>
              <a:t> </a:t>
            </a:r>
            <a:r>
              <a:rPr lang="en-US" altLang="en-US" sz="2200" dirty="0" err="1"/>
              <a:t>điện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 BN </a:t>
            </a:r>
            <a:r>
              <a:rPr lang="en-US" altLang="en-US" sz="2200" dirty="0" err="1"/>
              <a:t>đột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quị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có</a:t>
            </a:r>
            <a:r>
              <a:rPr lang="en-US" altLang="en-US" sz="2200" dirty="0"/>
              <a:t> </a:t>
            </a:r>
            <a:r>
              <a:rPr lang="en-US" altLang="en-US" sz="2200" dirty="0" err="1"/>
              <a:t>giảm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cơ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lực</a:t>
            </a:r>
            <a:r>
              <a:rPr lang="en-US" altLang="en-US" sz="2200" dirty="0"/>
              <a:t> ở </a:t>
            </a:r>
            <a:r>
              <a:rPr lang="en-US" altLang="en-US" sz="2200" dirty="0" err="1"/>
              <a:t>tay</a:t>
            </a:r>
            <a:r>
              <a:rPr lang="en-US" altLang="en-US" sz="2200" dirty="0"/>
              <a:t> </a:t>
            </a:r>
            <a:r>
              <a:rPr lang="en-US" altLang="en-US" sz="2200" dirty="0" err="1"/>
              <a:t>hoặc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chân</a:t>
            </a:r>
            <a:r>
              <a:rPr lang="en-US" altLang="en-US" sz="2200" dirty="0"/>
              <a:t> (</a:t>
            </a:r>
            <a:r>
              <a:rPr lang="en-US" altLang="en-US" sz="2200" dirty="0" err="1"/>
              <a:t>đặc</a:t>
            </a:r>
            <a:r>
              <a:rPr lang="en-US" altLang="en-US" sz="2200" dirty="0"/>
              <a:t> </a:t>
            </a:r>
            <a:r>
              <a:rPr lang="en-US" altLang="en-US" sz="2200" dirty="0" err="1"/>
              <a:t>biệt</a:t>
            </a:r>
            <a:r>
              <a:rPr lang="en-US" altLang="en-US" sz="2200" dirty="0"/>
              <a:t> </a:t>
            </a:r>
            <a:r>
              <a:rPr lang="en-US" altLang="en-US" sz="2200" dirty="0" err="1"/>
              <a:t>khi</a:t>
            </a:r>
            <a:r>
              <a:rPr lang="en-US" altLang="en-US" sz="2200" dirty="0"/>
              <a:t> </a:t>
            </a:r>
            <a:r>
              <a:rPr lang="en-US" altLang="en-US" sz="2200" dirty="0" err="1"/>
              <a:t>cơ</a:t>
            </a:r>
            <a:r>
              <a:rPr lang="en-US" altLang="en-US" sz="2200" dirty="0"/>
              <a:t> </a:t>
            </a:r>
            <a:r>
              <a:rPr lang="en-US" altLang="en-US" sz="2200" dirty="0" err="1"/>
              <a:t>lực</a:t>
            </a:r>
            <a:r>
              <a:rPr lang="en-US" altLang="en-US" sz="2200" dirty="0"/>
              <a:t> ≤ 2/5)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53622" y="2193007"/>
            <a:ext cx="4133565" cy="4610598"/>
            <a:chOff x="7210710" y="2193007"/>
            <a:chExt cx="4133565" cy="461059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0710" y="2193007"/>
              <a:ext cx="4133565" cy="4610598"/>
            </a:xfrm>
            <a:prstGeom prst="rect">
              <a:avLst/>
            </a:prstGeom>
          </p:spPr>
        </p:pic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7210710" y="3037767"/>
              <a:ext cx="4133565" cy="11541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00" dirty="0" err="1"/>
                <a:t>Kích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thích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điện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phòng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ngừa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bán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trật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khớp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vai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trong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đột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quị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giai</a:t>
              </a:r>
              <a:r>
                <a:rPr lang="en-US" altLang="en-US" sz="2300" dirty="0"/>
                <a:t> </a:t>
              </a:r>
              <a:r>
                <a:rPr lang="en-US" altLang="en-US" sz="2300" dirty="0" err="1"/>
                <a:t>đoạn</a:t>
              </a:r>
              <a:r>
                <a:rPr lang="en-US" altLang="en-US" sz="2300" dirty="0"/>
                <a:t>  </a:t>
              </a:r>
              <a:r>
                <a:rPr lang="en-US" altLang="en-US" sz="2300" dirty="0" err="1"/>
                <a:t>cấp</a:t>
              </a:r>
              <a:r>
                <a:rPr lang="en-US" altLang="en-US" sz="2300" dirty="0"/>
                <a:t>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2188" y="4382899"/>
            <a:ext cx="4264635" cy="16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t="25195" r="28998" b="11699"/>
          <a:stretch>
            <a:fillRect/>
          </a:stretch>
        </p:blipFill>
        <p:spPr bwMode="auto">
          <a:xfrm>
            <a:off x="338479" y="2995820"/>
            <a:ext cx="3938326" cy="344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3" t="27344" r="43452" b="65039"/>
          <a:stretch>
            <a:fillRect/>
          </a:stretch>
        </p:blipFill>
        <p:spPr bwMode="auto">
          <a:xfrm>
            <a:off x="833977" y="155203"/>
            <a:ext cx="2393877" cy="77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59180" r="32613" b="23828"/>
          <a:stretch>
            <a:fillRect/>
          </a:stretch>
        </p:blipFill>
        <p:spPr bwMode="auto">
          <a:xfrm>
            <a:off x="642937" y="844251"/>
            <a:ext cx="2689152" cy="146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t="42969" r="35039" b="45703"/>
          <a:stretch>
            <a:fillRect/>
          </a:stretch>
        </p:blipFill>
        <p:spPr bwMode="auto">
          <a:xfrm>
            <a:off x="1310230" y="2226670"/>
            <a:ext cx="1735563" cy="53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48" y="305883"/>
            <a:ext cx="5246949" cy="56867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146" y="298078"/>
            <a:ext cx="1714500" cy="15078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6885" y="6101060"/>
            <a:ext cx="3400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Early Mobilization</a:t>
            </a:r>
          </a:p>
        </p:txBody>
      </p:sp>
    </p:spTree>
    <p:extLst>
      <p:ext uri="{BB962C8B-B14F-4D97-AF65-F5344CB8AC3E}">
        <p14:creationId xmlns:p14="http://schemas.microsoft.com/office/powerpoint/2010/main" val="228787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0114" y="398889"/>
            <a:ext cx="3986212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/>
              <a:t>Khơi</a:t>
            </a:r>
            <a:r>
              <a:rPr lang="en-US" sz="3000" b="1" dirty="0"/>
              <a:t> </a:t>
            </a:r>
            <a:r>
              <a:rPr lang="en-US" sz="3000" b="1" dirty="0" err="1"/>
              <a:t>gợi</a:t>
            </a:r>
            <a:r>
              <a:rPr lang="en-US" sz="3000" b="1" dirty="0"/>
              <a:t> </a:t>
            </a:r>
            <a:r>
              <a:rPr lang="en-US" sz="3000" b="1" dirty="0" err="1"/>
              <a:t>tính</a:t>
            </a:r>
            <a:r>
              <a:rPr lang="en-US" sz="3000" b="1" dirty="0"/>
              <a:t> </a:t>
            </a:r>
            <a:r>
              <a:rPr lang="en-US" sz="3000" b="1" dirty="0" err="1"/>
              <a:t>mềm</a:t>
            </a:r>
            <a:r>
              <a:rPr lang="en-US" sz="3000" b="1" dirty="0"/>
              <a:t> </a:t>
            </a:r>
            <a:r>
              <a:rPr lang="en-US" sz="3000" b="1" dirty="0" err="1"/>
              <a:t>dẻo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vỏ</a:t>
            </a:r>
            <a:r>
              <a:rPr lang="en-US" sz="3000" b="1" dirty="0"/>
              <a:t> </a:t>
            </a:r>
            <a:r>
              <a:rPr lang="en-US" sz="3000" b="1" dirty="0" err="1"/>
              <a:t>não</a:t>
            </a:r>
            <a:r>
              <a:rPr lang="en-US" sz="3000" b="1" dirty="0"/>
              <a:t> </a:t>
            </a:r>
            <a:r>
              <a:rPr lang="en-US" sz="3000" b="1" dirty="0" err="1"/>
              <a:t>vận</a:t>
            </a:r>
            <a:r>
              <a:rPr lang="en-US" sz="3000" b="1" dirty="0"/>
              <a:t> </a:t>
            </a:r>
            <a:r>
              <a:rPr lang="en-US" sz="3000" b="1" dirty="0" err="1"/>
              <a:t>động</a:t>
            </a:r>
            <a:endParaRPr lang="en-US" sz="3000" b="1" dirty="0"/>
          </a:p>
          <a:p>
            <a:pPr algn="ctr"/>
            <a:r>
              <a:rPr lang="en-US" sz="2800" dirty="0"/>
              <a:t>(Motor Plasticity)</a:t>
            </a:r>
          </a:p>
        </p:txBody>
      </p:sp>
      <p:cxnSp>
        <p:nvCxnSpPr>
          <p:cNvPr id="5" name="Straight Arrow Connector 4"/>
          <p:cNvCxnSpPr>
            <a:endCxn id="8" idx="0"/>
          </p:cNvCxnSpPr>
          <p:nvPr/>
        </p:nvCxnSpPr>
        <p:spPr>
          <a:xfrm flipH="1">
            <a:off x="1519849" y="1900238"/>
            <a:ext cx="1301945" cy="7572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endCxn id="13" idx="0"/>
          </p:cNvCxnSpPr>
          <p:nvPr/>
        </p:nvCxnSpPr>
        <p:spPr>
          <a:xfrm>
            <a:off x="3028950" y="1900238"/>
            <a:ext cx="1491270" cy="7572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7904" y="2657475"/>
            <a:ext cx="260389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tác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endParaRPr lang="en-US" sz="2400" dirty="0"/>
          </a:p>
          <a:p>
            <a:pPr algn="ctr"/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guideline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quốc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khuyến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218275" y="2657475"/>
            <a:ext cx="260389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Thuốc</a:t>
            </a:r>
            <a:r>
              <a:rPr lang="en-US" sz="2400" dirty="0"/>
              <a:t> </a:t>
            </a:r>
            <a:r>
              <a:rPr lang="en-US" sz="2400" dirty="0" err="1"/>
              <a:t>Cerebrolysin</a:t>
            </a:r>
            <a:endParaRPr lang="en-US" sz="2400" dirty="0"/>
          </a:p>
          <a:p>
            <a:pPr algn="ctr"/>
            <a:r>
              <a:rPr lang="en-US" sz="2400" dirty="0"/>
              <a:t>Guideline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Châu</a:t>
            </a:r>
            <a:r>
              <a:rPr lang="en-US" sz="2400" dirty="0"/>
              <a:t> </a:t>
            </a:r>
            <a:r>
              <a:rPr lang="en-US" sz="2400" dirty="0" err="1"/>
              <a:t>Âu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Canada </a:t>
            </a:r>
            <a:r>
              <a:rPr lang="en-US" sz="2400" dirty="0" err="1"/>
              <a:t>khuyến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383" y="119351"/>
            <a:ext cx="3672083" cy="86610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9" t="24414" r="31541" b="63428"/>
          <a:stretch>
            <a:fillRect/>
          </a:stretch>
        </p:blipFill>
        <p:spPr bwMode="auto">
          <a:xfrm>
            <a:off x="7279383" y="1193450"/>
            <a:ext cx="3893540" cy="7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950" y="1983065"/>
            <a:ext cx="3350516" cy="26134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22" y="4829174"/>
            <a:ext cx="5582299" cy="18002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20422" y="4721318"/>
            <a:ext cx="593822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/>
              <a:t>Nghiên</a:t>
            </a:r>
            <a:r>
              <a:rPr lang="en-US" sz="2500" dirty="0"/>
              <a:t> </a:t>
            </a:r>
            <a:r>
              <a:rPr lang="en-US" sz="2500" dirty="0" err="1"/>
              <a:t>cứu</a:t>
            </a:r>
            <a:r>
              <a:rPr lang="en-US" sz="2500" dirty="0"/>
              <a:t> </a:t>
            </a:r>
            <a:r>
              <a:rPr lang="en-US" sz="2500" dirty="0" err="1"/>
              <a:t>trên</a:t>
            </a:r>
            <a:r>
              <a:rPr lang="en-US" sz="2500" dirty="0"/>
              <a:t> </a:t>
            </a:r>
            <a:r>
              <a:rPr lang="en-US" sz="2500" dirty="0" err="1"/>
              <a:t>động</a:t>
            </a:r>
            <a:r>
              <a:rPr lang="en-US" sz="2500" dirty="0"/>
              <a:t> </a:t>
            </a:r>
            <a:r>
              <a:rPr lang="en-US" sz="2500" dirty="0" err="1"/>
              <a:t>vật</a:t>
            </a:r>
            <a:r>
              <a:rPr lang="en-US" sz="2500" dirty="0"/>
              <a:t> </a:t>
            </a:r>
            <a:r>
              <a:rPr lang="en-US" sz="2500" dirty="0" err="1"/>
              <a:t>bài</a:t>
            </a:r>
            <a:r>
              <a:rPr lang="en-US" sz="2500" dirty="0"/>
              <a:t> </a:t>
            </a:r>
            <a:r>
              <a:rPr lang="en-US" sz="2500" dirty="0" err="1"/>
              <a:t>tập</a:t>
            </a:r>
            <a:r>
              <a:rPr lang="en-US" sz="2500" dirty="0"/>
              <a:t> </a:t>
            </a:r>
            <a:r>
              <a:rPr lang="en-US" sz="2500" dirty="0" err="1"/>
              <a:t>lặp</a:t>
            </a:r>
            <a:r>
              <a:rPr lang="en-US" sz="2500" dirty="0"/>
              <a:t> </a:t>
            </a:r>
            <a:r>
              <a:rPr lang="en-US" sz="2500" dirty="0" err="1"/>
              <a:t>lại</a:t>
            </a:r>
            <a:r>
              <a:rPr lang="en-US" sz="2500" dirty="0"/>
              <a:t> 400 </a:t>
            </a:r>
            <a:r>
              <a:rPr lang="en-US" sz="2500" dirty="0" err="1"/>
              <a:t>lần</a:t>
            </a:r>
            <a:r>
              <a:rPr lang="en-US" sz="2500" dirty="0"/>
              <a:t>/ </a:t>
            </a:r>
            <a:r>
              <a:rPr lang="en-US" sz="2500" dirty="0" err="1"/>
              <a:t>ngày</a:t>
            </a:r>
            <a:r>
              <a:rPr lang="en-US" sz="2500" dirty="0"/>
              <a:t> </a:t>
            </a:r>
            <a:r>
              <a:rPr lang="en-US" sz="2500" dirty="0" err="1"/>
              <a:t>mới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</a:t>
            </a:r>
            <a:r>
              <a:rPr lang="en-US" sz="2500" dirty="0" err="1"/>
              <a:t>sự</a:t>
            </a:r>
            <a:r>
              <a:rPr lang="en-US" sz="2500" dirty="0"/>
              <a:t> </a:t>
            </a:r>
            <a:r>
              <a:rPr lang="en-US" sz="2500" dirty="0" err="1"/>
              <a:t>thay</a:t>
            </a:r>
            <a:r>
              <a:rPr lang="en-US" sz="2500" dirty="0"/>
              <a:t> </a:t>
            </a:r>
            <a:r>
              <a:rPr lang="en-US" sz="2500" dirty="0" err="1"/>
              <a:t>đổi</a:t>
            </a:r>
            <a:r>
              <a:rPr lang="en-US" sz="2500" dirty="0"/>
              <a:t> </a:t>
            </a:r>
            <a:r>
              <a:rPr lang="en-US" sz="2500" dirty="0" err="1"/>
              <a:t>trên</a:t>
            </a:r>
            <a:r>
              <a:rPr lang="en-US" sz="2500" dirty="0"/>
              <a:t> </a:t>
            </a:r>
            <a:r>
              <a:rPr lang="en-US" sz="2500" dirty="0" err="1"/>
              <a:t>các</a:t>
            </a:r>
            <a:r>
              <a:rPr lang="en-US" sz="2500" dirty="0"/>
              <a:t> </a:t>
            </a:r>
            <a:r>
              <a:rPr lang="en-US" sz="2500" dirty="0" err="1"/>
              <a:t>tế</a:t>
            </a:r>
            <a:r>
              <a:rPr lang="en-US" sz="2500" dirty="0"/>
              <a:t> </a:t>
            </a:r>
            <a:r>
              <a:rPr lang="en-US" sz="2500" dirty="0" err="1"/>
              <a:t>bào</a:t>
            </a:r>
            <a:r>
              <a:rPr lang="en-US" sz="2500" dirty="0"/>
              <a:t> </a:t>
            </a:r>
            <a:r>
              <a:rPr lang="en-US" sz="2500" dirty="0" err="1"/>
              <a:t>thần</a:t>
            </a:r>
            <a:r>
              <a:rPr lang="en-US" sz="2500" dirty="0"/>
              <a:t> </a:t>
            </a:r>
            <a:r>
              <a:rPr lang="en-US" sz="2500" dirty="0" err="1"/>
              <a:t>kinh</a:t>
            </a:r>
            <a:r>
              <a:rPr lang="en-US" sz="2500" dirty="0"/>
              <a:t>. </a:t>
            </a:r>
            <a:r>
              <a:rPr lang="en-US" sz="2500" dirty="0" err="1"/>
              <a:t>Điều</a:t>
            </a:r>
            <a:r>
              <a:rPr lang="en-US" sz="2500" dirty="0"/>
              <a:t> </a:t>
            </a:r>
            <a:r>
              <a:rPr lang="en-US" sz="2500" dirty="0" err="1"/>
              <a:t>này</a:t>
            </a:r>
            <a:r>
              <a:rPr lang="en-US" sz="2500" dirty="0"/>
              <a:t> </a:t>
            </a:r>
            <a:r>
              <a:rPr lang="en-US" sz="2500" dirty="0" err="1"/>
              <a:t>khó</a:t>
            </a:r>
            <a:r>
              <a:rPr lang="en-US" sz="2500" dirty="0"/>
              <a:t> </a:t>
            </a:r>
            <a:r>
              <a:rPr lang="en-US" sz="2500" dirty="0" err="1"/>
              <a:t>áp</a:t>
            </a:r>
            <a:r>
              <a:rPr lang="en-US" sz="2500" dirty="0"/>
              <a:t> </a:t>
            </a:r>
            <a:r>
              <a:rPr lang="en-US" sz="2500" dirty="0" err="1"/>
              <a:t>dụng</a:t>
            </a:r>
            <a:r>
              <a:rPr lang="en-US" sz="2500" dirty="0"/>
              <a:t> </a:t>
            </a:r>
            <a:r>
              <a:rPr lang="en-US" sz="2500" dirty="0" err="1"/>
              <a:t>cho</a:t>
            </a:r>
            <a:r>
              <a:rPr lang="en-US" sz="2500" dirty="0"/>
              <a:t> BN </a:t>
            </a:r>
            <a:r>
              <a:rPr lang="en-US" sz="2500" dirty="0" err="1"/>
              <a:t>đột</a:t>
            </a:r>
            <a:r>
              <a:rPr lang="en-US" sz="2500" dirty="0"/>
              <a:t> </a:t>
            </a:r>
            <a:r>
              <a:rPr lang="en-US" sz="2500" dirty="0" err="1"/>
              <a:t>quị</a:t>
            </a:r>
            <a:r>
              <a:rPr lang="en-US" sz="2500" dirty="0"/>
              <a:t> </a:t>
            </a:r>
            <a:r>
              <a:rPr lang="en-US" sz="2500" dirty="0" err="1"/>
              <a:t>gđ</a:t>
            </a:r>
            <a:r>
              <a:rPr lang="en-US" sz="2500" dirty="0"/>
              <a:t> </a:t>
            </a:r>
            <a:r>
              <a:rPr lang="en-US" sz="2500" dirty="0" err="1"/>
              <a:t>cấp</a:t>
            </a:r>
            <a:r>
              <a:rPr lang="en-US" sz="2500" dirty="0"/>
              <a:t>. </a:t>
            </a:r>
            <a:r>
              <a:rPr lang="en-US" sz="2500" dirty="0" err="1"/>
              <a:t>Vai</a:t>
            </a:r>
            <a:r>
              <a:rPr lang="en-US" sz="2500" dirty="0"/>
              <a:t> </a:t>
            </a:r>
            <a:r>
              <a:rPr lang="en-US" sz="2500" dirty="0" err="1"/>
              <a:t>trò</a:t>
            </a:r>
            <a:r>
              <a:rPr lang="en-US" sz="2500" dirty="0"/>
              <a:t> </a:t>
            </a:r>
            <a:r>
              <a:rPr lang="en-US" sz="2500" dirty="0" err="1"/>
              <a:t>thuốc</a:t>
            </a:r>
            <a:r>
              <a:rPr lang="en-US" sz="2500" dirty="0"/>
              <a:t> </a:t>
            </a:r>
            <a:r>
              <a:rPr lang="en-US" sz="2500" dirty="0" err="1"/>
              <a:t>rất</a:t>
            </a:r>
            <a:r>
              <a:rPr lang="en-US" sz="2500" dirty="0"/>
              <a:t> </a:t>
            </a:r>
            <a:r>
              <a:rPr lang="en-US" sz="2500" dirty="0" err="1"/>
              <a:t>quan</a:t>
            </a:r>
            <a:r>
              <a:rPr lang="en-US" sz="2500" dirty="0"/>
              <a:t> </a:t>
            </a:r>
            <a:r>
              <a:rPr lang="en-US" sz="2500" dirty="0" err="1"/>
              <a:t>trọng</a:t>
            </a:r>
            <a:r>
              <a:rPr lang="en-US" sz="2500" dirty="0"/>
              <a:t> (</a:t>
            </a:r>
            <a:r>
              <a:rPr lang="en-US" sz="2500" dirty="0" err="1"/>
              <a:t>Cần</a:t>
            </a:r>
            <a:r>
              <a:rPr lang="en-US" sz="2500" dirty="0"/>
              <a:t> </a:t>
            </a:r>
            <a:r>
              <a:rPr lang="en-US" sz="2500" dirty="0" err="1"/>
              <a:t>thêm</a:t>
            </a:r>
            <a:r>
              <a:rPr lang="en-US" sz="2500" dirty="0"/>
              <a:t> </a:t>
            </a:r>
            <a:r>
              <a:rPr lang="en-US" sz="2500" dirty="0" err="1"/>
              <a:t>nhiều</a:t>
            </a:r>
            <a:r>
              <a:rPr lang="en-US" sz="2500" dirty="0"/>
              <a:t> </a:t>
            </a:r>
            <a:r>
              <a:rPr lang="en-US" sz="2500" dirty="0" err="1"/>
              <a:t>nghiên</a:t>
            </a:r>
            <a:r>
              <a:rPr lang="en-US" sz="2500" dirty="0"/>
              <a:t> </a:t>
            </a:r>
            <a:r>
              <a:rPr lang="en-US" sz="2500" dirty="0" err="1"/>
              <a:t>cứu</a:t>
            </a:r>
            <a:r>
              <a:rPr lang="en-US" sz="2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60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9ED98C-DEE1-900C-6740-F266FE023F26}"/>
              </a:ext>
            </a:extLst>
          </p:cNvPr>
          <p:cNvGrpSpPr/>
          <p:nvPr/>
        </p:nvGrpSpPr>
        <p:grpSpPr>
          <a:xfrm>
            <a:off x="502731" y="663964"/>
            <a:ext cx="5187422" cy="2700762"/>
            <a:chOff x="607944" y="878206"/>
            <a:chExt cx="5714171" cy="31413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B9B2BAB-E80C-EEBB-F902-3E68B3137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7944" y="878206"/>
              <a:ext cx="5714171" cy="314135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C034F0-88E6-13F0-E9F4-257C206E0E0C}"/>
                </a:ext>
              </a:extLst>
            </p:cNvPr>
            <p:cNvSpPr txBox="1"/>
            <p:nvPr/>
          </p:nvSpPr>
          <p:spPr>
            <a:xfrm>
              <a:off x="866337" y="3666814"/>
              <a:ext cx="5013354" cy="33475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err="1"/>
                <a:t>Cải</a:t>
              </a:r>
              <a:r>
                <a:rPr lang="en-US" sz="1100" dirty="0"/>
                <a:t> </a:t>
              </a:r>
              <a:r>
                <a:rPr lang="en-US" sz="1100" dirty="0" err="1"/>
                <a:t>thiện</a:t>
              </a:r>
              <a:r>
                <a:rPr lang="en-US" sz="1100" dirty="0"/>
                <a:t> </a:t>
              </a:r>
              <a:r>
                <a:rPr lang="en-US" sz="1100" dirty="0" err="1"/>
                <a:t>của</a:t>
              </a:r>
              <a:r>
                <a:rPr lang="en-US" sz="1100" dirty="0"/>
                <a:t> thang </a:t>
              </a:r>
              <a:r>
                <a:rPr lang="en-US" sz="1100" dirty="0" err="1"/>
                <a:t>điểm</a:t>
              </a:r>
              <a:r>
                <a:rPr lang="en-US" sz="1100" dirty="0"/>
                <a:t> ARAT ở </a:t>
              </a:r>
              <a:r>
                <a:rPr lang="en-US" sz="1100" dirty="0" err="1"/>
                <a:t>nhóm</a:t>
              </a:r>
              <a:r>
                <a:rPr lang="en-US" sz="1100" dirty="0"/>
                <a:t> </a:t>
              </a:r>
              <a:r>
                <a:rPr lang="en-US" sz="1100" dirty="0" err="1"/>
                <a:t>dùng</a:t>
              </a:r>
              <a:r>
                <a:rPr lang="en-US" sz="1100" dirty="0"/>
                <a:t> </a:t>
              </a:r>
              <a:r>
                <a:rPr lang="en-US" sz="1100" dirty="0" err="1">
                  <a:solidFill>
                    <a:srgbClr val="FF0000"/>
                  </a:solidFill>
                </a:rPr>
                <a:t>Cerebrolysin</a:t>
              </a:r>
              <a:r>
                <a:rPr lang="en-US" sz="1100" dirty="0"/>
                <a:t> so </a:t>
              </a:r>
              <a:r>
                <a:rPr lang="en-US" sz="1100" dirty="0" err="1"/>
                <a:t>với</a:t>
              </a:r>
              <a:r>
                <a:rPr lang="en-US" sz="1100" dirty="0"/>
                <a:t> placebo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053875-8026-2779-371A-B0EFA3927592}"/>
              </a:ext>
            </a:extLst>
          </p:cNvPr>
          <p:cNvGrpSpPr/>
          <p:nvPr/>
        </p:nvGrpSpPr>
        <p:grpSpPr>
          <a:xfrm>
            <a:off x="724863" y="3519238"/>
            <a:ext cx="4551208" cy="3176530"/>
            <a:chOff x="6501848" y="479298"/>
            <a:chExt cx="4636152" cy="31205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1CBF7-61C1-3A51-0917-6720DBF46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2928" y="899046"/>
              <a:ext cx="4615072" cy="270076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A254E6-ADF3-4A65-AD2E-C8CA817CC812}"/>
                </a:ext>
              </a:extLst>
            </p:cNvPr>
            <p:cNvSpPr txBox="1"/>
            <p:nvPr/>
          </p:nvSpPr>
          <p:spPr>
            <a:xfrm>
              <a:off x="6501848" y="479298"/>
              <a:ext cx="46150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Guideline PHCN </a:t>
              </a:r>
              <a:r>
                <a:rPr lang="en-US" b="1" dirty="0" err="1"/>
                <a:t>sau</a:t>
              </a:r>
              <a:r>
                <a:rPr lang="en-US" b="1" dirty="0"/>
                <a:t> </a:t>
              </a:r>
              <a:r>
                <a:rPr lang="en-US" b="1" dirty="0" err="1"/>
                <a:t>đột</a:t>
              </a:r>
              <a:r>
                <a:rPr lang="en-US" b="1" dirty="0"/>
                <a:t> </a:t>
              </a:r>
              <a:r>
                <a:rPr lang="en-US" b="1" dirty="0" err="1"/>
                <a:t>quỵ</a:t>
              </a:r>
              <a:r>
                <a:rPr lang="en-US" b="1" dirty="0"/>
                <a:t> </a:t>
              </a:r>
              <a:r>
                <a:rPr lang="en-US" b="1" dirty="0" err="1"/>
                <a:t>của</a:t>
              </a:r>
              <a:r>
                <a:rPr lang="en-US" b="1" dirty="0"/>
                <a:t> CANADA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0660DF8B-50DC-ECD8-7121-EF85BB5E2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9079" y="3426348"/>
            <a:ext cx="4652927" cy="244609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89543D3-423B-3858-70CC-8C0148DBBF3B}"/>
              </a:ext>
            </a:extLst>
          </p:cNvPr>
          <p:cNvGrpSpPr/>
          <p:nvPr/>
        </p:nvGrpSpPr>
        <p:grpSpPr>
          <a:xfrm>
            <a:off x="7930263" y="4774275"/>
            <a:ext cx="4133580" cy="2196336"/>
            <a:chOff x="4147090" y="2512301"/>
            <a:chExt cx="2670306" cy="13761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ABB989E-51FF-267D-D8CC-D3FFC2B4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825" l="3436" r="93671"/>
                      </a14:imgEffect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7090" y="2512301"/>
              <a:ext cx="2670306" cy="137619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A66E3-6283-EAB3-D9DF-5FC2404AC34B}"/>
                </a:ext>
              </a:extLst>
            </p:cNvPr>
            <p:cNvSpPr txBox="1"/>
            <p:nvPr/>
          </p:nvSpPr>
          <p:spPr>
            <a:xfrm>
              <a:off x="4511244" y="2857726"/>
              <a:ext cx="1941998" cy="55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Khuyến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cáo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Cerebrolysin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(30 ml/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ngày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,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tiêm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tĩnh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mạch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,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ít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nhất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10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ngày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)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trong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phục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hồi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chức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năng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vận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động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sớm</a:t>
              </a:r>
              <a:r>
                <a:rPr lang="en-GB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sau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đột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quỵ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nhồi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máu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não</a:t>
              </a:r>
              <a:r>
                <a:rPr lang="en-GB" sz="1400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 </a:t>
              </a:r>
              <a:r>
                <a:rPr lang="en-GB" sz="1400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Didact Gothic"/>
                </a:rPr>
                <a:t>cấp</a:t>
              </a:r>
              <a:endPara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CC80306-0BB7-3048-0E94-F1E492363DB0}"/>
              </a:ext>
            </a:extLst>
          </p:cNvPr>
          <p:cNvSpPr txBox="1"/>
          <p:nvPr/>
        </p:nvSpPr>
        <p:spPr>
          <a:xfrm>
            <a:off x="5690153" y="798760"/>
            <a:ext cx="5863763" cy="193899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/>
              <a:t>Nghiên</a:t>
            </a:r>
            <a:r>
              <a:rPr lang="en-US" sz="2400" dirty="0"/>
              <a:t> </a:t>
            </a:r>
            <a:r>
              <a:rPr lang="en-US" sz="2400" dirty="0" err="1"/>
              <a:t>cứu</a:t>
            </a:r>
            <a:r>
              <a:rPr lang="en-US" sz="2400" dirty="0"/>
              <a:t> CARS </a:t>
            </a:r>
            <a:r>
              <a:rPr lang="en-US" sz="2400" dirty="0" err="1"/>
              <a:t>và</a:t>
            </a:r>
            <a:r>
              <a:rPr lang="en-US" sz="2400" dirty="0"/>
              <a:t> guideline </a:t>
            </a:r>
            <a:r>
              <a:rPr lang="en-US" sz="2400" dirty="0" err="1"/>
              <a:t>của</a:t>
            </a:r>
            <a:r>
              <a:rPr lang="en-US" sz="2400" dirty="0"/>
              <a:t> EAN </a:t>
            </a:r>
          </a:p>
          <a:p>
            <a:r>
              <a:rPr lang="en-US" sz="2400" dirty="0" err="1"/>
              <a:t>chứng</a:t>
            </a:r>
            <a:r>
              <a:rPr lang="en-US" sz="2400" dirty="0"/>
              <a:t> minh </a:t>
            </a:r>
            <a:r>
              <a:rPr lang="en-US" sz="2400" b="1" dirty="0" err="1">
                <a:solidFill>
                  <a:srgbClr val="FF0000"/>
                </a:solidFill>
              </a:rPr>
              <a:t>Cerebrolysin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hiệu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giai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endParaRPr lang="en-US" sz="2400" dirty="0"/>
          </a:p>
          <a:p>
            <a:r>
              <a:rPr lang="en-US" sz="2400" dirty="0"/>
              <a:t>Guideline </a:t>
            </a:r>
            <a:r>
              <a:rPr lang="en-US" sz="2400" dirty="0" err="1"/>
              <a:t>của</a:t>
            </a:r>
            <a:r>
              <a:rPr lang="en-US" sz="2400" dirty="0"/>
              <a:t> Canada </a:t>
            </a:r>
            <a:r>
              <a:rPr lang="en-US" sz="2400" dirty="0" err="1"/>
              <a:t>khuyến</a:t>
            </a:r>
            <a:r>
              <a:rPr lang="en-US" sz="2400" dirty="0"/>
              <a:t> </a:t>
            </a:r>
            <a:r>
              <a:rPr lang="en-US" sz="2400" dirty="0" err="1"/>
              <a:t>cáo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endParaRPr lang="en-US" sz="2400" dirty="0"/>
          </a:p>
          <a:p>
            <a:r>
              <a:rPr lang="en-US" sz="2400" b="1" dirty="0" err="1">
                <a:solidFill>
                  <a:srgbClr val="FF0000"/>
                </a:solidFill>
              </a:rPr>
              <a:t>Cerebrolysin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đột</a:t>
            </a:r>
            <a:r>
              <a:rPr lang="en-US" sz="2400" dirty="0"/>
              <a:t> </a:t>
            </a:r>
            <a:r>
              <a:rPr lang="en-US" sz="2400" dirty="0" err="1"/>
              <a:t>quị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mạn</a:t>
            </a:r>
            <a:r>
              <a:rPr lang="en-US" sz="2400" dirty="0"/>
              <a:t> (1a, 1b)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FA05F0-F337-96FE-1DB6-A54A34284397}"/>
              </a:ext>
            </a:extLst>
          </p:cNvPr>
          <p:cNvSpPr txBox="1"/>
          <p:nvPr/>
        </p:nvSpPr>
        <p:spPr>
          <a:xfrm>
            <a:off x="5714336" y="3035695"/>
            <a:ext cx="490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Guideline EAN – </a:t>
            </a:r>
            <a:r>
              <a:rPr lang="en-US" sz="2000" b="1" dirty="0" err="1"/>
              <a:t>toàn</a:t>
            </a:r>
            <a:r>
              <a:rPr lang="en-US" sz="2000" b="1" dirty="0"/>
              <a:t> Châu </a:t>
            </a:r>
            <a:r>
              <a:rPr lang="en-US" sz="2000" b="1" dirty="0" err="1"/>
              <a:t>Âu</a:t>
            </a:r>
            <a:r>
              <a:rPr lang="en-US" sz="2000" b="1" dirty="0"/>
              <a:t>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479A55-94F0-8674-F154-7DA245022DD3}"/>
              </a:ext>
            </a:extLst>
          </p:cNvPr>
          <p:cNvSpPr txBox="1"/>
          <p:nvPr/>
        </p:nvSpPr>
        <p:spPr>
          <a:xfrm>
            <a:off x="724863" y="294632"/>
            <a:ext cx="455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Cerebrolysin</a:t>
            </a:r>
            <a:r>
              <a:rPr lang="en-US" sz="18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nd </a:t>
            </a:r>
            <a:r>
              <a:rPr lang="en-US" sz="18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ecovery After </a:t>
            </a:r>
            <a:r>
              <a:rPr lang="en-US" sz="1800" b="1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troke (</a:t>
            </a:r>
            <a:r>
              <a:rPr lang="en-US" sz="1800" dirty="0"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CARS</a:t>
            </a:r>
            <a:r>
              <a:rPr lang="en-US" sz="18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9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2892</Words>
  <Application>Microsoft Office PowerPoint</Application>
  <PresentationFormat>Widescreen</PresentationFormat>
  <Paragraphs>217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Didact Gothic</vt:lpstr>
      <vt:lpstr>ElsevierSans</vt:lpstr>
      <vt:lpstr>Tahoma</vt:lpstr>
      <vt:lpstr>Office Theme</vt:lpstr>
      <vt:lpstr>Gợi ý hướng phát triển phục hồi chức năng đột quị tại  bệnh viện huyện Bình Chánh </vt:lpstr>
      <vt:lpstr>PowerPoint Presentation</vt:lpstr>
      <vt:lpstr>PowerPoint Presentation</vt:lpstr>
      <vt:lpstr>Phục hồi chức năng giai đoạn cấp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khác biệt</vt:lpstr>
      <vt:lpstr>Tình hình tại Việt Nam</vt:lpstr>
      <vt:lpstr>Phục hồi chức năng giai đoạn mạn</vt:lpstr>
      <vt:lpstr>PowerPoint Presentation</vt:lpstr>
      <vt:lpstr>PowerPoint Presentation</vt:lpstr>
      <vt:lpstr>PowerPoint Presentation</vt:lpstr>
      <vt:lpstr>PowerPoint Presentation</vt:lpstr>
      <vt:lpstr>Duy trì bài tập thăng bằng → Nâng cao </vt:lpstr>
      <vt:lpstr>PowerPoint Presentation</vt:lpstr>
      <vt:lpstr> </vt:lpstr>
      <vt:lpstr>PowerPoint Presentation</vt:lpstr>
      <vt:lpstr>Bài tập hiếu khí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Thời lượng tập</vt:lpstr>
      <vt:lpstr>PowerPoint Presentation</vt:lpstr>
      <vt:lpstr>PowerPoint Presentation</vt:lpstr>
      <vt:lpstr>PowerPoint Presentation</vt:lpstr>
      <vt:lpstr>Gợi ý hướng phát triển</vt:lpstr>
      <vt:lpstr>Gợi ý giải pháp sớm </vt:lpstr>
      <vt:lpstr>Gợi ý giải pháp lâu dài </vt:lpstr>
      <vt:lpstr>Gợi ý giải pháp lâu dài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Gợi ý hướng phát triển phục hồi chức năng đột quị tại  bệnh viện huyện Bình Chánh</dc:title>
  <dc:creator>Admin</dc:creator>
  <cp:lastModifiedBy>Admin</cp:lastModifiedBy>
  <cp:revision>103</cp:revision>
  <dcterms:created xsi:type="dcterms:W3CDTF">2023-09-07T01:24:55Z</dcterms:created>
  <dcterms:modified xsi:type="dcterms:W3CDTF">2023-10-18T15:07:31Z</dcterms:modified>
</cp:coreProperties>
</file>