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59" r:id="rId5"/>
    <p:sldId id="260" r:id="rId6"/>
    <p:sldId id="262" r:id="rId7"/>
    <p:sldId id="263" r:id="rId8"/>
    <p:sldId id="264" r:id="rId9"/>
    <p:sldId id="261" r:id="rId10"/>
    <p:sldId id="265" r:id="rId11"/>
    <p:sldId id="266" r:id="rId12"/>
    <p:sldId id="268" r:id="rId13"/>
    <p:sldId id="267" r:id="rId14"/>
    <p:sldId id="269" r:id="rId15"/>
    <p:sldId id="271" r:id="rId16"/>
    <p:sldId id="270"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B9C"/>
    <a:srgbClr val="1C4388"/>
    <a:srgbClr val="E81616"/>
    <a:srgbClr val="F59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091"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DAC7E-94F8-4626-8613-E9EA35A14A80}"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F9C11-37E6-48D2-A16F-EC1CA081272A}" type="slidenum">
              <a:rPr lang="en-US" smtClean="0"/>
              <a:t>‹#›</a:t>
            </a:fld>
            <a:endParaRPr lang="en-US"/>
          </a:p>
        </p:txBody>
      </p:sp>
    </p:spTree>
    <p:extLst>
      <p:ext uri="{BB962C8B-B14F-4D97-AF65-F5344CB8AC3E}">
        <p14:creationId xmlns:p14="http://schemas.microsoft.com/office/powerpoint/2010/main" val="26739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TS </a:t>
            </a:r>
            <a:r>
              <a:rPr lang="en-US" sz="1200" kern="1200" dirty="0" err="1">
                <a:solidFill>
                  <a:schemeClr val="tx1"/>
                </a:solidFill>
                <a:effectLst/>
                <a:latin typeface="+mn-lt"/>
                <a:ea typeface="+mn-ea"/>
                <a:cs typeface="+mn-cs"/>
              </a:rPr>
              <a:t>Bùi</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Giám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Tim </a:t>
            </a:r>
            <a:r>
              <a:rPr lang="en-US" sz="1200" kern="1200" dirty="0" err="1">
                <a:solidFill>
                  <a:schemeClr val="tx1"/>
                </a:solidFill>
                <a:effectLst/>
                <a:latin typeface="+mn-lt"/>
                <a:ea typeface="+mn-ea"/>
                <a:cs typeface="+mn-cs"/>
              </a:rPr>
              <a:t>đồng</a:t>
            </a:r>
            <a:r>
              <a:rPr lang="en-US" sz="1200" kern="1200" dirty="0">
                <a:solidFill>
                  <a:schemeClr val="tx1"/>
                </a:solidFill>
                <a:effectLst/>
                <a:latin typeface="+mn-lt"/>
                <a:ea typeface="+mn-ea"/>
                <a:cs typeface="+mn-cs"/>
              </a:rPr>
              <a:t> ý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lĩnh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Tim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can </a:t>
            </a:r>
            <a:r>
              <a:rPr lang="en-US" sz="1200" kern="1200" dirty="0" err="1">
                <a:solidFill>
                  <a:schemeClr val="tx1"/>
                </a:solidFill>
                <a:effectLst/>
                <a:latin typeface="+mn-lt"/>
                <a:ea typeface="+mn-ea"/>
                <a:cs typeface="+mn-cs"/>
              </a:rPr>
              <a:t>thiệp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cơn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kịch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Tim </a:t>
            </a:r>
            <a:r>
              <a:rPr lang="en-US" sz="1200" kern="1200" dirty="0" err="1">
                <a:solidFill>
                  <a:schemeClr val="tx1"/>
                </a:solidFill>
                <a:effectLst/>
                <a:latin typeface="+mn-lt"/>
                <a:ea typeface="+mn-ea"/>
                <a:cs typeface="+mn-cs"/>
              </a:rPr>
              <a:t>sẵn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phòng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khám</a:t>
            </a:r>
            <a:r>
              <a:rPr lang="en-US" sz="1200" kern="1200" dirty="0">
                <a:solidFill>
                  <a:schemeClr val="tx1"/>
                </a:solidFill>
                <a:effectLst/>
                <a:latin typeface="+mn-lt"/>
                <a:ea typeface="+mn-ea"/>
                <a:cs typeface="+mn-cs"/>
              </a:rPr>
              <a:t> Tim </a:t>
            </a:r>
            <a:r>
              <a:rPr lang="en-US" sz="1200" kern="1200" dirty="0" err="1">
                <a:solidFill>
                  <a:schemeClr val="tx1"/>
                </a:solidFill>
                <a:effectLst/>
                <a:latin typeface="+mn-lt"/>
                <a:ea typeface="+mn-ea"/>
                <a:cs typeface="+mn-cs"/>
              </a:rPr>
              <a:t>mạch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can </a:t>
            </a:r>
            <a:r>
              <a:rPr lang="en-US" sz="1200" kern="1200" dirty="0" err="1">
                <a:solidFill>
                  <a:schemeClr val="tx1"/>
                </a:solidFill>
                <a:effectLst/>
                <a:latin typeface="+mn-lt"/>
                <a:ea typeface="+mn-ea"/>
                <a:cs typeface="+mn-cs"/>
              </a:rPr>
              <a:t>thiệp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Ngoài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Tim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ổn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Tim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dõi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Tim </a:t>
            </a:r>
            <a:r>
              <a:rPr lang="en-US" sz="1200" kern="1200" dirty="0" err="1">
                <a:solidFill>
                  <a:schemeClr val="tx1"/>
                </a:solidFill>
                <a:effectLst/>
                <a:latin typeface="+mn-lt"/>
                <a:ea typeface="+mn-ea"/>
                <a:cs typeface="+mn-cs"/>
              </a:rPr>
              <a:t>cũng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DSA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bàn</a:t>
            </a:r>
            <a:r>
              <a:rPr lang="en-US" sz="1200" kern="1200" dirty="0">
                <a:solidFill>
                  <a:schemeClr val="tx1"/>
                </a:solidFill>
                <a:effectLst/>
                <a:latin typeface="+mn-lt"/>
                <a:ea typeface="+mn-ea"/>
                <a:cs typeface="+mn-cs"/>
              </a:rPr>
              <a:t>.</a:t>
            </a:r>
          </a:p>
          <a:p>
            <a:endParaRPr lang="en-US" dirty="0"/>
          </a:p>
          <a:p>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3</a:t>
            </a:fld>
            <a:endParaRPr lang="en-US"/>
          </a:p>
        </p:txBody>
      </p:sp>
    </p:spTree>
    <p:extLst>
      <p:ext uri="{BB962C8B-B14F-4D97-AF65-F5344CB8AC3E}">
        <p14:creationId xmlns:p14="http://schemas.microsoft.com/office/powerpoint/2010/main" val="106414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dirty="0"/>
              <a:t>Hình chụp DSA bên trái cho thấy động mạch khoeo trái hẹp nặng với vôi hóa rải rác</a:t>
            </a:r>
          </a:p>
          <a:p>
            <a:r>
              <a:rPr lang="vi-VN" dirty="0"/>
              <a:t>Hình chụp DSA bên phải sau can thiệp nong động mạch khoeo bằng bóng cho thấy dòng chảy mạch máu đã cải thiện.</a:t>
            </a:r>
          </a:p>
          <a:p>
            <a:r>
              <a:rPr lang="vi-VN" sz="1200" kern="1200" dirty="0">
                <a:solidFill>
                  <a:schemeClr val="tx1"/>
                </a:solidFill>
                <a:effectLst/>
                <a:latin typeface="+mn-lt"/>
                <a:ea typeface="+mn-ea"/>
                <a:cs typeface="+mn-cs"/>
              </a:rPr>
              <a:t>Sau can thiệp: bệnh nhân hết đau chân trái khi vận động, xuất viện sau 4 ngày điều trị</a:t>
            </a:r>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16</a:t>
            </a:fld>
            <a:endParaRPr lang="en-US"/>
          </a:p>
        </p:txBody>
      </p:sp>
    </p:spTree>
    <p:extLst>
      <p:ext uri="{BB962C8B-B14F-4D97-AF65-F5344CB8AC3E}">
        <p14:creationId xmlns:p14="http://schemas.microsoft.com/office/powerpoint/2010/main" val="281108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Can thiệp tim – mạch máu – đặt máy tạo nhịp tim là những kỹ thuật cao cấp trong y khoa. Với những giúp đỡ tận tình của các bác sĩ chuyên gia đầu ngành, với sự hỗ trợ to lớn của các bệnh viện tuyến cuối, đặc biệt là Viện Tim Thành Phố Hồ Chí Minh, cùng với sự đầu tư trang thiết bị y tế hiện đại của ủy ban nhân dân huyện Bình Chánh, bệnh viện huyện Bình Chánh vốn là bệnh viện huyện vùng ven với tiềm lực còn nhiều hạn chế đã mạnh dạn triển khai các kỹ thuật tim mạch chuyên sâu.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Người bệnh tại địa phương và các vùng lân cận đã được tiếp cận với các phương pháp điều trị hiện đại với chi phí hợp lý, giảm bớt được số ca phải chuyển viện, góp phần vào việc giảm tải cho các bệnh viện tuyến cuối.</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Việc triển khai các kỹ thuật cao tại cơ sở cùng với sự giúp đỡ “cầm tay chỉ việc” của các chuyên gia hàng đầu về tim mạch – mạch máu đã giúp cho nhân sự tại chỗ có cơ hội học tập nâng cao chuyên môn, giúp nâng cao trình độ chuyên môn của bệnh viện.</a:t>
            </a:r>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17</a:t>
            </a:fld>
            <a:endParaRPr lang="en-US"/>
          </a:p>
        </p:txBody>
      </p:sp>
    </p:spTree>
    <p:extLst>
      <p:ext uri="{BB962C8B-B14F-4D97-AF65-F5344CB8AC3E}">
        <p14:creationId xmlns:p14="http://schemas.microsoft.com/office/powerpoint/2010/main" val="84184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Tuy đã triển khai được các kĩ thuật can thiệp tim – mạch máu – đặt máy tạo nhịp tại cơ sở, nhưng do nhân lực tại chỗ còn mỏng nên chưa thể làm chủ hoàn được các kĩ thuật đã triển khai, chưa thể đáp ứng toàn bộ nhu cầu của tất cả các bệnh nhân đến với bệnh viện Bình Chánh. Vậy nên nhân sự bệnh viện cần tiếp tục học tập để có thể làm chủ hoàn toàn các kỹ thuật tim mạch</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Hồi sức tim mạch sau can thiệp cần phải nâng cao nhiều hơn để có thể tiếp nhận điều trị tốt các bệnh lý nặng.</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Chẩn đoán và điều trị nội khoa trước và sau can thiệp tim – mạch máu cần tiếp tục hoàn chỉnh và chuẩn hóa.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3F9C11-37E6-48D2-A16F-EC1CA081272A}" type="slidenum">
              <a:rPr lang="en-US" smtClean="0"/>
              <a:t>18</a:t>
            </a:fld>
            <a:endParaRPr lang="en-US"/>
          </a:p>
        </p:txBody>
      </p:sp>
    </p:spTree>
    <p:extLst>
      <p:ext uri="{BB962C8B-B14F-4D97-AF65-F5344CB8AC3E}">
        <p14:creationId xmlns:p14="http://schemas.microsoft.com/office/powerpoint/2010/main" val="244677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Hiện nay trên thế giới có đã phát triển rất nhiều kỹ thuật can thiệp trên tim-mạch máu dưới sự hướng dẫn của hệ thống chụp mạch máu số hóa xóa nền DSA. Các kĩ thuật ngày càng hiện tại, tinh vi, và phức tạp hơn, nhưng tựu chung lại đều góp phần điều trị bệnh tốt hơn cho bệnh nhân với xâm lấn tối thiểu.</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Chẩn đoán và can thiệp trên mạch vành từ những trường hợp có tổn thương đơn giản đến rất phức tạp với các kĩ thuật như: chụp mạch vành, nong và đặt stent mạch vành, siêu âm trong lòng mạch IVUS, chụp cắt lớp quang học trong lòng mạch OCT, can thiệp mạch máu phức tạp, chia đôi, tắc mạn tính, vôi hóa nặng,... .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Các kĩ thuật can thiệp trên động mạch chủ như: thay van động mạch chủ qua da TAVI, đặt stent graft điều trị các bệnh lý phình động mạch,...</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Các kĩ thuật đặt các thiết bị trên tim như: đặt máy tạo nhịp điều trị các bệnh lý rối loạn nhịp chậm, cấy máy phá rung ICD, máy tái đồng bộ tim CRT, thiết bị hỗ trợ tuần hoàn cơ học,...</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Các kỹ thuật khảo sát và can thiệp điện sinh lí trên tim điều trị các rối loạn nhịp.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Can thiệp mạch máu não, mạch máu tạng, can thiệp mạch máu ngoại biên, can thiệp tĩnh mạch...</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Trong tương lai, với tham gia giúp đỡ của các chuyên gia đầu ngành trong các lĩnh vực can thiệp tim – mạch máu, với sự hỗ trợ tối đa của các bệnh viện tuyến cuối – chuyên khoa sâu, đơn vị tim mạch can thiệp bệnh viện huyện Bình Chánh hi vọng có thể sớm tiếp thu và triển khai thêm nhiều kĩ thuật tiên tiến trong lĩnh vực can thiệp.</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19</a:t>
            </a:fld>
            <a:endParaRPr lang="en-US"/>
          </a:p>
        </p:txBody>
      </p:sp>
    </p:spTree>
    <p:extLst>
      <p:ext uri="{BB962C8B-B14F-4D97-AF65-F5344CB8AC3E}">
        <p14:creationId xmlns:p14="http://schemas.microsoft.com/office/powerpoint/2010/main" val="168494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09/08/2022:</a:t>
            </a:r>
            <a:r>
              <a:rPr lang="en-US" dirty="0"/>
              <a:t> </a:t>
            </a:r>
            <a:r>
              <a:rPr lang="en-US" dirty="0" err="1"/>
              <a:t>Đoàn</a:t>
            </a:r>
            <a:r>
              <a:rPr lang="en-US" dirty="0"/>
              <a:t> </a:t>
            </a:r>
            <a:r>
              <a:rPr lang="en-US" dirty="0" err="1"/>
              <a:t>Bệnh</a:t>
            </a:r>
            <a:r>
              <a:rPr lang="en-US" dirty="0"/>
              <a:t> </a:t>
            </a:r>
            <a:r>
              <a:rPr lang="en-US" dirty="0" err="1"/>
              <a:t>Viện</a:t>
            </a:r>
            <a:r>
              <a:rPr lang="en-US" dirty="0"/>
              <a:t> </a:t>
            </a:r>
            <a:r>
              <a:rPr lang="en-US" dirty="0" err="1"/>
              <a:t>huyện</a:t>
            </a:r>
            <a:r>
              <a:rPr lang="en-US" dirty="0"/>
              <a:t> </a:t>
            </a:r>
            <a:r>
              <a:rPr lang="en-US" dirty="0" err="1"/>
              <a:t>Bình</a:t>
            </a:r>
            <a:r>
              <a:rPr lang="en-US" dirty="0"/>
              <a:t> </a:t>
            </a:r>
            <a:r>
              <a:rPr lang="en-US" dirty="0" err="1"/>
              <a:t>Chánh</a:t>
            </a:r>
            <a:r>
              <a:rPr lang="en-US" dirty="0"/>
              <a:t> </a:t>
            </a:r>
            <a:r>
              <a:rPr lang="en-US" dirty="0" err="1"/>
              <a:t>đến</a:t>
            </a:r>
            <a:r>
              <a:rPr lang="en-US" dirty="0"/>
              <a:t> </a:t>
            </a:r>
            <a:r>
              <a:rPr lang="en-US" dirty="0" err="1"/>
              <a:t>Viện</a:t>
            </a:r>
            <a:r>
              <a:rPr lang="en-US" dirty="0"/>
              <a:t> Tim TPHCM </a:t>
            </a:r>
            <a:r>
              <a:rPr lang="en-US" dirty="0" err="1"/>
              <a:t>trao</a:t>
            </a:r>
            <a:r>
              <a:rPr lang="en-US" dirty="0"/>
              <a:t> </a:t>
            </a:r>
            <a:r>
              <a:rPr lang="en-US" dirty="0" err="1"/>
              <a:t>đổi</a:t>
            </a:r>
            <a:r>
              <a:rPr lang="en-US" dirty="0"/>
              <a:t> </a:t>
            </a:r>
            <a:r>
              <a:rPr lang="en-US" dirty="0" err="1"/>
              <a:t>với</a:t>
            </a:r>
            <a:r>
              <a:rPr lang="en-US" dirty="0"/>
              <a:t> ban </a:t>
            </a:r>
            <a:r>
              <a:rPr lang="en-US" dirty="0" err="1"/>
              <a:t>lãnh</a:t>
            </a:r>
            <a:r>
              <a:rPr lang="en-US" dirty="0"/>
              <a:t> </a:t>
            </a:r>
            <a:r>
              <a:rPr lang="en-US" dirty="0" err="1"/>
              <a:t>đạo</a:t>
            </a:r>
            <a:r>
              <a:rPr lang="en-US" dirty="0"/>
              <a:t> </a:t>
            </a:r>
            <a:r>
              <a:rPr lang="en-US" dirty="0" err="1"/>
              <a:t>Viện</a:t>
            </a:r>
            <a:r>
              <a:rPr lang="en-US" dirty="0"/>
              <a:t> Tim </a:t>
            </a:r>
            <a:r>
              <a:rPr lang="en-US" dirty="0" err="1"/>
              <a:t>cùng</a:t>
            </a:r>
            <a:r>
              <a:rPr lang="en-US" dirty="0"/>
              <a:t> </a:t>
            </a:r>
            <a:r>
              <a:rPr lang="en-US" dirty="0" err="1"/>
              <a:t>các</a:t>
            </a:r>
            <a:r>
              <a:rPr lang="en-US" dirty="0"/>
              <a:t> </a:t>
            </a:r>
            <a:r>
              <a:rPr lang="en-US" dirty="0" err="1"/>
              <a:t>chuyên</a:t>
            </a:r>
            <a:r>
              <a:rPr lang="en-US" dirty="0"/>
              <a:t> </a:t>
            </a:r>
            <a:r>
              <a:rPr lang="en-US" dirty="0" err="1"/>
              <a:t>gia</a:t>
            </a:r>
            <a:r>
              <a:rPr lang="en-US" dirty="0"/>
              <a:t> </a:t>
            </a:r>
            <a:r>
              <a:rPr lang="en-US" dirty="0" err="1"/>
              <a:t>Viện</a:t>
            </a:r>
            <a:r>
              <a:rPr lang="en-US" dirty="0"/>
              <a:t> Tim </a:t>
            </a:r>
            <a:r>
              <a:rPr lang="en-US" dirty="0" err="1"/>
              <a:t>thống</a:t>
            </a:r>
            <a:r>
              <a:rPr lang="en-US" dirty="0"/>
              <a:t> </a:t>
            </a:r>
            <a:r>
              <a:rPr lang="en-US" dirty="0" err="1"/>
              <a:t>nhất</a:t>
            </a:r>
            <a:r>
              <a:rPr lang="en-US" dirty="0"/>
              <a:t> </a:t>
            </a:r>
            <a:r>
              <a:rPr lang="en-US" dirty="0" err="1"/>
              <a:t>về</a:t>
            </a:r>
            <a:r>
              <a:rPr lang="en-US" dirty="0"/>
              <a:t> </a:t>
            </a:r>
            <a:r>
              <a:rPr lang="en-US" dirty="0" err="1"/>
              <a:t>phương</a:t>
            </a:r>
            <a:r>
              <a:rPr lang="en-US" dirty="0"/>
              <a:t> </a:t>
            </a:r>
            <a:r>
              <a:rPr lang="en-US" dirty="0" err="1"/>
              <a:t>thức</a:t>
            </a:r>
            <a:r>
              <a:rPr lang="en-US" dirty="0"/>
              <a:t> </a:t>
            </a:r>
            <a:r>
              <a:rPr lang="en-US" dirty="0" err="1"/>
              <a:t>phối</a:t>
            </a:r>
            <a:r>
              <a:rPr lang="en-US" dirty="0"/>
              <a:t> </a:t>
            </a:r>
            <a:r>
              <a:rPr lang="en-US" dirty="0" err="1"/>
              <a:t>hợp</a:t>
            </a:r>
            <a:r>
              <a:rPr lang="en-US" dirty="0"/>
              <a:t> </a:t>
            </a:r>
            <a:r>
              <a:rPr lang="en-US" dirty="0" err="1"/>
              <a:t>hoạt</a:t>
            </a:r>
            <a:r>
              <a:rPr lang="en-US" dirty="0"/>
              <a:t> </a:t>
            </a:r>
            <a:r>
              <a:rPr lang="en-US" dirty="0" err="1"/>
              <a:t>động</a:t>
            </a:r>
            <a:r>
              <a:rPr lang="en-US" dirty="0"/>
              <a:t> </a:t>
            </a:r>
            <a:r>
              <a:rPr lang="en-US" dirty="0" err="1"/>
              <a:t>giữa</a:t>
            </a:r>
            <a:r>
              <a:rPr lang="en-US" dirty="0"/>
              <a:t> 2 </a:t>
            </a:r>
            <a:r>
              <a:rPr lang="en-US" dirty="0" err="1"/>
              <a:t>bệnh</a:t>
            </a:r>
            <a:r>
              <a:rPr lang="en-US" dirty="0"/>
              <a:t> </a:t>
            </a:r>
            <a:r>
              <a:rPr lang="en-US" dirty="0" err="1"/>
              <a:t>viện</a:t>
            </a:r>
            <a:r>
              <a:rPr lang="en-US" dirty="0"/>
              <a:t> </a:t>
            </a:r>
            <a:r>
              <a:rPr lang="en-US" dirty="0" err="1"/>
              <a:t>và</a:t>
            </a:r>
            <a:r>
              <a:rPr lang="en-US" dirty="0"/>
              <a:t> </a:t>
            </a:r>
            <a:r>
              <a:rPr lang="en-US" dirty="0" err="1"/>
              <a:t>các</a:t>
            </a:r>
            <a:r>
              <a:rPr lang="en-US" dirty="0"/>
              <a:t> </a:t>
            </a:r>
            <a:r>
              <a:rPr lang="en-US" dirty="0" err="1"/>
              <a:t>công</a:t>
            </a:r>
            <a:r>
              <a:rPr lang="en-US" dirty="0"/>
              <a:t> </a:t>
            </a:r>
            <a:r>
              <a:rPr lang="en-US" dirty="0" err="1"/>
              <a:t>tác</a:t>
            </a:r>
            <a:r>
              <a:rPr lang="en-US" dirty="0"/>
              <a:t> </a:t>
            </a:r>
            <a:r>
              <a:rPr lang="en-US" dirty="0" err="1"/>
              <a:t>chuẩn</a:t>
            </a:r>
            <a:r>
              <a:rPr lang="en-US" dirty="0"/>
              <a:t> </a:t>
            </a:r>
            <a:r>
              <a:rPr lang="en-US" dirty="0" err="1"/>
              <a:t>bị</a:t>
            </a:r>
            <a:r>
              <a:rPr lang="en-US" dirty="0"/>
              <a:t> </a:t>
            </a:r>
            <a:r>
              <a:rPr lang="en-US" dirty="0" err="1"/>
              <a:t>cho</a:t>
            </a:r>
            <a:r>
              <a:rPr lang="en-US" dirty="0"/>
              <a:t> ca </a:t>
            </a:r>
            <a:r>
              <a:rPr lang="en-US" dirty="0" err="1"/>
              <a:t>chụp</a:t>
            </a:r>
            <a:r>
              <a:rPr lang="en-US" dirty="0"/>
              <a:t> </a:t>
            </a:r>
            <a:r>
              <a:rPr lang="en-US" dirty="0" err="1"/>
              <a:t>và</a:t>
            </a:r>
            <a:r>
              <a:rPr lang="en-US" dirty="0"/>
              <a:t> can </a:t>
            </a:r>
            <a:r>
              <a:rPr lang="en-US" dirty="0" err="1"/>
              <a:t>thiệp</a:t>
            </a:r>
            <a:r>
              <a:rPr lang="en-US" dirty="0"/>
              <a:t> </a:t>
            </a:r>
            <a:r>
              <a:rPr lang="en-US" dirty="0" err="1"/>
              <a:t>mạch</a:t>
            </a:r>
            <a:r>
              <a:rPr lang="en-US" dirty="0"/>
              <a:t> </a:t>
            </a:r>
            <a:r>
              <a:rPr lang="en-US" dirty="0" err="1"/>
              <a:t>vành</a:t>
            </a:r>
            <a:r>
              <a:rPr lang="en-US" dirty="0"/>
              <a:t> </a:t>
            </a:r>
            <a:r>
              <a:rPr lang="en-US" dirty="0" err="1"/>
              <a:t>đầu</a:t>
            </a:r>
            <a:r>
              <a:rPr lang="en-US" dirty="0"/>
              <a:t> </a:t>
            </a:r>
            <a:r>
              <a:rPr lang="en-US" dirty="0" err="1"/>
              <a:t>tiên</a:t>
            </a:r>
            <a:r>
              <a:rPr lang="en-US" dirty="0"/>
              <a:t> </a:t>
            </a:r>
            <a:r>
              <a:rPr lang="en-US" dirty="0" err="1"/>
              <a:t>tại</a:t>
            </a:r>
            <a:r>
              <a:rPr lang="en-US" dirty="0"/>
              <a:t> </a:t>
            </a:r>
            <a:r>
              <a:rPr lang="en-US" dirty="0" err="1"/>
              <a:t>bệnh</a:t>
            </a:r>
            <a:r>
              <a:rPr lang="en-US" dirty="0"/>
              <a:t> </a:t>
            </a:r>
            <a:r>
              <a:rPr lang="en-US" dirty="0" err="1"/>
              <a:t>viện</a:t>
            </a:r>
            <a:r>
              <a:rPr lang="en-US" dirty="0"/>
              <a:t> </a:t>
            </a:r>
            <a:r>
              <a:rPr lang="en-US" dirty="0" err="1"/>
              <a:t>Huyện</a:t>
            </a:r>
            <a:r>
              <a:rPr lang="en-US" dirty="0"/>
              <a:t> </a:t>
            </a:r>
            <a:r>
              <a:rPr lang="en-US" dirty="0" err="1"/>
              <a:t>Bình</a:t>
            </a:r>
            <a:r>
              <a:rPr lang="en-US" dirty="0"/>
              <a:t> </a:t>
            </a:r>
            <a:r>
              <a:rPr lang="en-US" dirty="0" err="1"/>
              <a:t>Chánh</a:t>
            </a:r>
            <a:r>
              <a:rPr lang="en-US" dirty="0"/>
              <a:t>. </a:t>
            </a:r>
          </a:p>
          <a:p>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4</a:t>
            </a:fld>
            <a:endParaRPr lang="en-US"/>
          </a:p>
        </p:txBody>
      </p:sp>
    </p:spTree>
    <p:extLst>
      <p:ext uri="{BB962C8B-B14F-4D97-AF65-F5344CB8AC3E}">
        <p14:creationId xmlns:p14="http://schemas.microsoft.com/office/powerpoint/2010/main" val="282832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6</a:t>
            </a:fld>
            <a:endParaRPr lang="en-US"/>
          </a:p>
        </p:txBody>
      </p:sp>
    </p:spTree>
    <p:extLst>
      <p:ext uri="{BB962C8B-B14F-4D97-AF65-F5344CB8AC3E}">
        <p14:creationId xmlns:p14="http://schemas.microsoft.com/office/powerpoint/2010/main" val="182119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7</a:t>
            </a:fld>
            <a:endParaRPr lang="en-US"/>
          </a:p>
        </p:txBody>
      </p:sp>
    </p:spTree>
    <p:extLst>
      <p:ext uri="{BB962C8B-B14F-4D97-AF65-F5344CB8AC3E}">
        <p14:creationId xmlns:p14="http://schemas.microsoft.com/office/powerpoint/2010/main" val="292548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dirty="0"/>
              <a:t>Trong các ca can thiệp, gần như tất cả các thành công</a:t>
            </a:r>
            <a:r>
              <a:rPr lang="vi-VN" baseline="0" dirty="0"/>
              <a:t> với kết cục cuối cùng bệnh nhân xuất viện khỏe mạnh, chất lượng sống cả thiện, hầu như không phải tái nhập viện lại.</a:t>
            </a:r>
          </a:p>
          <a:p>
            <a:r>
              <a:rPr lang="vi-VN" baseline="0" dirty="0"/>
              <a:t>Tuy nhiên trong có 2 ca cấp cứu, 1 ca vào trong tình trạng NSTEMI killip 3 mạch máu tổn thương rất nặng, dù đã được ca thiệp nhưng vẫn không qua khỏi,  và 1 ca vào trong tình trạng đã ngưng tim khi đang trên đường chuyển viện từ bệnh viện Trà Vinh lên bệnh viện chợ rẫy, tuy đã hồi sức và can thiệp thành công, tuy nhiên trong quá trình hồi sức sau can thiệp thì bệnh nhân rơi vào sốc nhiễm trùng, suy đa tạng nên vẫn không qua khỏi.</a:t>
            </a:r>
          </a:p>
        </p:txBody>
      </p:sp>
      <p:sp>
        <p:nvSpPr>
          <p:cNvPr id="4" name="Slide Number Placeholder 3"/>
          <p:cNvSpPr>
            <a:spLocks noGrp="1"/>
          </p:cNvSpPr>
          <p:nvPr>
            <p:ph type="sldNum" sz="quarter" idx="10"/>
          </p:nvPr>
        </p:nvSpPr>
        <p:spPr/>
        <p:txBody>
          <a:bodyPr/>
          <a:lstStyle/>
          <a:p>
            <a:fld id="{623F9C11-37E6-48D2-A16F-EC1CA081272A}" type="slidenum">
              <a:rPr lang="en-US" smtClean="0"/>
              <a:t>9</a:t>
            </a:fld>
            <a:endParaRPr lang="en-US"/>
          </a:p>
        </p:txBody>
      </p:sp>
    </p:spTree>
    <p:extLst>
      <p:ext uri="{BB962C8B-B14F-4D97-AF65-F5344CB8AC3E}">
        <p14:creationId xmlns:p14="http://schemas.microsoft.com/office/powerpoint/2010/main" val="206843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dirty="0"/>
              <a:t>Vì bệnh nhân có rối loạn nhịp chậm khi vào khoa cấp cứu, bệnh nhân được đặt máy tạo nhịp tạm thời trong buồng tim qua đường tĩnh mạch đùi phải,</a:t>
            </a:r>
            <a:r>
              <a:rPr lang="vi-VN" baseline="0" dirty="0"/>
              <a:t> trước khi chụp mạch vành.</a:t>
            </a:r>
          </a:p>
          <a:p>
            <a:r>
              <a:rPr lang="vi-VN" dirty="0"/>
              <a:t>Hình ảnh bên trái</a:t>
            </a:r>
            <a:r>
              <a:rPr lang="vi-VN" baseline="0" dirty="0"/>
              <a:t> cho thấy hệ mạch vành trái tương đối bình thường, có dấu hiệu tái tưới máu cho động mạch vành phải.</a:t>
            </a:r>
          </a:p>
          <a:p>
            <a:r>
              <a:rPr lang="vi-VN" dirty="0"/>
              <a:t>Hình bên phải cho thấy mạch vành phải tắc cấp tính hoàn toàn từ đoạn giữa nghi do huyết khối.</a:t>
            </a:r>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11</a:t>
            </a:fld>
            <a:endParaRPr lang="en-US"/>
          </a:p>
        </p:txBody>
      </p:sp>
    </p:spTree>
    <p:extLst>
      <p:ext uri="{BB962C8B-B14F-4D97-AF65-F5344CB8AC3E}">
        <p14:creationId xmlns:p14="http://schemas.microsoft.com/office/powerpoint/2010/main" val="1710351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Bệnh nhân được can thiệp thành công đặt 01 stent phủ thuốc vào động mạch vành phải đoạn gần giữa. Sau can thiệp bệnh nhân tỉnh, tiếp xúc tốt, huyết động ổn định.</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Bệnh nhân được xuất viện sau 5 ngày điều trị</a:t>
            </a:r>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12</a:t>
            </a:fld>
            <a:endParaRPr lang="en-US"/>
          </a:p>
        </p:txBody>
      </p:sp>
    </p:spTree>
    <p:extLst>
      <p:ext uri="{BB962C8B-B14F-4D97-AF65-F5344CB8AC3E}">
        <p14:creationId xmlns:p14="http://schemas.microsoft.com/office/powerpoint/2010/main" val="301599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13</a:t>
            </a:fld>
            <a:endParaRPr lang="en-US"/>
          </a:p>
        </p:txBody>
      </p:sp>
    </p:spTree>
    <p:extLst>
      <p:ext uri="{BB962C8B-B14F-4D97-AF65-F5344CB8AC3E}">
        <p14:creationId xmlns:p14="http://schemas.microsoft.com/office/powerpoint/2010/main" val="70413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F9C11-37E6-48D2-A16F-EC1CA081272A}" type="slidenum">
              <a:rPr lang="en-US" smtClean="0"/>
              <a:t>15</a:t>
            </a:fld>
            <a:endParaRPr lang="en-US"/>
          </a:p>
        </p:txBody>
      </p:sp>
    </p:spTree>
    <p:extLst>
      <p:ext uri="{BB962C8B-B14F-4D97-AF65-F5344CB8AC3E}">
        <p14:creationId xmlns:p14="http://schemas.microsoft.com/office/powerpoint/2010/main" val="308158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76CBB4-9E06-4065-A6ED-C81F3A6D53F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407202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CBB4-9E06-4065-A6ED-C81F3A6D53F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70543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CBB4-9E06-4065-A6ED-C81F3A6D53F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211087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CBB4-9E06-4065-A6ED-C81F3A6D53F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174035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6CBB4-9E06-4065-A6ED-C81F3A6D53F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254881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76CBB4-9E06-4065-A6ED-C81F3A6D53FB}"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282586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76CBB4-9E06-4065-A6ED-C81F3A6D53FB}"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183197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76CBB4-9E06-4065-A6ED-C81F3A6D53FB}"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106160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6CBB4-9E06-4065-A6ED-C81F3A6D53FB}"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308056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6CBB4-9E06-4065-A6ED-C81F3A6D53FB}"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93948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6CBB4-9E06-4065-A6ED-C81F3A6D53FB}"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BB2EE-3766-4DFD-9FE2-2DBCAFA21CE3}" type="slidenum">
              <a:rPr lang="en-US" smtClean="0"/>
              <a:t>‹#›</a:t>
            </a:fld>
            <a:endParaRPr lang="en-US"/>
          </a:p>
        </p:txBody>
      </p:sp>
    </p:spTree>
    <p:extLst>
      <p:ext uri="{BB962C8B-B14F-4D97-AF65-F5344CB8AC3E}">
        <p14:creationId xmlns:p14="http://schemas.microsoft.com/office/powerpoint/2010/main" val="323573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6CBB4-9E06-4065-A6ED-C81F3A6D53FB}" type="datetimeFigureOut">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BB2EE-3766-4DFD-9FE2-2DBCAFA21CE3}" type="slidenum">
              <a:rPr lang="en-US" smtClean="0"/>
              <a:t>‹#›</a:t>
            </a:fld>
            <a:endParaRPr lang="en-US"/>
          </a:p>
        </p:txBody>
      </p:sp>
      <p:pic>
        <p:nvPicPr>
          <p:cNvPr id="7" name="Picture 6">
            <a:extLst>
              <a:ext uri="{FF2B5EF4-FFF2-40B4-BE49-F238E27FC236}">
                <a16:creationId xmlns:a16="http://schemas.microsoft.com/office/drawing/2014/main" id="{34A2C86F-3678-E593-2D5E-3BE63D51D65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 y="287"/>
            <a:ext cx="12191999" cy="6857433"/>
          </a:xfrm>
          <a:prstGeom prst="rect">
            <a:avLst/>
          </a:prstGeom>
        </p:spPr>
      </p:pic>
    </p:spTree>
    <p:extLst>
      <p:ext uri="{BB962C8B-B14F-4D97-AF65-F5344CB8AC3E}">
        <p14:creationId xmlns:p14="http://schemas.microsoft.com/office/powerpoint/2010/main" val="3531922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4"/><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4"/><Relationship Id="rId7" Type="http://schemas.openxmlformats.org/officeDocument/2006/relationships/image" Target="../media/image9.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video" Target="../media/media4.mp4"/></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2749" y="4401140"/>
            <a:ext cx="9115253" cy="369971"/>
          </a:xfrm>
        </p:spPr>
        <p:txBody>
          <a:bodyPr>
            <a:noAutofit/>
          </a:bodyPr>
          <a:lstStyle/>
          <a:p>
            <a:r>
              <a:rPr lang="vi-VN" sz="2800" b="1" dirty="0">
                <a:solidFill>
                  <a:srgbClr val="204B9C"/>
                </a:solidFill>
                <a:latin typeface="Tahoma" panose="020B0604030504040204" pitchFamily="34" charset="0"/>
                <a:ea typeface="Tahoma" panose="020B0604030504040204" pitchFamily="34" charset="0"/>
                <a:cs typeface="Tahoma" panose="020B0604030504040204" pitchFamily="34" charset="0"/>
              </a:rPr>
              <a:t>BS.CKI</a:t>
            </a:r>
            <a:r>
              <a:rPr lang="vi-VN" sz="2800" b="1">
                <a:solidFill>
                  <a:srgbClr val="204B9C"/>
                </a:solidFill>
                <a:latin typeface="Tahoma" panose="020B0604030504040204" pitchFamily="34" charset="0"/>
                <a:ea typeface="Tahoma" panose="020B0604030504040204" pitchFamily="34" charset="0"/>
                <a:cs typeface="Tahoma" panose="020B0604030504040204" pitchFamily="34" charset="0"/>
              </a:rPr>
              <a:t>. </a:t>
            </a:r>
            <a:r>
              <a:rPr lang="en-US" sz="2800" b="1">
                <a:solidFill>
                  <a:srgbClr val="204B9C"/>
                </a:solidFill>
                <a:latin typeface="Tahoma" panose="020B0604030504040204" pitchFamily="34" charset="0"/>
                <a:ea typeface="Tahoma" panose="020B0604030504040204" pitchFamily="34" charset="0"/>
                <a:cs typeface="Tahoma" panose="020B0604030504040204" pitchFamily="34" charset="0"/>
              </a:rPr>
              <a:t>Lê Thanh Tùng</a:t>
            </a:r>
            <a:endParaRPr lang="en-US" sz="2800" b="1" dirty="0">
              <a:solidFill>
                <a:srgbClr val="204B9C"/>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1524000" y="1548582"/>
            <a:ext cx="9144006" cy="1859279"/>
          </a:xfrm>
          <a:prstGeom prst="rect">
            <a:avLst/>
          </a:prstGeom>
          <a:noFill/>
          <a:ln w="6350" cap="flat" cmpd="sng" algn="ctr">
            <a:noFill/>
            <a:prstDash val="solid"/>
            <a:miter lim="800000"/>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300" b="1">
                <a:ln>
                  <a:solidFill>
                    <a:srgbClr val="FF0000"/>
                  </a:solidFill>
                </a:ln>
                <a:solidFill>
                  <a:srgbClr val="FF0000"/>
                </a:solidFill>
                <a:latin typeface="Arial" panose="020B0604020202020204" pitchFamily="34" charset="0"/>
                <a:cs typeface="Arial" panose="020B0604020202020204" pitchFamily="34" charset="0"/>
              </a:rPr>
              <a:t>M</a:t>
            </a:r>
            <a:r>
              <a:rPr lang="vi-VN" sz="4300" b="1">
                <a:ln>
                  <a:solidFill>
                    <a:srgbClr val="FF0000"/>
                  </a:solidFill>
                </a:ln>
                <a:solidFill>
                  <a:srgbClr val="FF0000"/>
                </a:solidFill>
                <a:latin typeface="Arial" panose="020B0604020202020204" pitchFamily="34" charset="0"/>
                <a:cs typeface="Arial" panose="020B0604020202020204" pitchFamily="34" charset="0"/>
              </a:rPr>
              <a:t>ột năm</a:t>
            </a:r>
            <a:r>
              <a:rPr lang="en-US" sz="4300" b="1">
                <a:ln>
                  <a:solidFill>
                    <a:srgbClr val="FF0000"/>
                  </a:solidFill>
                </a:ln>
                <a:solidFill>
                  <a:srgbClr val="FF0000"/>
                </a:solidFill>
                <a:latin typeface="Arial" panose="020B0604020202020204" pitchFamily="34" charset="0"/>
                <a:cs typeface="Arial" panose="020B0604020202020204" pitchFamily="34" charset="0"/>
              </a:rPr>
              <a:t> hình thành và </a:t>
            </a:r>
            <a:r>
              <a:rPr lang="vi-VN" sz="4300" b="1">
                <a:ln>
                  <a:solidFill>
                    <a:srgbClr val="FF0000"/>
                  </a:solidFill>
                </a:ln>
                <a:solidFill>
                  <a:srgbClr val="FF0000"/>
                </a:solidFill>
                <a:latin typeface="Arial" panose="020B0604020202020204" pitchFamily="34" charset="0"/>
                <a:cs typeface="Arial" panose="020B0604020202020204" pitchFamily="34" charset="0"/>
              </a:rPr>
              <a:t>phát triển </a:t>
            </a:r>
            <a:endParaRPr lang="en-US" sz="4300" b="1">
              <a:ln>
                <a:solidFill>
                  <a:srgbClr val="FF0000"/>
                </a:solidFill>
              </a:ln>
              <a:solidFill>
                <a:srgbClr val="FF0000"/>
              </a:solidFill>
              <a:latin typeface="Arial" panose="020B0604020202020204" pitchFamily="34" charset="0"/>
              <a:cs typeface="Arial" panose="020B0604020202020204" pitchFamily="34" charset="0"/>
            </a:endParaRPr>
          </a:p>
          <a:p>
            <a:r>
              <a:rPr lang="vi-VN" sz="4300" b="1">
                <a:ln>
                  <a:solidFill>
                    <a:srgbClr val="FF0000"/>
                  </a:solidFill>
                </a:ln>
                <a:solidFill>
                  <a:srgbClr val="FF0000"/>
                </a:solidFill>
                <a:latin typeface="Arial" panose="020B0604020202020204" pitchFamily="34" charset="0"/>
                <a:cs typeface="Arial" panose="020B0604020202020204" pitchFamily="34" charset="0"/>
              </a:rPr>
              <a:t>đơn vị Tim mạch can thiệp </a:t>
            </a:r>
            <a:br>
              <a:rPr lang="en-US" sz="4300" b="1">
                <a:ln>
                  <a:solidFill>
                    <a:srgbClr val="FF0000"/>
                  </a:solidFill>
                </a:ln>
                <a:solidFill>
                  <a:srgbClr val="FF0000"/>
                </a:solidFill>
                <a:latin typeface="Arial" panose="020B0604020202020204" pitchFamily="34" charset="0"/>
                <a:cs typeface="Arial" panose="020B0604020202020204" pitchFamily="34" charset="0"/>
              </a:rPr>
            </a:br>
            <a:r>
              <a:rPr lang="vi-VN" sz="4300" b="1">
                <a:ln>
                  <a:solidFill>
                    <a:srgbClr val="FF0000"/>
                  </a:solidFill>
                </a:ln>
                <a:solidFill>
                  <a:srgbClr val="FF0000"/>
                </a:solidFill>
                <a:latin typeface="Arial" panose="020B0604020202020204" pitchFamily="34" charset="0"/>
                <a:cs typeface="Arial" panose="020B0604020202020204" pitchFamily="34" charset="0"/>
              </a:rPr>
              <a:t>tại Bệnh viện huyện Bình Chánh</a:t>
            </a:r>
            <a:endParaRPr lang="en-US" sz="4300" b="1">
              <a:ln>
                <a:solidFill>
                  <a:srgbClr val="FF0000"/>
                </a:solidFill>
              </a:ln>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345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356" y="261894"/>
            <a:ext cx="7320731" cy="1325563"/>
          </a:xfrm>
        </p:spPr>
        <p:txBody>
          <a:bodyPr>
            <a:normAutofit/>
          </a:bodyPr>
          <a:lstStyle/>
          <a:p>
            <a:pPr lvl="0" algn="just"/>
            <a:r>
              <a:rPr lang="vi-VN" sz="2800" b="1" dirty="0">
                <a:solidFill>
                  <a:srgbClr val="FF0000"/>
                </a:solidFill>
              </a:rPr>
              <a:t>III. TỔNG HỢP MỘT SỐ CA CAN THIỆP ĐIỂN HÌNH</a:t>
            </a:r>
            <a:endParaRPr lang="en-US" sz="2800" b="1" dirty="0">
              <a:solidFill>
                <a:srgbClr val="FF0000"/>
              </a:solidFill>
            </a:endParaRPr>
          </a:p>
        </p:txBody>
      </p:sp>
      <p:sp>
        <p:nvSpPr>
          <p:cNvPr id="3" name="Content Placeholder 2"/>
          <p:cNvSpPr>
            <a:spLocks noGrp="1"/>
          </p:cNvSpPr>
          <p:nvPr>
            <p:ph idx="1"/>
          </p:nvPr>
        </p:nvSpPr>
        <p:spPr>
          <a:xfrm>
            <a:off x="2152650" y="1587454"/>
            <a:ext cx="7886700" cy="4887088"/>
          </a:xfrm>
        </p:spPr>
        <p:txBody>
          <a:bodyPr>
            <a:noAutofit/>
          </a:bodyPr>
          <a:lstStyle/>
          <a:p>
            <a:pPr marL="0" indent="0" algn="just">
              <a:lnSpc>
                <a:spcPct val="100000"/>
              </a:lnSpc>
              <a:spcBef>
                <a:spcPts val="0"/>
              </a:spcBef>
              <a:spcAft>
                <a:spcPts val="1200"/>
              </a:spcAft>
              <a:buNone/>
            </a:pPr>
            <a:r>
              <a:rPr lang="vi-VN" sz="2400" dirty="0">
                <a:solidFill>
                  <a:srgbClr val="1C4388"/>
                </a:solidFill>
                <a:ea typeface="Calibri" panose="020F0502020204030204" pitchFamily="34" charset="0"/>
                <a:cs typeface="Times New Roman" panose="02020603050405020304" pitchFamily="18" charset="0"/>
              </a:rPr>
              <a:t>A. CAN THIỆP MẠCH VÀNH CẤP CỨU VÀ ĐẶT MÁY TẠO NHỊP TẠM THỜI TRONG BUỒNG TIM CHO BỆNH NHÂN HỘI CHỨNG VÀNH CẤP ST CHÊNH LÊN BIẾN CHỨNG RỐI LOẠN NHỊP SỐC TIM.</a:t>
            </a:r>
            <a:endParaRPr lang="vi-VN" sz="2400" dirty="0">
              <a:solidFill>
                <a:srgbClr val="1C4388"/>
              </a:solidFill>
            </a:endParaRPr>
          </a:p>
          <a:p>
            <a:pPr marL="0" indent="0" algn="just">
              <a:lnSpc>
                <a:spcPct val="100000"/>
              </a:lnSpc>
              <a:spcBef>
                <a:spcPts val="0"/>
              </a:spcBef>
              <a:spcAft>
                <a:spcPts val="1200"/>
              </a:spcAft>
              <a:buNone/>
            </a:pPr>
            <a:r>
              <a:rPr lang="vi-VN" sz="2400" dirty="0"/>
              <a:t>Bệnh nhân nam, 38 tuổi, nhập viện vì ngất</a:t>
            </a:r>
            <a:endParaRPr lang="en-US" sz="2400" dirty="0"/>
          </a:p>
          <a:p>
            <a:pPr marL="0" indent="0" algn="just">
              <a:lnSpc>
                <a:spcPct val="100000"/>
              </a:lnSpc>
              <a:spcBef>
                <a:spcPts val="0"/>
              </a:spcBef>
              <a:spcAft>
                <a:spcPts val="1200"/>
              </a:spcAft>
              <a:buNone/>
            </a:pPr>
            <a:r>
              <a:rPr lang="vi-VN" sz="2400" dirty="0"/>
              <a:t>Tình trạng lúc nhập viện: mạch: 35-40 l/p, huyết áp: khó đo, bệnh nhân đừ, tiếp xúc chậm</a:t>
            </a:r>
            <a:endParaRPr lang="en-US" sz="2400" dirty="0"/>
          </a:p>
          <a:p>
            <a:pPr marL="0" indent="0" algn="just">
              <a:lnSpc>
                <a:spcPct val="100000"/>
              </a:lnSpc>
              <a:spcBef>
                <a:spcPts val="0"/>
              </a:spcBef>
              <a:spcAft>
                <a:spcPts val="1200"/>
              </a:spcAft>
              <a:buNone/>
            </a:pPr>
            <a:r>
              <a:rPr lang="vi-VN" sz="2400" dirty="0"/>
              <a:t>ECG: nhịp bộ nối/mornitor, ST chênh lên DII DIII aVF</a:t>
            </a:r>
            <a:endParaRPr lang="en-US" sz="2400" dirty="0"/>
          </a:p>
          <a:p>
            <a:pPr marL="0" indent="0" algn="just">
              <a:lnSpc>
                <a:spcPct val="100000"/>
              </a:lnSpc>
              <a:spcBef>
                <a:spcPts val="0"/>
              </a:spcBef>
              <a:spcAft>
                <a:spcPts val="1200"/>
              </a:spcAft>
              <a:buNone/>
            </a:pPr>
            <a:r>
              <a:rPr lang="vi-VN" sz="2400" dirty="0"/>
              <a:t>Sau khi cấp cứu nội khoa, huyết động tạm ổn định, bệnh nhân được chuyển vào phòng can thiệp trong vòng 40 phút sau khi nhập viện</a:t>
            </a:r>
            <a:endParaRPr lang="en-US" sz="2400" dirty="0"/>
          </a:p>
        </p:txBody>
      </p:sp>
    </p:spTree>
    <p:extLst>
      <p:ext uri="{BB962C8B-B14F-4D97-AF65-F5344CB8AC3E}">
        <p14:creationId xmlns:p14="http://schemas.microsoft.com/office/powerpoint/2010/main" val="292608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MI">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252538" y="1825625"/>
            <a:ext cx="4351337" cy="4351338"/>
          </a:xfrm>
          <a:prstGeom prst="rect">
            <a:avLst/>
          </a:prstGeom>
        </p:spPr>
      </p:pic>
      <p:pic>
        <p:nvPicPr>
          <p:cNvPr id="8" name="RCA LAO45">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6200775" y="2633663"/>
            <a:ext cx="3911600" cy="2933700"/>
          </a:xfrm>
        </p:spPr>
      </p:pic>
      <p:sp>
        <p:nvSpPr>
          <p:cNvPr id="9" name="Rectangle 8"/>
          <p:cNvSpPr/>
          <p:nvPr/>
        </p:nvSpPr>
        <p:spPr>
          <a:xfrm>
            <a:off x="4719024" y="2772281"/>
            <a:ext cx="968189"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Rectangle 9"/>
          <p:cNvSpPr/>
          <p:nvPr/>
        </p:nvSpPr>
        <p:spPr>
          <a:xfrm>
            <a:off x="9207826" y="2772281"/>
            <a:ext cx="903643"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p:cNvSpPr txBox="1">
            <a:spLocks/>
          </p:cNvSpPr>
          <p:nvPr/>
        </p:nvSpPr>
        <p:spPr>
          <a:xfrm>
            <a:off x="2851356" y="261894"/>
            <a:ext cx="73207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a:solidFill>
                  <a:srgbClr val="FF0000"/>
                </a:solidFill>
              </a:rPr>
              <a:t>III. TỔNG HỢP MỘT SỐ CA CAN THIỆP ĐIỂN HÌNH</a:t>
            </a:r>
            <a:endParaRPr lang="en-US" sz="2800" b="1" dirty="0">
              <a:solidFill>
                <a:srgbClr val="FF0000"/>
              </a:solidFill>
            </a:endParaRPr>
          </a:p>
        </p:txBody>
      </p:sp>
    </p:spTree>
    <p:extLst>
      <p:ext uri="{BB962C8B-B14F-4D97-AF65-F5344CB8AC3E}">
        <p14:creationId xmlns:p14="http://schemas.microsoft.com/office/powerpoint/2010/main" val="3429245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repeatCount="indefinite"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ci finish RAO45">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252538" y="1825625"/>
            <a:ext cx="4351337" cy="4351338"/>
          </a:xfrm>
        </p:spPr>
      </p:pic>
      <p:pic>
        <p:nvPicPr>
          <p:cNvPr id="6" name="pci finish LAO30CRA30">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6229350" y="2633663"/>
            <a:ext cx="3881438" cy="2911475"/>
          </a:xfrm>
        </p:spPr>
      </p:pic>
      <p:sp>
        <p:nvSpPr>
          <p:cNvPr id="9" name="Rectangle 8"/>
          <p:cNvSpPr/>
          <p:nvPr/>
        </p:nvSpPr>
        <p:spPr>
          <a:xfrm>
            <a:off x="4725581" y="2756141"/>
            <a:ext cx="1103821"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Rectangle 9"/>
          <p:cNvSpPr/>
          <p:nvPr/>
        </p:nvSpPr>
        <p:spPr>
          <a:xfrm>
            <a:off x="9045479" y="2756141"/>
            <a:ext cx="1027032"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itle 1"/>
          <p:cNvSpPr txBox="1">
            <a:spLocks/>
          </p:cNvSpPr>
          <p:nvPr/>
        </p:nvSpPr>
        <p:spPr>
          <a:xfrm>
            <a:off x="2851356" y="261894"/>
            <a:ext cx="73207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a:solidFill>
                  <a:srgbClr val="FF0000"/>
                </a:solidFill>
              </a:rPr>
              <a:t>III. TỔNG HỢP MỘT SỐ CA CAN THIỆP ĐIỂN HÌNH</a:t>
            </a:r>
            <a:endParaRPr lang="en-US" sz="2800" b="1" dirty="0">
              <a:solidFill>
                <a:srgbClr val="FF0000"/>
              </a:solidFill>
            </a:endParaRPr>
          </a:p>
        </p:txBody>
      </p:sp>
    </p:spTree>
    <p:extLst>
      <p:ext uri="{BB962C8B-B14F-4D97-AF65-F5344CB8AC3E}">
        <p14:creationId xmlns:p14="http://schemas.microsoft.com/office/powerpoint/2010/main" val="2843361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repeatCount="indefinite"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just">
              <a:buNone/>
            </a:pPr>
            <a:r>
              <a:rPr lang="vi-VN" dirty="0">
                <a:solidFill>
                  <a:srgbClr val="204B9C"/>
                </a:solidFill>
              </a:rPr>
              <a:t>B. </a:t>
            </a:r>
            <a:r>
              <a:rPr lang="en-US" dirty="0">
                <a:solidFill>
                  <a:srgbClr val="204B9C"/>
                </a:solidFill>
              </a:rPr>
              <a:t>ĐẶT MÁY TẠO NHỊP VĨNH VIỄN CHO BỆNH NHÂN HỘI CHỨNG SUY NÚT XOANG</a:t>
            </a:r>
            <a:endParaRPr lang="vi-VN" dirty="0">
              <a:solidFill>
                <a:srgbClr val="204B9C"/>
              </a:solidFill>
            </a:endParaRPr>
          </a:p>
          <a:p>
            <a:pPr marL="0" indent="0" algn="just">
              <a:buNone/>
            </a:pPr>
            <a:r>
              <a:rPr lang="vi-VN" dirty="0"/>
              <a:t>Bệnh nhân nữ 73 tuổi, nhập viện vì xây xẩm, gần ngất</a:t>
            </a:r>
            <a:endParaRPr lang="en-US" dirty="0"/>
          </a:p>
          <a:p>
            <a:pPr marL="0" indent="0" algn="just">
              <a:buNone/>
            </a:pPr>
            <a:r>
              <a:rPr lang="vi-VN" dirty="0"/>
              <a:t>Tiền căn: từng có nhiều cơn chóng mặt hoa mắt phải nhập viện</a:t>
            </a:r>
            <a:endParaRPr lang="en-US" dirty="0"/>
          </a:p>
          <a:p>
            <a:pPr marL="0" indent="0" algn="just">
              <a:buNone/>
            </a:pPr>
            <a:r>
              <a:rPr lang="vi-VN" dirty="0"/>
              <a:t>ECG tại cấp cứu: nhịp bộ nối tần số 38-40 l/p</a:t>
            </a:r>
            <a:endParaRPr lang="en-US" dirty="0"/>
          </a:p>
          <a:p>
            <a:pPr marL="0" indent="0" algn="just">
              <a:buNone/>
            </a:pPr>
            <a:r>
              <a:rPr lang="vi-VN" dirty="0"/>
              <a:t>Các xét nghiệp khác trong giới hạn bình thường</a:t>
            </a:r>
            <a:endParaRPr lang="en-US" dirty="0"/>
          </a:p>
        </p:txBody>
      </p:sp>
      <p:sp>
        <p:nvSpPr>
          <p:cNvPr id="4" name="Title 1"/>
          <p:cNvSpPr txBox="1">
            <a:spLocks/>
          </p:cNvSpPr>
          <p:nvPr/>
        </p:nvSpPr>
        <p:spPr>
          <a:xfrm>
            <a:off x="2851356" y="261894"/>
            <a:ext cx="73207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a:solidFill>
                  <a:srgbClr val="FF0000"/>
                </a:solidFill>
              </a:rPr>
              <a:t>III. TỔNG HỢP MỘT SỐ CA CAN THIỆP ĐIỂN HÌNH</a:t>
            </a:r>
            <a:endParaRPr lang="en-US" sz="2800" b="1" dirty="0">
              <a:solidFill>
                <a:srgbClr val="FF0000"/>
              </a:solidFill>
            </a:endParaRPr>
          </a:p>
        </p:txBody>
      </p:sp>
    </p:spTree>
    <p:extLst>
      <p:ext uri="{BB962C8B-B14F-4D97-AF65-F5344CB8AC3E}">
        <p14:creationId xmlns:p14="http://schemas.microsoft.com/office/powerpoint/2010/main" val="175746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5477951" y="1439971"/>
            <a:ext cx="4871114" cy="4917068"/>
          </a:xfrm>
          <a:prstGeom prst="rect">
            <a:avLst/>
          </a:prstGeom>
        </p:spPr>
      </p:pic>
      <p:sp>
        <p:nvSpPr>
          <p:cNvPr id="6" name="Text Placeholder 5"/>
          <p:cNvSpPr>
            <a:spLocks noGrp="1"/>
          </p:cNvSpPr>
          <p:nvPr>
            <p:ph type="body" sz="half" idx="2"/>
          </p:nvPr>
        </p:nvSpPr>
        <p:spPr>
          <a:xfrm>
            <a:off x="2198086" y="1992711"/>
            <a:ext cx="2949178" cy="3811588"/>
          </a:xfrm>
        </p:spPr>
        <p:txBody>
          <a:bodyPr>
            <a:noAutofit/>
          </a:bodyPr>
          <a:lstStyle/>
          <a:p>
            <a:pPr algn="just"/>
            <a:r>
              <a:rPr lang="vi-VN" sz="2400" dirty="0"/>
              <a:t>Bệnh nhân được đặt thành công máy tạo nhịp 2 buồng DDDR</a:t>
            </a:r>
            <a:endParaRPr lang="en-US" sz="2400" dirty="0"/>
          </a:p>
          <a:p>
            <a:pPr algn="just"/>
            <a:r>
              <a:rPr lang="vi-VN" sz="2400" dirty="0"/>
              <a:t>Theo dõi bệnh nhân trong vòng 6 tháng từ sau đặt máy: không ghi nhận bất kì cơn chóng mặt, bệnh nhân sinh hoạt hoàn toàn bình thường.</a:t>
            </a:r>
            <a:endParaRPr lang="en-US" sz="2400" dirty="0"/>
          </a:p>
          <a:p>
            <a:pPr algn="just"/>
            <a:endParaRPr lang="en-US" sz="24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851356" y="261894"/>
            <a:ext cx="73207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a:solidFill>
                  <a:srgbClr val="FF0000"/>
                </a:solidFill>
              </a:rPr>
              <a:t>III. TỔNG HỢP MỘT SỐ CA CAN THIỆP ĐIỂN HÌNH</a:t>
            </a:r>
            <a:endParaRPr lang="en-US" sz="2800" b="1" dirty="0">
              <a:solidFill>
                <a:srgbClr val="FF0000"/>
              </a:solidFill>
            </a:endParaRPr>
          </a:p>
        </p:txBody>
      </p:sp>
    </p:spTree>
    <p:extLst>
      <p:ext uri="{BB962C8B-B14F-4D97-AF65-F5344CB8AC3E}">
        <p14:creationId xmlns:p14="http://schemas.microsoft.com/office/powerpoint/2010/main" val="353334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342900" lvl="1" indent="0" algn="just">
              <a:buNone/>
            </a:pPr>
            <a:r>
              <a:rPr lang="vi-VN" dirty="0">
                <a:solidFill>
                  <a:srgbClr val="204B9C"/>
                </a:solidFill>
              </a:rPr>
              <a:t>C. CAN THIỆP ĐỘNG MẠCH CHI DƯỚI CHO BỆNH NHÂN ĐAU CÁCH HỒI</a:t>
            </a:r>
            <a:endParaRPr lang="en-US" dirty="0">
              <a:solidFill>
                <a:srgbClr val="204B9C"/>
              </a:solidFill>
            </a:endParaRPr>
          </a:p>
          <a:p>
            <a:pPr marL="0" indent="0" algn="just">
              <a:buNone/>
            </a:pPr>
            <a:r>
              <a:rPr lang="vi-VN" dirty="0"/>
              <a:t>Bệnh nhân nam, 44 tuổi, nhập viện vì đau chân trái khi vận động nhẹ.</a:t>
            </a:r>
            <a:endParaRPr lang="en-US" dirty="0"/>
          </a:p>
          <a:p>
            <a:pPr marL="0" indent="0" algn="just">
              <a:buNone/>
            </a:pPr>
            <a:r>
              <a:rPr lang="vi-VN" dirty="0"/>
              <a:t>Tiền căn: đái tháo đường, cắt cụt chân phải trên gối do biến chứng mạch máu đái tháo đường</a:t>
            </a:r>
          </a:p>
          <a:p>
            <a:pPr marL="0" indent="0" algn="just">
              <a:buNone/>
            </a:pPr>
            <a:r>
              <a:rPr lang="vi-VN" dirty="0"/>
              <a:t>Siêu âm mạch máu: hẹp nặng vôi hóa động mạch khoeo</a:t>
            </a:r>
            <a:endParaRPr lang="en-US" dirty="0"/>
          </a:p>
        </p:txBody>
      </p:sp>
      <p:sp>
        <p:nvSpPr>
          <p:cNvPr id="4" name="Title 1"/>
          <p:cNvSpPr txBox="1">
            <a:spLocks/>
          </p:cNvSpPr>
          <p:nvPr/>
        </p:nvSpPr>
        <p:spPr>
          <a:xfrm>
            <a:off x="2851356" y="261894"/>
            <a:ext cx="73207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a:solidFill>
                  <a:srgbClr val="FF0000"/>
                </a:solidFill>
              </a:rPr>
              <a:t>III. TỔNG HỢP MỘT SỐ CA CAN THIỆP ĐIỂN HÌNH</a:t>
            </a:r>
            <a:endParaRPr lang="en-US" sz="2800" b="1" dirty="0">
              <a:solidFill>
                <a:srgbClr val="FF0000"/>
              </a:solidFill>
            </a:endParaRPr>
          </a:p>
        </p:txBody>
      </p:sp>
    </p:spTree>
    <p:extLst>
      <p:ext uri="{BB962C8B-B14F-4D97-AF65-F5344CB8AC3E}">
        <p14:creationId xmlns:p14="http://schemas.microsoft.com/office/powerpoint/2010/main" val="73765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3"/>
          <a:stretch>
            <a:fillRect/>
          </a:stretch>
        </p:blipFill>
        <p:spPr>
          <a:xfrm>
            <a:off x="2145070" y="1964900"/>
            <a:ext cx="3879037" cy="3879037"/>
          </a:xfrm>
          <a:prstGeom prst="rect">
            <a:avLst/>
          </a:prstGeom>
        </p:spPr>
      </p:pic>
      <p:pic>
        <p:nvPicPr>
          <p:cNvPr id="12" name="Content Placeholder 11"/>
          <p:cNvPicPr>
            <a:picLocks noGrp="1" noChangeAspect="1"/>
          </p:cNvPicPr>
          <p:nvPr>
            <p:ph sz="half" idx="2"/>
          </p:nvPr>
        </p:nvPicPr>
        <p:blipFill>
          <a:blip r:embed="rId4"/>
          <a:stretch>
            <a:fillRect/>
          </a:stretch>
        </p:blipFill>
        <p:spPr>
          <a:xfrm>
            <a:off x="6145570" y="1964900"/>
            <a:ext cx="3879037" cy="3879037"/>
          </a:xfrm>
          <a:prstGeom prst="rect">
            <a:avLst/>
          </a:prstGeom>
        </p:spPr>
      </p:pic>
      <p:sp>
        <p:nvSpPr>
          <p:cNvPr id="11" name="Rectangle 10"/>
          <p:cNvSpPr/>
          <p:nvPr/>
        </p:nvSpPr>
        <p:spPr>
          <a:xfrm>
            <a:off x="5309287" y="2142697"/>
            <a:ext cx="625643" cy="1323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3" name="Rectangle 12"/>
          <p:cNvSpPr/>
          <p:nvPr/>
        </p:nvSpPr>
        <p:spPr>
          <a:xfrm>
            <a:off x="9295699" y="2142697"/>
            <a:ext cx="653528" cy="1323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itle 1"/>
          <p:cNvSpPr txBox="1">
            <a:spLocks/>
          </p:cNvSpPr>
          <p:nvPr/>
        </p:nvSpPr>
        <p:spPr>
          <a:xfrm>
            <a:off x="2851356" y="261894"/>
            <a:ext cx="73207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a:solidFill>
                  <a:srgbClr val="FF0000"/>
                </a:solidFill>
              </a:rPr>
              <a:t>III. TỔNG HỢP MỘT SỐ CA CAN THIỆP ĐIỂN HÌNH</a:t>
            </a:r>
            <a:endParaRPr lang="en-US" sz="2800" b="1" dirty="0">
              <a:solidFill>
                <a:srgbClr val="FF0000"/>
              </a:solidFill>
            </a:endParaRPr>
          </a:p>
        </p:txBody>
      </p:sp>
    </p:spTree>
    <p:extLst>
      <p:ext uri="{BB962C8B-B14F-4D97-AF65-F5344CB8AC3E}">
        <p14:creationId xmlns:p14="http://schemas.microsoft.com/office/powerpoint/2010/main" val="191083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20067" y="276638"/>
            <a:ext cx="7291233" cy="873739"/>
          </a:xfrm>
        </p:spPr>
        <p:txBody>
          <a:bodyPr>
            <a:normAutofit/>
          </a:bodyPr>
          <a:lstStyle/>
          <a:p>
            <a:r>
              <a:rPr lang="vi-VN" sz="3200" b="1" dirty="0">
                <a:solidFill>
                  <a:srgbClr val="FF0000"/>
                </a:solidFill>
              </a:rPr>
              <a:t>IV.	NHÌN LẠI MỘT NĂM</a:t>
            </a:r>
            <a:endParaRPr lang="en-US" sz="3200" b="1" dirty="0">
              <a:solidFill>
                <a:srgbClr val="FF0000"/>
              </a:solidFill>
            </a:endParaRPr>
          </a:p>
        </p:txBody>
      </p:sp>
      <p:sp>
        <p:nvSpPr>
          <p:cNvPr id="6" name="Content Placeholder 5"/>
          <p:cNvSpPr>
            <a:spLocks noGrp="1"/>
          </p:cNvSpPr>
          <p:nvPr>
            <p:ph idx="1"/>
          </p:nvPr>
        </p:nvSpPr>
        <p:spPr>
          <a:xfrm>
            <a:off x="2300135" y="1032389"/>
            <a:ext cx="7886700" cy="5825613"/>
          </a:xfrm>
        </p:spPr>
        <p:txBody>
          <a:bodyPr>
            <a:noAutofit/>
          </a:bodyPr>
          <a:lstStyle/>
          <a:p>
            <a:pPr marL="342900" lvl="1" indent="0" algn="just">
              <a:buNone/>
            </a:pPr>
            <a:r>
              <a:rPr lang="vi-VN" sz="2100" b="1" dirty="0">
                <a:solidFill>
                  <a:srgbClr val="204B9C"/>
                </a:solidFill>
              </a:rPr>
              <a:t>NHỮNG VIỆC ĐÃ </a:t>
            </a:r>
            <a:r>
              <a:rPr lang="vi-VN" sz="2100" b="1">
                <a:solidFill>
                  <a:srgbClr val="204B9C"/>
                </a:solidFill>
              </a:rPr>
              <a:t>LÀM ĐƯỢC</a:t>
            </a:r>
            <a:endParaRPr lang="en-US" sz="2100" b="1" dirty="0">
              <a:solidFill>
                <a:srgbClr val="204B9C"/>
              </a:solidFill>
            </a:endParaRPr>
          </a:p>
          <a:p>
            <a:pPr marL="0" indent="0" algn="just">
              <a:buNone/>
            </a:pPr>
            <a:r>
              <a:rPr lang="vi-VN" dirty="0"/>
              <a:t>Với những giúp đỡ tận tình của các bác sĩ chuyên gia đầu ngành, với sự hỗ trợ to lớn của các bệnh viện tuyến cuối, đặc biệt là Viện Tim, bệnh viện huyện Bình Chánh đã mạnh dạn triển khai các kỹ thuật tim mạch chuyên sâu. </a:t>
            </a:r>
            <a:endParaRPr lang="en-US" dirty="0"/>
          </a:p>
          <a:p>
            <a:pPr marL="0" indent="0" algn="just">
              <a:buNone/>
            </a:pPr>
            <a:r>
              <a:rPr lang="vi-VN" dirty="0"/>
              <a:t>Người bệnh tại địa phương và các vùng lân cận đã được tiếp cận với các phương pháp điều trị hiện đại với chi phí hợp lý, giảm bớt được số ca phải chuyển viện, góp phần vào việc giảm tải cho các bệnh viện tuyến cuối</a:t>
            </a:r>
            <a:endParaRPr lang="en-US" dirty="0"/>
          </a:p>
          <a:p>
            <a:pPr marL="0" indent="0" algn="just">
              <a:buNone/>
            </a:pPr>
            <a:r>
              <a:rPr lang="vi-VN" dirty="0"/>
              <a:t>Nhân sự tại chỗ có cơ hội học tập nâng cao chuyên môn, giúp nâng cao trình độ chuyên môn của bệnh viện</a:t>
            </a:r>
            <a:endParaRPr lang="en-US" dirty="0"/>
          </a:p>
        </p:txBody>
      </p:sp>
    </p:spTree>
    <p:extLst>
      <p:ext uri="{BB962C8B-B14F-4D97-AF65-F5344CB8AC3E}">
        <p14:creationId xmlns:p14="http://schemas.microsoft.com/office/powerpoint/2010/main" val="29482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3220067" y="276638"/>
            <a:ext cx="7291233" cy="873739"/>
          </a:xfrm>
        </p:spPr>
        <p:txBody>
          <a:bodyPr>
            <a:normAutofit/>
          </a:bodyPr>
          <a:lstStyle/>
          <a:p>
            <a:r>
              <a:rPr lang="vi-VN" sz="2800" b="1" dirty="0">
                <a:solidFill>
                  <a:srgbClr val="FF0000"/>
                </a:solidFill>
              </a:rPr>
              <a:t>IV.	NHÌN LẠI MỘT NĂM</a:t>
            </a:r>
            <a:endParaRPr lang="en-US" sz="2800" b="1" dirty="0">
              <a:solidFill>
                <a:srgbClr val="FF0000"/>
              </a:solidFill>
            </a:endParaRPr>
          </a:p>
        </p:txBody>
      </p:sp>
      <p:sp>
        <p:nvSpPr>
          <p:cNvPr id="6" name="Content Placeholder 5"/>
          <p:cNvSpPr>
            <a:spLocks noGrp="1"/>
          </p:cNvSpPr>
          <p:nvPr>
            <p:ph idx="1"/>
          </p:nvPr>
        </p:nvSpPr>
        <p:spPr>
          <a:xfrm>
            <a:off x="2152650" y="1224117"/>
            <a:ext cx="7886700" cy="5026589"/>
          </a:xfrm>
        </p:spPr>
        <p:txBody>
          <a:bodyPr>
            <a:noAutofit/>
          </a:bodyPr>
          <a:lstStyle/>
          <a:p>
            <a:pPr marL="342900" lvl="1" indent="0" algn="ctr">
              <a:lnSpc>
                <a:spcPct val="100000"/>
              </a:lnSpc>
              <a:spcBef>
                <a:spcPts val="0"/>
              </a:spcBef>
              <a:buNone/>
            </a:pPr>
            <a:r>
              <a:rPr lang="vi-VN" b="1" dirty="0">
                <a:solidFill>
                  <a:srgbClr val="204B9C"/>
                </a:solidFill>
              </a:rPr>
              <a:t>NHỮNG VIỆC </a:t>
            </a:r>
            <a:r>
              <a:rPr lang="vi-VN" b="1">
                <a:solidFill>
                  <a:srgbClr val="204B9C"/>
                </a:solidFill>
              </a:rPr>
              <a:t>CẦN </a:t>
            </a:r>
            <a:endParaRPr lang="en-US" b="1">
              <a:solidFill>
                <a:srgbClr val="204B9C"/>
              </a:solidFill>
            </a:endParaRPr>
          </a:p>
          <a:p>
            <a:pPr marL="342900" lvl="1" indent="0" algn="ctr">
              <a:lnSpc>
                <a:spcPct val="100000"/>
              </a:lnSpc>
              <a:spcBef>
                <a:spcPts val="0"/>
              </a:spcBef>
              <a:buNone/>
            </a:pPr>
            <a:r>
              <a:rPr lang="vi-VN" b="1">
                <a:solidFill>
                  <a:srgbClr val="204B9C"/>
                </a:solidFill>
              </a:rPr>
              <a:t>TIẾP </a:t>
            </a:r>
            <a:r>
              <a:rPr lang="vi-VN" b="1" dirty="0">
                <a:solidFill>
                  <a:srgbClr val="204B9C"/>
                </a:solidFill>
              </a:rPr>
              <a:t>TỤC PHÁT HUY, KHẮC PHỤC</a:t>
            </a:r>
          </a:p>
          <a:p>
            <a:pPr marL="0" indent="0" algn="just">
              <a:lnSpc>
                <a:spcPct val="100000"/>
              </a:lnSpc>
              <a:spcBef>
                <a:spcPts val="1200"/>
              </a:spcBef>
              <a:spcAft>
                <a:spcPts val="600"/>
              </a:spcAft>
              <a:buNone/>
            </a:pPr>
            <a:r>
              <a:rPr lang="vi-VN" sz="2400" dirty="0">
                <a:latin typeface="Arial (Body)"/>
              </a:rPr>
              <a:t>Tiếp tục học tập để có thể làm chủ hoàn toàn các kỹ thuật tim mạch</a:t>
            </a:r>
          </a:p>
          <a:p>
            <a:pPr marL="0" indent="0" algn="just">
              <a:lnSpc>
                <a:spcPct val="100000"/>
              </a:lnSpc>
              <a:spcBef>
                <a:spcPts val="600"/>
              </a:spcBef>
              <a:spcAft>
                <a:spcPts val="600"/>
              </a:spcAft>
              <a:buNone/>
            </a:pPr>
            <a:r>
              <a:rPr lang="vi-VN" sz="2400" dirty="0">
                <a:latin typeface="Arial (Body)"/>
              </a:rPr>
              <a:t>Phát triển đội ngũ nhân sự cả về chất lượng và số lượng</a:t>
            </a:r>
            <a:endParaRPr lang="en-US" sz="2400" dirty="0">
              <a:latin typeface="Arial (Body)"/>
            </a:endParaRPr>
          </a:p>
          <a:p>
            <a:pPr marL="0" indent="0" algn="just">
              <a:lnSpc>
                <a:spcPct val="100000"/>
              </a:lnSpc>
              <a:spcBef>
                <a:spcPts val="600"/>
              </a:spcBef>
              <a:spcAft>
                <a:spcPts val="600"/>
              </a:spcAft>
              <a:buNone/>
            </a:pPr>
            <a:r>
              <a:rPr lang="vi-VN" sz="2400" dirty="0">
                <a:latin typeface="Arial (Body)"/>
              </a:rPr>
              <a:t>Không ngừng nâng cao trình độ hồi sức và điều trị sau can thiệp </a:t>
            </a:r>
          </a:p>
          <a:p>
            <a:pPr marL="0" indent="0" algn="just">
              <a:lnSpc>
                <a:spcPct val="100000"/>
              </a:lnSpc>
              <a:spcBef>
                <a:spcPts val="600"/>
              </a:spcBef>
              <a:spcAft>
                <a:spcPts val="600"/>
              </a:spcAft>
              <a:buNone/>
            </a:pPr>
            <a:r>
              <a:rPr lang="vi-VN" sz="2400" dirty="0">
                <a:latin typeface="Arial (Body)"/>
              </a:rPr>
              <a:t>Liên tục hoàn chỉnh và chuẩn hóa quy trình chẩn đoán và điều trị nội khoa trước và sau can thiệp tim – mạch máu</a:t>
            </a:r>
          </a:p>
          <a:p>
            <a:pPr marL="0" indent="0" algn="just">
              <a:lnSpc>
                <a:spcPct val="100000"/>
              </a:lnSpc>
              <a:spcBef>
                <a:spcPts val="0"/>
              </a:spcBef>
              <a:buNone/>
            </a:pPr>
            <a:endParaRPr lang="en-US" sz="2400" dirty="0"/>
          </a:p>
        </p:txBody>
      </p:sp>
    </p:spTree>
    <p:extLst>
      <p:ext uri="{BB962C8B-B14F-4D97-AF65-F5344CB8AC3E}">
        <p14:creationId xmlns:p14="http://schemas.microsoft.com/office/powerpoint/2010/main" val="90244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847" y="365129"/>
            <a:ext cx="7099505" cy="1325563"/>
          </a:xfrm>
        </p:spPr>
        <p:txBody>
          <a:bodyPr>
            <a:normAutofit/>
          </a:bodyPr>
          <a:lstStyle/>
          <a:p>
            <a:r>
              <a:rPr lang="vi-VN" sz="3600" b="1" dirty="0">
                <a:solidFill>
                  <a:srgbClr val="FF0000"/>
                </a:solidFill>
              </a:rPr>
              <a:t>V. HƯỚNG TỚI TƯƠNG LAI</a:t>
            </a:r>
            <a:endParaRPr lang="en-US" sz="3600" b="1" dirty="0">
              <a:solidFill>
                <a:srgbClr val="FF0000"/>
              </a:solidFill>
            </a:endParaRPr>
          </a:p>
        </p:txBody>
      </p:sp>
      <p:sp>
        <p:nvSpPr>
          <p:cNvPr id="3" name="Content Placeholder 2"/>
          <p:cNvSpPr>
            <a:spLocks noGrp="1"/>
          </p:cNvSpPr>
          <p:nvPr>
            <p:ph idx="1"/>
          </p:nvPr>
        </p:nvSpPr>
        <p:spPr/>
        <p:txBody>
          <a:bodyPr/>
          <a:lstStyle/>
          <a:p>
            <a:pPr marL="0" indent="0" algn="just">
              <a:buNone/>
            </a:pPr>
            <a:r>
              <a:rPr lang="vi-VN" dirty="0"/>
              <a:t>Chẩn đoán và can thiệp trên mạch vành từ những trường hợp có tổn thương đơn giản đến rất phức tạp: FFR, IVUS, OCT, Rotalator,...</a:t>
            </a:r>
          </a:p>
          <a:p>
            <a:pPr marL="0" indent="0" algn="just">
              <a:buNone/>
            </a:pPr>
            <a:r>
              <a:rPr lang="vi-VN" dirty="0"/>
              <a:t>Các kĩ thuật can thiệp trên động mạch chủ</a:t>
            </a:r>
          </a:p>
          <a:p>
            <a:pPr marL="0" indent="0" algn="just">
              <a:buNone/>
            </a:pPr>
            <a:r>
              <a:rPr lang="vi-VN" dirty="0"/>
              <a:t>Các kĩ thuật đặt các thiết bị trên tim</a:t>
            </a:r>
          </a:p>
          <a:p>
            <a:pPr marL="0" indent="0" algn="just">
              <a:buNone/>
            </a:pPr>
            <a:r>
              <a:rPr lang="vi-VN" dirty="0"/>
              <a:t>Khảo sát và can thiệp điện sinh lí</a:t>
            </a:r>
          </a:p>
          <a:p>
            <a:pPr marL="0" indent="0" algn="just">
              <a:buNone/>
            </a:pPr>
            <a:r>
              <a:rPr lang="vi-VN" dirty="0"/>
              <a:t>Can thiệp mạch máu não, mạch máu tạng, can thiệp mạch máu ngoại biên, can thiệp tĩnh mạch</a:t>
            </a:r>
            <a:endParaRPr lang="en-US" dirty="0"/>
          </a:p>
        </p:txBody>
      </p:sp>
    </p:spTree>
    <p:extLst>
      <p:ext uri="{BB962C8B-B14F-4D97-AF65-F5344CB8AC3E}">
        <p14:creationId xmlns:p14="http://schemas.microsoft.com/office/powerpoint/2010/main" val="92307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599" y="379878"/>
            <a:ext cx="7886700" cy="1325563"/>
          </a:xfrm>
        </p:spPr>
        <p:txBody>
          <a:bodyPr>
            <a:normAutofit/>
          </a:bodyPr>
          <a:lstStyle/>
          <a:p>
            <a:pPr marL="642938" indent="-642938">
              <a:buFont typeface="+mj-lt"/>
              <a:buAutoNum type="romanUcPeriod"/>
            </a:pPr>
            <a:r>
              <a:rPr lang="en-US" sz="4000" b="1" dirty="0">
                <a:solidFill>
                  <a:srgbClr val="FF0000"/>
                </a:solidFill>
              </a:rPr>
              <a:t>CÁC CỘT MỐC THỜI GIAN</a:t>
            </a:r>
          </a:p>
        </p:txBody>
      </p:sp>
      <p:sp>
        <p:nvSpPr>
          <p:cNvPr id="3" name="Content Placeholder 2"/>
          <p:cNvSpPr>
            <a:spLocks noGrp="1"/>
          </p:cNvSpPr>
          <p:nvPr>
            <p:ph idx="1"/>
          </p:nvPr>
        </p:nvSpPr>
        <p:spPr/>
        <p:txBody>
          <a:bodyPr>
            <a:normAutofit lnSpcReduction="10000"/>
          </a:bodyPr>
          <a:lstStyle/>
          <a:p>
            <a:pPr marL="0" indent="0" algn="just">
              <a:buNone/>
            </a:pPr>
            <a:r>
              <a:rPr lang="en-US" b="1" dirty="0">
                <a:latin typeface="Arial" panose="020B0604020202020204" pitchFamily="34" charset="0"/>
                <a:cs typeface="Arial" panose="020B0604020202020204" pitchFamily="34" charset="0"/>
              </a:rPr>
              <a:t>22/06/2018:</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bị</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tế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máy</a:t>
            </a:r>
            <a:r>
              <a:rPr lang="en-US" dirty="0">
                <a:latin typeface="Arial" panose="020B0604020202020204" pitchFamily="34" charset="0"/>
                <a:cs typeface="Arial" panose="020B0604020202020204" pitchFamily="34" charset="0"/>
              </a:rPr>
              <a:t> DSA.</a:t>
            </a:r>
          </a:p>
          <a:p>
            <a:pPr marL="0" indent="0" algn="just">
              <a:buNone/>
            </a:pPr>
            <a:r>
              <a:rPr lang="en-US" b="1" dirty="0">
                <a:latin typeface="Arial" panose="020B0604020202020204" pitchFamily="34" charset="0"/>
                <a:cs typeface="Arial" panose="020B0604020202020204" pitchFamily="34" charset="0"/>
              </a:rPr>
              <a:t>2019: </a:t>
            </a:r>
            <a:r>
              <a:rPr lang="en-US" dirty="0" err="1">
                <a:latin typeface="Arial" panose="020B0604020202020204" pitchFamily="34" charset="0"/>
                <a:cs typeface="Arial" panose="020B0604020202020204" pitchFamily="34" charset="0"/>
              </a:rPr>
              <a:t>thúc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đẩy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tuyến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phố</a:t>
            </a:r>
            <a:endParaRPr lang="en-US" dirty="0">
              <a:latin typeface="Arial" panose="020B0604020202020204" pitchFamily="34" charset="0"/>
              <a:cs typeface="Arial" panose="020B0604020202020204" pitchFamily="34" charset="0"/>
            </a:endParaRPr>
          </a:p>
          <a:p>
            <a:pPr marL="0" indent="0" algn="just">
              <a:buNone/>
            </a:pPr>
            <a:r>
              <a:rPr lang="en-US" b="1" dirty="0">
                <a:latin typeface="Arial" panose="020B0604020202020204" pitchFamily="34" charset="0"/>
                <a:cs typeface="Arial" panose="020B0604020202020204" pitchFamily="34" charset="0"/>
              </a:rPr>
              <a:t>2020-2021:</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COVID-19 </a:t>
            </a:r>
            <a:r>
              <a:rPr lang="en-US" dirty="0" err="1">
                <a:latin typeface="Arial" panose="020B0604020202020204" pitchFamily="34" charset="0"/>
                <a:cs typeface="Arial" panose="020B0604020202020204" pitchFamily="34" charset="0"/>
              </a:rPr>
              <a:t>xảy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tế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COVID-19 100%.</a:t>
            </a:r>
          </a:p>
          <a:p>
            <a:pPr marL="0" indent="0" algn="just">
              <a:buNone/>
            </a:pPr>
            <a:r>
              <a:rPr lang="en-US" b="1" dirty="0" err="1">
                <a:latin typeface="Arial" panose="020B0604020202020204" pitchFamily="34" charset="0"/>
                <a:cs typeface="Arial" panose="020B0604020202020204" pitchFamily="34" charset="0"/>
              </a:rPr>
              <a:t>Cuối</a:t>
            </a:r>
            <a:r>
              <a:rPr lang="en-US" b="1" dirty="0">
                <a:latin typeface="Arial" panose="020B0604020202020204" pitchFamily="34" charset="0"/>
                <a:cs typeface="Arial" panose="020B0604020202020204" pitchFamily="34" charset="0"/>
              </a:rPr>
              <a:t> 2021-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2022:</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khỏi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tục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tuyến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triển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mạch</a:t>
            </a:r>
            <a:r>
              <a:rPr lang="en-US" dirty="0">
                <a:latin typeface="Arial" panose="020B0604020202020204" pitchFamily="34" charset="0"/>
                <a:cs typeface="Arial" panose="020B0604020202020204" pitchFamily="34" charset="0"/>
              </a:rPr>
              <a:t> can </a:t>
            </a:r>
            <a:r>
              <a:rPr lang="en-US" dirty="0" err="1">
                <a:latin typeface="Arial" panose="020B0604020202020204" pitchFamily="34" charset="0"/>
                <a:cs typeface="Arial" panose="020B0604020202020204" pitchFamily="34" charset="0"/>
              </a:rPr>
              <a:t>thiệp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Chánh</a:t>
            </a:r>
            <a:r>
              <a:rPr lang="en-US" dirty="0">
                <a:latin typeface="Arial" panose="020B0604020202020204" pitchFamily="34" charset="0"/>
                <a:cs typeface="Arial" panose="020B0604020202020204" pitchFamily="34" charset="0"/>
              </a:rPr>
              <a:t>.</a:t>
            </a: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918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1799905"/>
            <a:ext cx="9144000" cy="1315745"/>
          </a:xfrm>
          <a:prstGeom prst="rect">
            <a:avLst/>
          </a:prstGeom>
          <a:noFill/>
          <a:ln>
            <a:noFill/>
          </a:ln>
        </p:spPr>
        <p:txBody>
          <a:bodyPr wrap="square" lIns="68580" tIns="34290" rIns="68580" bIns="34290">
            <a:spAutoFit/>
          </a:bodyPr>
          <a:lstStyle/>
          <a:p>
            <a:pPr algn="ctr"/>
            <a:r>
              <a:rPr lang="vi-VN" sz="4050" b="1" dirty="0">
                <a:ln w="9525">
                  <a:solidFill>
                    <a:srgbClr val="204B9C"/>
                  </a:solidFill>
                  <a:prstDash val="solid"/>
                </a:ln>
                <a:solidFill>
                  <a:srgbClr val="204B9C"/>
                </a:solidFill>
                <a:effectLst>
                  <a:outerShdw blurRad="12700" dist="38100" dir="2700000" algn="tl" rotWithShape="0">
                    <a:schemeClr val="accent5">
                      <a:lumMod val="60000"/>
                      <a:lumOff val="40000"/>
                    </a:schemeClr>
                  </a:outerShdw>
                </a:effectLst>
              </a:rPr>
              <a:t>XIN CẢM ƠN VÌ ĐÃ LẮNG NGHE</a:t>
            </a:r>
          </a:p>
          <a:p>
            <a:pPr algn="ctr"/>
            <a:r>
              <a:rPr lang="vi-VN" sz="4050" b="1" dirty="0">
                <a:ln w="9525">
                  <a:solidFill>
                    <a:srgbClr val="204B9C"/>
                  </a:solidFill>
                  <a:prstDash val="solid"/>
                </a:ln>
                <a:solidFill>
                  <a:srgbClr val="204B9C"/>
                </a:solidFill>
                <a:effectLst>
                  <a:outerShdw blurRad="12700" dist="38100" dir="2700000" algn="tl" rotWithShape="0">
                    <a:schemeClr val="accent5">
                      <a:lumMod val="60000"/>
                      <a:lumOff val="40000"/>
                    </a:schemeClr>
                  </a:outerShdw>
                </a:effectLst>
              </a:rPr>
              <a:t>XIN CẢM ƠN VÌ TẤT CẢ</a:t>
            </a:r>
            <a:endParaRPr lang="en-US" sz="4050" b="1" dirty="0">
              <a:ln w="9525">
                <a:solidFill>
                  <a:srgbClr val="204B9C"/>
                </a:solidFill>
                <a:prstDash val="solid"/>
              </a:ln>
              <a:solidFill>
                <a:srgbClr val="204B9C"/>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988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ttp://www.binhchanhhospital.vn/Media/images/24%205(1).jpg"/>
          <p:cNvPicPr>
            <a:picLocks noGrp="1"/>
          </p:cNvPicPr>
          <p:nvPr>
            <p:ph type="pic" idx="1"/>
          </p:nvPr>
        </p:nvPicPr>
        <p:blipFill>
          <a:blip r:embed="rId3">
            <a:extLst>
              <a:ext uri="{28A0092B-C50C-407E-A947-70E740481C1C}">
                <a14:useLocalDpi xmlns:a14="http://schemas.microsoft.com/office/drawing/2010/main" val="0"/>
              </a:ext>
            </a:extLst>
          </a:blip>
          <a:srcRect l="14381" r="14381"/>
          <a:stretch>
            <a:fillRect/>
          </a:stretch>
        </p:blipFill>
        <p:spPr bwMode="auto">
          <a:xfrm>
            <a:off x="5103022" y="1200150"/>
            <a:ext cx="5188245" cy="5215398"/>
          </a:xfrm>
          <a:prstGeom prst="rect">
            <a:avLst/>
          </a:prstGeom>
          <a:noFill/>
          <a:ln>
            <a:noFill/>
          </a:ln>
        </p:spPr>
      </p:pic>
      <p:sp>
        <p:nvSpPr>
          <p:cNvPr id="5" name="Text Placeholder 4"/>
          <p:cNvSpPr>
            <a:spLocks noGrp="1"/>
          </p:cNvSpPr>
          <p:nvPr>
            <p:ph type="body" sz="half" idx="2"/>
          </p:nvPr>
        </p:nvSpPr>
        <p:spPr>
          <a:xfrm>
            <a:off x="1962112" y="2421938"/>
            <a:ext cx="2949178" cy="2771827"/>
          </a:xfrm>
        </p:spPr>
        <p:txBody>
          <a:bodyPr>
            <a:normAutofit/>
          </a:bodyPr>
          <a:lstStyle/>
          <a:p>
            <a:pPr lvl="0" algn="just"/>
            <a:r>
              <a:rPr lang="en-US" sz="2100" b="1" dirty="0"/>
              <a:t>13/04/2022:</a:t>
            </a:r>
            <a:r>
              <a:rPr lang="en-US" sz="2100" dirty="0"/>
              <a:t> </a:t>
            </a:r>
            <a:r>
              <a:rPr lang="en-US" sz="2100" dirty="0" err="1"/>
              <a:t>Đoàn</a:t>
            </a:r>
            <a:r>
              <a:rPr lang="en-US" sz="2100" dirty="0"/>
              <a:t> </a:t>
            </a:r>
            <a:r>
              <a:rPr lang="en-US" sz="2100" dirty="0" err="1"/>
              <a:t>lãnh</a:t>
            </a:r>
            <a:r>
              <a:rPr lang="en-US" sz="2100" dirty="0"/>
              <a:t> </a:t>
            </a:r>
            <a:r>
              <a:rPr lang="en-US" sz="2100" dirty="0" err="1"/>
              <a:t>đạo</a:t>
            </a:r>
            <a:r>
              <a:rPr lang="en-US" sz="2100" dirty="0"/>
              <a:t> </a:t>
            </a:r>
            <a:r>
              <a:rPr lang="en-US" sz="2100" dirty="0" err="1"/>
              <a:t>Viện</a:t>
            </a:r>
            <a:r>
              <a:rPr lang="en-US" sz="2100" dirty="0"/>
              <a:t> Tim </a:t>
            </a:r>
            <a:r>
              <a:rPr lang="en-US" sz="2100" dirty="0" err="1"/>
              <a:t>Thành</a:t>
            </a:r>
            <a:r>
              <a:rPr lang="en-US" sz="2100" dirty="0"/>
              <a:t> </a:t>
            </a:r>
            <a:r>
              <a:rPr lang="en-US" sz="2100" dirty="0" err="1"/>
              <a:t>Phố</a:t>
            </a:r>
            <a:r>
              <a:rPr lang="en-US" sz="2100" dirty="0"/>
              <a:t> </a:t>
            </a:r>
            <a:r>
              <a:rPr lang="en-US" sz="2100" dirty="0" err="1"/>
              <a:t>Hồ</a:t>
            </a:r>
            <a:r>
              <a:rPr lang="en-US" sz="2100" dirty="0"/>
              <a:t> </a:t>
            </a:r>
            <a:r>
              <a:rPr lang="en-US" sz="2100" dirty="0" err="1"/>
              <a:t>Chí</a:t>
            </a:r>
            <a:r>
              <a:rPr lang="en-US" sz="2100" dirty="0"/>
              <a:t> Minh </a:t>
            </a:r>
            <a:r>
              <a:rPr lang="en-US" sz="2100" dirty="0" err="1"/>
              <a:t>đến</a:t>
            </a:r>
            <a:r>
              <a:rPr lang="en-US" sz="2100" dirty="0"/>
              <a:t> </a:t>
            </a:r>
            <a:r>
              <a:rPr lang="en-US" sz="2100" dirty="0" err="1"/>
              <a:t>khảo</a:t>
            </a:r>
            <a:r>
              <a:rPr lang="en-US" sz="2100" dirty="0"/>
              <a:t> </a:t>
            </a:r>
            <a:r>
              <a:rPr lang="en-US" sz="2100" dirty="0" err="1"/>
              <a:t>sát</a:t>
            </a:r>
            <a:r>
              <a:rPr lang="en-US" sz="2100" dirty="0"/>
              <a:t> </a:t>
            </a:r>
            <a:r>
              <a:rPr lang="en-US" sz="2100" dirty="0" err="1"/>
              <a:t>khu</a:t>
            </a:r>
            <a:r>
              <a:rPr lang="en-US" sz="2100" dirty="0"/>
              <a:t> </a:t>
            </a:r>
            <a:r>
              <a:rPr lang="en-US" sz="2100" dirty="0" err="1"/>
              <a:t>vực</a:t>
            </a:r>
            <a:r>
              <a:rPr lang="en-US" sz="2100" dirty="0"/>
              <a:t> </a:t>
            </a:r>
            <a:r>
              <a:rPr lang="en-US" sz="2100" dirty="0" err="1"/>
              <a:t>phòng</a:t>
            </a:r>
            <a:r>
              <a:rPr lang="en-US" sz="2100" dirty="0"/>
              <a:t> DSA </a:t>
            </a:r>
            <a:r>
              <a:rPr lang="en-US" sz="2100" dirty="0" err="1"/>
              <a:t>tại</a:t>
            </a:r>
            <a:r>
              <a:rPr lang="en-US" sz="2100" dirty="0"/>
              <a:t> </a:t>
            </a:r>
            <a:r>
              <a:rPr lang="en-US" sz="2100" dirty="0" err="1"/>
              <a:t>bệnh</a:t>
            </a:r>
            <a:r>
              <a:rPr lang="en-US" sz="2100" dirty="0"/>
              <a:t> </a:t>
            </a:r>
            <a:r>
              <a:rPr lang="en-US" sz="2100" dirty="0" err="1"/>
              <a:t>viện</a:t>
            </a:r>
            <a:r>
              <a:rPr lang="en-US" sz="2100" dirty="0"/>
              <a:t> </a:t>
            </a:r>
            <a:r>
              <a:rPr lang="en-US" sz="2100" dirty="0" err="1"/>
              <a:t>huyện</a:t>
            </a:r>
            <a:r>
              <a:rPr lang="en-US" sz="2100" dirty="0"/>
              <a:t> </a:t>
            </a:r>
            <a:r>
              <a:rPr lang="en-US" sz="2100" dirty="0" err="1"/>
              <a:t>Bình</a:t>
            </a:r>
            <a:r>
              <a:rPr lang="en-US" sz="2100" dirty="0"/>
              <a:t> </a:t>
            </a:r>
            <a:r>
              <a:rPr lang="en-US" sz="2100" dirty="0" err="1"/>
              <a:t>Chánh</a:t>
            </a:r>
            <a:r>
              <a:rPr lang="en-US" sz="2100" dirty="0"/>
              <a:t>. </a:t>
            </a:r>
          </a:p>
          <a:p>
            <a:pPr algn="just"/>
            <a:endParaRPr lang="en-US" sz="2100" dirty="0"/>
          </a:p>
        </p:txBody>
      </p:sp>
      <p:sp>
        <p:nvSpPr>
          <p:cNvPr id="7" name="Title 1"/>
          <p:cNvSpPr txBox="1">
            <a:spLocks/>
          </p:cNvSpPr>
          <p:nvPr/>
        </p:nvSpPr>
        <p:spPr>
          <a:xfrm>
            <a:off x="2781300" y="-298551"/>
            <a:ext cx="78867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642938" indent="-642938">
              <a:buFont typeface="+mj-lt"/>
              <a:buAutoNum type="romanUcPeriod"/>
            </a:pPr>
            <a:r>
              <a:rPr lang="en-US" sz="4000" b="1">
                <a:solidFill>
                  <a:srgbClr val="FF0000"/>
                </a:solidFill>
              </a:rPr>
              <a:t>CÁC CỘT MỐC THỜI GIAN</a:t>
            </a:r>
            <a:endParaRPr lang="en-US" sz="4000" b="1" dirty="0">
              <a:solidFill>
                <a:srgbClr val="FF0000"/>
              </a:solidFill>
            </a:endParaRPr>
          </a:p>
        </p:txBody>
      </p:sp>
    </p:spTree>
    <p:extLst>
      <p:ext uri="{BB962C8B-B14F-4D97-AF65-F5344CB8AC3E}">
        <p14:creationId xmlns:p14="http://schemas.microsoft.com/office/powerpoint/2010/main" val="4847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52650" y="1604400"/>
            <a:ext cx="7886700" cy="4811148"/>
          </a:xfrm>
        </p:spPr>
        <p:txBody>
          <a:bodyPr>
            <a:noAutofit/>
          </a:bodyPr>
          <a:lstStyle/>
          <a:p>
            <a:pPr marL="0" indent="0" algn="just">
              <a:spcBef>
                <a:spcPts val="1200"/>
              </a:spcBef>
              <a:buNone/>
            </a:pPr>
            <a:r>
              <a:rPr lang="en-US" b="1" dirty="0">
                <a:latin typeface="Arial" panose="020B0604020202020204" pitchFamily="34" charset="0"/>
                <a:cs typeface="Arial" panose="020B0604020202020204" pitchFamily="34" charset="0"/>
              </a:rPr>
              <a:t>09/08/2022:</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Viện</a:t>
            </a:r>
            <a:r>
              <a:rPr lang="en-US" dirty="0">
                <a:latin typeface="Arial" panose="020B0604020202020204" pitchFamily="34" charset="0"/>
                <a:cs typeface="Arial" panose="020B0604020202020204" pitchFamily="34" charset="0"/>
              </a:rPr>
              <a:t> Tim TPHCM </a:t>
            </a:r>
            <a:r>
              <a:rPr lang="en-US" dirty="0" err="1">
                <a:latin typeface="Arial" panose="020B0604020202020204" pitchFamily="34" charset="0"/>
                <a:cs typeface="Arial" panose="020B0604020202020204" pitchFamily="34" charset="0"/>
              </a:rPr>
              <a:t>trao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ban </a:t>
            </a:r>
            <a:r>
              <a:rPr lang="en-US" dirty="0" err="1">
                <a:latin typeface="Arial" panose="020B0604020202020204" pitchFamily="34" charset="0"/>
                <a:cs typeface="Arial" panose="020B0604020202020204" pitchFamily="34" charset="0"/>
              </a:rPr>
              <a:t>lãnh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Viện</a:t>
            </a:r>
            <a:r>
              <a:rPr lang="en-US" dirty="0">
                <a:latin typeface="Arial" panose="020B0604020202020204" pitchFamily="34" charset="0"/>
                <a:cs typeface="Arial" panose="020B0604020202020204" pitchFamily="34" charset="0"/>
              </a:rPr>
              <a:t> Tim </a:t>
            </a:r>
            <a:r>
              <a:rPr lang="en-US" dirty="0" err="1">
                <a:latin typeface="Arial" panose="020B0604020202020204" pitchFamily="34" charset="0"/>
                <a:cs typeface="Arial" panose="020B0604020202020204" pitchFamily="34" charset="0"/>
              </a:rPr>
              <a:t>cùng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Viện</a:t>
            </a:r>
            <a:r>
              <a:rPr lang="en-US" dirty="0">
                <a:latin typeface="Arial" panose="020B0604020202020204" pitchFamily="34" charset="0"/>
                <a:cs typeface="Arial" panose="020B0604020202020204" pitchFamily="34" charset="0"/>
              </a:rPr>
              <a:t> Tim </a:t>
            </a:r>
            <a:endParaRPr lang="vi-VN" dirty="0">
              <a:latin typeface="Arial" panose="020B0604020202020204" pitchFamily="34" charset="0"/>
              <a:cs typeface="Arial" panose="020B0604020202020204" pitchFamily="34" charset="0"/>
            </a:endParaRPr>
          </a:p>
          <a:p>
            <a:pPr marL="342900" lvl="1" indent="0" algn="just">
              <a:spcBef>
                <a:spcPts val="1200"/>
              </a:spcBef>
              <a:buNone/>
            </a:pPr>
            <a:r>
              <a:rPr lang="en-US" sz="2100" dirty="0" err="1">
                <a:latin typeface="Arial" panose="020B0604020202020204" pitchFamily="34" charset="0"/>
                <a:cs typeface="Arial" panose="020B0604020202020204" pitchFamily="34" charset="0"/>
              </a:rPr>
              <a:t>Trong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cuộc</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họp</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này</a:t>
            </a:r>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TS.BS.</a:t>
            </a:r>
            <a:r>
              <a:rPr lang="en-US" sz="2100" dirty="0">
                <a:latin typeface="Arial" panose="020B0604020202020204" pitchFamily="34" charset="0"/>
                <a:cs typeface="Arial" panose="020B0604020202020204" pitchFamily="34" charset="0"/>
              </a:rPr>
              <a:t>CKII </a:t>
            </a:r>
            <a:r>
              <a:rPr lang="en-US" sz="2100" dirty="0" err="1">
                <a:latin typeface="Arial" panose="020B0604020202020204" pitchFamily="34" charset="0"/>
                <a:cs typeface="Arial" panose="020B0604020202020204" pitchFamily="34" charset="0"/>
              </a:rPr>
              <a:t>Bùi</a:t>
            </a:r>
            <a:r>
              <a:rPr lang="en-US" sz="2100" dirty="0">
                <a:latin typeface="Arial" panose="020B0604020202020204" pitchFamily="34" charset="0"/>
                <a:cs typeface="Arial" panose="020B0604020202020204" pitchFamily="34" charset="0"/>
              </a:rPr>
              <a:t> Minh </a:t>
            </a:r>
            <a:r>
              <a:rPr lang="en-US" sz="2100" dirty="0" err="1">
                <a:latin typeface="Arial" panose="020B0604020202020204" pitchFamily="34" charset="0"/>
                <a:cs typeface="Arial" panose="020B0604020202020204" pitchFamily="34" charset="0"/>
              </a:rPr>
              <a:t>Trạng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đã</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giới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thiệu</a:t>
            </a:r>
            <a:r>
              <a:rPr lang="en-US" sz="2100" dirty="0">
                <a:latin typeface="Arial" panose="020B0604020202020204" pitchFamily="34" charset="0"/>
                <a:cs typeface="Arial" panose="020B0604020202020204" pitchFamily="34" charset="0"/>
              </a:rPr>
              <a:t> TS.BS. </a:t>
            </a:r>
            <a:r>
              <a:rPr lang="en-US" sz="2100" dirty="0" err="1">
                <a:latin typeface="Arial" panose="020B0604020202020204" pitchFamily="34" charset="0"/>
                <a:cs typeface="Arial" panose="020B0604020202020204" pitchFamily="34" charset="0"/>
              </a:rPr>
              <a:t>Phạm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Hữu</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Văn</a:t>
            </a:r>
            <a:r>
              <a:rPr lang="en-US" sz="2100" dirty="0">
                <a:latin typeface="Arial" panose="020B0604020202020204" pitchFamily="34" charset="0"/>
                <a:cs typeface="Arial" panose="020B0604020202020204" pitchFamily="34" charset="0"/>
              </a:rPr>
              <a:t> – </a:t>
            </a:r>
            <a:r>
              <a:rPr lang="en-US" sz="2100" dirty="0" err="1">
                <a:latin typeface="Arial" panose="020B0604020202020204" pitchFamily="34" charset="0"/>
                <a:cs typeface="Arial" panose="020B0604020202020204" pitchFamily="34" charset="0"/>
              </a:rPr>
              <a:t>Phó</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Chủ</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Tịch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Hội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Nhịp</a:t>
            </a:r>
            <a:r>
              <a:rPr lang="en-US" sz="2100" dirty="0">
                <a:latin typeface="Arial" panose="020B0604020202020204" pitchFamily="34" charset="0"/>
                <a:cs typeface="Arial" panose="020B0604020202020204" pitchFamily="34" charset="0"/>
              </a:rPr>
              <a:t> Tim </a:t>
            </a:r>
            <a:r>
              <a:rPr lang="en-US" sz="2100" dirty="0" err="1">
                <a:latin typeface="Arial" panose="020B0604020202020204" pitchFamily="34" charset="0"/>
                <a:cs typeface="Arial" panose="020B0604020202020204" pitchFamily="34" charset="0"/>
              </a:rPr>
              <a:t>Học</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Việt</a:t>
            </a:r>
            <a:r>
              <a:rPr lang="en-US" sz="2100" dirty="0">
                <a:latin typeface="Arial" panose="020B0604020202020204" pitchFamily="34" charset="0"/>
                <a:cs typeface="Arial" panose="020B0604020202020204" pitchFamily="34" charset="0"/>
              </a:rPr>
              <a:t> Nam, </a:t>
            </a:r>
            <a:r>
              <a:rPr lang="vi-VN" sz="2100" dirty="0">
                <a:latin typeface="Arial" panose="020B0604020202020204" pitchFamily="34" charset="0"/>
                <a:cs typeface="Arial" panose="020B0604020202020204" pitchFamily="34" charset="0"/>
              </a:rPr>
              <a:t>nguyên trưởng khoa nhịp tim học</a:t>
            </a:r>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Bệnh viện nhân dân 115, </a:t>
            </a:r>
            <a:r>
              <a:rPr lang="en-US" sz="2100" dirty="0" err="1">
                <a:latin typeface="Arial" panose="020B0604020202020204" pitchFamily="34" charset="0"/>
                <a:cs typeface="Arial" panose="020B0604020202020204" pitchFamily="34" charset="0"/>
              </a:rPr>
              <a:t>hỗ</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trợ</a:t>
            </a:r>
            <a:r>
              <a:rPr lang="vi-VN" sz="2100" dirty="0">
                <a:latin typeface="Arial" panose="020B0604020202020204" pitchFamily="34" charset="0"/>
                <a:cs typeface="Arial" panose="020B0604020202020204" pitchFamily="34" charset="0"/>
              </a:rPr>
              <a:t> phát triển chuyên môn và </a:t>
            </a:r>
            <a:r>
              <a:rPr lang="en-US" sz="2100" dirty="0" err="1">
                <a:latin typeface="Arial" panose="020B0604020202020204" pitchFamily="34" charset="0"/>
                <a:cs typeface="Arial" panose="020B0604020202020204" pitchFamily="34" charset="0"/>
              </a:rPr>
              <a:t>triển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khai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các</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kỹ</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thuật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đặt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máy</a:t>
            </a:r>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tạo</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nhịp</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tại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Bệnh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Viện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Bình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Chánh</a:t>
            </a:r>
            <a:r>
              <a:rPr lang="en-US" sz="2100" dirty="0">
                <a:latin typeface="Arial" panose="020B0604020202020204" pitchFamily="34" charset="0"/>
                <a:cs typeface="Arial" panose="020B0604020202020204" pitchFamily="34" charset="0"/>
              </a:rPr>
              <a:t>. </a:t>
            </a:r>
          </a:p>
          <a:p>
            <a:pPr marL="0" indent="0" algn="just">
              <a:spcBef>
                <a:spcPts val="1200"/>
              </a:spcBef>
              <a:buNone/>
            </a:pPr>
            <a:r>
              <a:rPr lang="vi-VN" b="1"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4/08/2022:</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Tế</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TPHCM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ý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vi-VN" dirty="0">
                <a:latin typeface="Arial" panose="020B0604020202020204" pitchFamily="34" charset="0"/>
                <a:cs typeface="Arial" panose="020B0604020202020204" pitchFamily="34" charset="0"/>
              </a:rPr>
              <a:t>danh mục thí điểm các kỹ thuật tim mạch can thiệp và mạch máu.</a:t>
            </a:r>
            <a:endParaRPr lang="en-US" dirty="0">
              <a:latin typeface="Arial" panose="020B0604020202020204" pitchFamily="34" charset="0"/>
              <a:cs typeface="Arial" panose="020B0604020202020204" pitchFamily="34" charset="0"/>
            </a:endParaRPr>
          </a:p>
        </p:txBody>
      </p:sp>
      <p:sp>
        <p:nvSpPr>
          <p:cNvPr id="7" name="Title 1"/>
          <p:cNvSpPr txBox="1">
            <a:spLocks/>
          </p:cNvSpPr>
          <p:nvPr/>
        </p:nvSpPr>
        <p:spPr>
          <a:xfrm>
            <a:off x="2781300" y="309716"/>
            <a:ext cx="7886700" cy="7172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642938" indent="-642938">
              <a:buFont typeface="+mj-lt"/>
              <a:buAutoNum type="romanUcPeriod"/>
            </a:pPr>
            <a:r>
              <a:rPr lang="en-US" sz="4000" b="1">
                <a:solidFill>
                  <a:srgbClr val="FF0000"/>
                </a:solidFill>
              </a:rPr>
              <a:t>CÁC CỘT MỐC THỜI GIAN</a:t>
            </a:r>
            <a:endParaRPr lang="en-US" sz="4000" b="1" dirty="0">
              <a:solidFill>
                <a:srgbClr val="FF0000"/>
              </a:solidFill>
            </a:endParaRPr>
          </a:p>
        </p:txBody>
      </p:sp>
    </p:spTree>
    <p:extLst>
      <p:ext uri="{BB962C8B-B14F-4D97-AF65-F5344CB8AC3E}">
        <p14:creationId xmlns:p14="http://schemas.microsoft.com/office/powerpoint/2010/main" val="235561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259284"/>
            <a:ext cx="7886700" cy="3263504"/>
          </a:xfrm>
        </p:spPr>
        <p:txBody>
          <a:bodyPr/>
          <a:lstStyle/>
          <a:p>
            <a:pPr marL="0" indent="0" algn="just">
              <a:buNone/>
            </a:pPr>
            <a:r>
              <a:rPr lang="en-US" b="1" dirty="0"/>
              <a:t>25/08/2022:</a:t>
            </a:r>
            <a:r>
              <a:rPr lang="en-US" dirty="0"/>
              <a:t> </a:t>
            </a:r>
            <a:r>
              <a:rPr lang="en-US" dirty="0" err="1"/>
              <a:t>Ekip</a:t>
            </a:r>
            <a:r>
              <a:rPr lang="en-US" dirty="0"/>
              <a:t> </a:t>
            </a:r>
            <a:r>
              <a:rPr lang="en-US" dirty="0" err="1"/>
              <a:t>thông</a:t>
            </a:r>
            <a:r>
              <a:rPr lang="en-US" dirty="0"/>
              <a:t> </a:t>
            </a:r>
            <a:r>
              <a:rPr lang="en-US" dirty="0" err="1"/>
              <a:t>tim</a:t>
            </a:r>
            <a:r>
              <a:rPr lang="en-US" dirty="0"/>
              <a:t> can </a:t>
            </a:r>
            <a:r>
              <a:rPr lang="en-US" dirty="0" err="1"/>
              <a:t>thiệp</a:t>
            </a:r>
            <a:r>
              <a:rPr lang="en-US" dirty="0"/>
              <a:t> </a:t>
            </a:r>
            <a:r>
              <a:rPr lang="en-US" dirty="0" err="1"/>
              <a:t>của</a:t>
            </a:r>
            <a:r>
              <a:rPr lang="en-US" dirty="0"/>
              <a:t> </a:t>
            </a:r>
            <a:r>
              <a:rPr lang="en-US" dirty="0" err="1"/>
              <a:t>Viện</a:t>
            </a:r>
            <a:r>
              <a:rPr lang="en-US" dirty="0"/>
              <a:t> Tim </a:t>
            </a:r>
            <a:r>
              <a:rPr lang="en-US" dirty="0" err="1"/>
              <a:t>phối</a:t>
            </a:r>
            <a:r>
              <a:rPr lang="en-US" dirty="0"/>
              <a:t> </a:t>
            </a:r>
            <a:r>
              <a:rPr lang="en-US" dirty="0" err="1"/>
              <a:t>hợp</a:t>
            </a:r>
            <a:r>
              <a:rPr lang="en-US" dirty="0"/>
              <a:t> </a:t>
            </a:r>
            <a:r>
              <a:rPr lang="en-US" dirty="0" err="1"/>
              <a:t>với</a:t>
            </a:r>
            <a:r>
              <a:rPr lang="en-US" dirty="0"/>
              <a:t> </a:t>
            </a:r>
            <a:r>
              <a:rPr lang="en-US" dirty="0" err="1"/>
              <a:t>nhân</a:t>
            </a:r>
            <a:r>
              <a:rPr lang="en-US" dirty="0"/>
              <a:t> </a:t>
            </a:r>
            <a:r>
              <a:rPr lang="en-US" dirty="0" err="1"/>
              <a:t>sự</a:t>
            </a:r>
            <a:r>
              <a:rPr lang="en-US" dirty="0"/>
              <a:t> </a:t>
            </a:r>
            <a:r>
              <a:rPr lang="en-US" dirty="0" err="1"/>
              <a:t>bệnh</a:t>
            </a:r>
            <a:r>
              <a:rPr lang="en-US" dirty="0"/>
              <a:t> </a:t>
            </a:r>
            <a:r>
              <a:rPr lang="en-US" dirty="0" err="1"/>
              <a:t>viện</a:t>
            </a:r>
            <a:r>
              <a:rPr lang="en-US" dirty="0"/>
              <a:t> </a:t>
            </a:r>
            <a:r>
              <a:rPr lang="en-US" dirty="0" err="1"/>
              <a:t>huyện</a:t>
            </a:r>
            <a:r>
              <a:rPr lang="en-US" dirty="0"/>
              <a:t> </a:t>
            </a:r>
            <a:r>
              <a:rPr lang="en-US" dirty="0" err="1"/>
              <a:t>Bình</a:t>
            </a:r>
            <a:r>
              <a:rPr lang="en-US" dirty="0"/>
              <a:t> </a:t>
            </a:r>
            <a:r>
              <a:rPr lang="en-US" dirty="0" err="1"/>
              <a:t>Chánh</a:t>
            </a:r>
            <a:r>
              <a:rPr lang="en-US" dirty="0"/>
              <a:t> </a:t>
            </a:r>
            <a:r>
              <a:rPr lang="en-US" dirty="0" err="1"/>
              <a:t>thực</a:t>
            </a:r>
            <a:r>
              <a:rPr lang="en-US" dirty="0"/>
              <a:t> </a:t>
            </a:r>
            <a:r>
              <a:rPr lang="en-US" dirty="0" err="1"/>
              <a:t>hiện</a:t>
            </a:r>
            <a:r>
              <a:rPr lang="en-US" dirty="0"/>
              <a:t> </a:t>
            </a:r>
            <a:r>
              <a:rPr lang="en-US" dirty="0" err="1"/>
              <a:t>chụp</a:t>
            </a:r>
            <a:r>
              <a:rPr lang="en-US" dirty="0"/>
              <a:t> </a:t>
            </a:r>
            <a:r>
              <a:rPr lang="en-US" dirty="0" err="1"/>
              <a:t>mạch</a:t>
            </a:r>
            <a:r>
              <a:rPr lang="en-US" dirty="0"/>
              <a:t> </a:t>
            </a:r>
            <a:r>
              <a:rPr lang="en-US" dirty="0" err="1"/>
              <a:t>vành</a:t>
            </a:r>
            <a:r>
              <a:rPr lang="en-US" dirty="0"/>
              <a:t> </a:t>
            </a:r>
            <a:r>
              <a:rPr lang="en-US" dirty="0" err="1"/>
              <a:t>và</a:t>
            </a:r>
            <a:r>
              <a:rPr lang="en-US" dirty="0"/>
              <a:t> can </a:t>
            </a:r>
            <a:r>
              <a:rPr lang="en-US" dirty="0" err="1"/>
              <a:t>thiệp</a:t>
            </a:r>
            <a:r>
              <a:rPr lang="en-US" dirty="0"/>
              <a:t> </a:t>
            </a:r>
            <a:r>
              <a:rPr lang="en-US" dirty="0" err="1"/>
              <a:t>mạch</a:t>
            </a:r>
            <a:r>
              <a:rPr lang="en-US" dirty="0"/>
              <a:t> </a:t>
            </a:r>
            <a:r>
              <a:rPr lang="en-US" dirty="0" err="1"/>
              <a:t>vành</a:t>
            </a:r>
            <a:r>
              <a:rPr lang="en-US" dirty="0"/>
              <a:t> qua da </a:t>
            </a:r>
            <a:r>
              <a:rPr lang="en-US" dirty="0" err="1"/>
              <a:t>đầu</a:t>
            </a:r>
            <a:r>
              <a:rPr lang="en-US" dirty="0"/>
              <a:t> </a:t>
            </a:r>
            <a:r>
              <a:rPr lang="en-US" dirty="0" err="1"/>
              <a:t>tiên</a:t>
            </a:r>
            <a:r>
              <a:rPr lang="vi-VN" dirty="0"/>
              <a:t> tại BVBC</a:t>
            </a:r>
            <a:endParaRPr lang="en-US" dirty="0"/>
          </a:p>
        </p:txBody>
      </p:sp>
      <p:pic>
        <p:nvPicPr>
          <p:cNvPr id="6" name="Picture 5"/>
          <p:cNvPicPr/>
          <p:nvPr/>
        </p:nvPicPr>
        <p:blipFill>
          <a:blip r:embed="rId2"/>
          <a:stretch>
            <a:fillRect/>
          </a:stretch>
        </p:blipFill>
        <p:spPr>
          <a:xfrm>
            <a:off x="3128565" y="2973485"/>
            <a:ext cx="5799126" cy="3563150"/>
          </a:xfrm>
          <a:prstGeom prst="rect">
            <a:avLst/>
          </a:prstGeom>
        </p:spPr>
      </p:pic>
      <p:sp>
        <p:nvSpPr>
          <p:cNvPr id="7" name="Title 1"/>
          <p:cNvSpPr txBox="1">
            <a:spLocks/>
          </p:cNvSpPr>
          <p:nvPr/>
        </p:nvSpPr>
        <p:spPr>
          <a:xfrm>
            <a:off x="2781300" y="309716"/>
            <a:ext cx="7886700" cy="7172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642938" indent="-642938">
              <a:buFont typeface="+mj-lt"/>
              <a:buAutoNum type="romanUcPeriod"/>
            </a:pPr>
            <a:r>
              <a:rPr lang="en-US" sz="4000" b="1">
                <a:solidFill>
                  <a:srgbClr val="FF0000"/>
                </a:solidFill>
              </a:rPr>
              <a:t>CÁC CỘT MỐC THỜI GIAN</a:t>
            </a:r>
            <a:endParaRPr lang="en-US" sz="4000" b="1" dirty="0">
              <a:solidFill>
                <a:srgbClr val="FF0000"/>
              </a:solidFill>
            </a:endParaRPr>
          </a:p>
        </p:txBody>
      </p:sp>
    </p:spTree>
    <p:extLst>
      <p:ext uri="{BB962C8B-B14F-4D97-AF65-F5344CB8AC3E}">
        <p14:creationId xmlns:p14="http://schemas.microsoft.com/office/powerpoint/2010/main" val="43271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srcRect l="17221" r="17221"/>
          <a:stretch>
            <a:fillRect/>
          </a:stretch>
        </p:blipFill>
        <p:spPr>
          <a:xfrm>
            <a:off x="5426140" y="1526384"/>
            <a:ext cx="4629150" cy="4873625"/>
          </a:xfrm>
          <a:prstGeom prst="rect">
            <a:avLst/>
          </a:prstGeom>
        </p:spPr>
      </p:pic>
      <p:sp>
        <p:nvSpPr>
          <p:cNvPr id="5" name="Text Placeholder 4"/>
          <p:cNvSpPr>
            <a:spLocks noGrp="1"/>
          </p:cNvSpPr>
          <p:nvPr>
            <p:ph type="body" sz="half" idx="2"/>
          </p:nvPr>
        </p:nvSpPr>
        <p:spPr>
          <a:xfrm>
            <a:off x="2109596" y="2912806"/>
            <a:ext cx="2949178" cy="3811588"/>
          </a:xfrm>
        </p:spPr>
        <p:txBody>
          <a:bodyPr>
            <a:normAutofit/>
          </a:bodyPr>
          <a:lstStyle/>
          <a:p>
            <a:pPr>
              <a:spcBef>
                <a:spcPts val="0"/>
              </a:spcBef>
            </a:pPr>
            <a:r>
              <a:rPr lang="en-US" sz="2100" b="1" dirty="0">
                <a:latin typeface="Arial" panose="020B0604020202020204" pitchFamily="34" charset="0"/>
                <a:ea typeface="Calibri" panose="020F0502020204030204" pitchFamily="34" charset="0"/>
                <a:cs typeface="Times New Roman" panose="02020603050405020304" pitchFamily="18" charset="0"/>
              </a:rPr>
              <a:t>01/12/2022</a:t>
            </a:r>
            <a:endParaRPr lang="vi-VN" sz="2100" b="1" dirty="0">
              <a:latin typeface="Arial" panose="020B0604020202020204" pitchFamily="34" charset="0"/>
              <a:ea typeface="Calibri" panose="020F0502020204030204" pitchFamily="34" charset="0"/>
              <a:cs typeface="Times New Roman" panose="02020603050405020304" pitchFamily="18" charset="0"/>
            </a:endParaRPr>
          </a:p>
          <a:p>
            <a:pPr algn="just">
              <a:spcBef>
                <a:spcPts val="0"/>
              </a:spcBef>
            </a:pPr>
            <a:r>
              <a:rPr lang="en-US" sz="2100" dirty="0" err="1">
                <a:latin typeface="Arial" panose="020B0604020202020204" pitchFamily="34" charset="0"/>
                <a:ea typeface="Calibri" panose="020F0502020204030204" pitchFamily="34" charset="0"/>
                <a:cs typeface="Times New Roman" panose="02020603050405020304" pitchFamily="18" charset="0"/>
              </a:rPr>
              <a:t>Tiến</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hành</a:t>
            </a:r>
            <a:r>
              <a:rPr lang="en-US" sz="2100" dirty="0">
                <a:latin typeface="Arial" panose="020B0604020202020204" pitchFamily="34" charset="0"/>
                <a:ea typeface="Calibri" panose="020F0502020204030204" pitchFamily="34" charset="0"/>
                <a:cs typeface="Times New Roman" panose="02020603050405020304" pitchFamily="18" charset="0"/>
              </a:rPr>
              <a:t> ca </a:t>
            </a:r>
            <a:r>
              <a:rPr lang="en-US" sz="2100" dirty="0" err="1">
                <a:latin typeface="Arial" panose="020B0604020202020204" pitchFamily="34" charset="0"/>
                <a:ea typeface="Calibri" panose="020F0502020204030204" pitchFamily="34" charset="0"/>
                <a:cs typeface="Times New Roman" panose="02020603050405020304" pitchFamily="18" charset="0"/>
              </a:rPr>
              <a:t>đặt</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máy</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tạo</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nhịp</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đầu</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tiên</a:t>
            </a:r>
            <a:r>
              <a:rPr lang="en-US" sz="2100" dirty="0">
                <a:latin typeface="Arial" panose="020B0604020202020204" pitchFamily="34" charset="0"/>
                <a:ea typeface="Calibri" panose="020F0502020204030204" pitchFamily="34" charset="0"/>
                <a:cs typeface="Times New Roman" panose="02020603050405020304" pitchFamily="18" charset="0"/>
              </a:rPr>
              <a:t>, TS.BS </a:t>
            </a:r>
            <a:r>
              <a:rPr lang="en-US" sz="2100" dirty="0" err="1">
                <a:latin typeface="Arial" panose="020B0604020202020204" pitchFamily="34" charset="0"/>
                <a:ea typeface="Calibri" panose="020F0502020204030204" pitchFamily="34" charset="0"/>
                <a:cs typeface="Times New Roman" panose="02020603050405020304" pitchFamily="18" charset="0"/>
              </a:rPr>
              <a:t>Phạm</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Hữu</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Văn</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trực</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tiếp</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thực</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hiện</a:t>
            </a:r>
            <a:endParaRPr lang="en-US" sz="2100" dirty="0">
              <a:latin typeface="Arial" panose="020B0604020202020204" pitchFamily="34" charset="0"/>
              <a:ea typeface="Calibri" panose="020F0502020204030204" pitchFamily="34" charset="0"/>
              <a:cs typeface="Times New Roman" panose="02020603050405020304" pitchFamily="18" charset="0"/>
            </a:endParaRPr>
          </a:p>
          <a:p>
            <a:endParaRPr lang="en-US" sz="2100" dirty="0"/>
          </a:p>
        </p:txBody>
      </p:sp>
      <p:sp>
        <p:nvSpPr>
          <p:cNvPr id="6" name="Title 1"/>
          <p:cNvSpPr txBox="1">
            <a:spLocks/>
          </p:cNvSpPr>
          <p:nvPr/>
        </p:nvSpPr>
        <p:spPr>
          <a:xfrm>
            <a:off x="2781300" y="309716"/>
            <a:ext cx="7886700" cy="7172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642938" indent="-642938">
              <a:buFont typeface="+mj-lt"/>
              <a:buAutoNum type="romanUcPeriod"/>
            </a:pPr>
            <a:r>
              <a:rPr lang="en-US" sz="4000" b="1">
                <a:solidFill>
                  <a:srgbClr val="FF0000"/>
                </a:solidFill>
              </a:rPr>
              <a:t>CÁC CỘT MỐC THỜI GIAN</a:t>
            </a:r>
            <a:endParaRPr lang="en-US" sz="4000" b="1" dirty="0">
              <a:solidFill>
                <a:srgbClr val="FF0000"/>
              </a:solidFill>
            </a:endParaRPr>
          </a:p>
        </p:txBody>
      </p:sp>
    </p:spTree>
    <p:extLst>
      <p:ext uri="{BB962C8B-B14F-4D97-AF65-F5344CB8AC3E}">
        <p14:creationId xmlns:p14="http://schemas.microsoft.com/office/powerpoint/2010/main" val="301109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srcRect l="14381" r="14381"/>
          <a:stretch>
            <a:fillRect/>
          </a:stretch>
        </p:blipFill>
        <p:spPr>
          <a:xfrm>
            <a:off x="5440887" y="1392835"/>
            <a:ext cx="4629150" cy="4873625"/>
          </a:xfrm>
          <a:prstGeom prst="rect">
            <a:avLst/>
          </a:prstGeom>
        </p:spPr>
      </p:pic>
      <p:sp>
        <p:nvSpPr>
          <p:cNvPr id="5" name="Text Placeholder 4"/>
          <p:cNvSpPr>
            <a:spLocks noGrp="1"/>
          </p:cNvSpPr>
          <p:nvPr>
            <p:ph type="body" sz="half" idx="2"/>
          </p:nvPr>
        </p:nvSpPr>
        <p:spPr>
          <a:xfrm>
            <a:off x="2115105" y="2739516"/>
            <a:ext cx="2971799" cy="2858691"/>
          </a:xfrm>
        </p:spPr>
        <p:txBody>
          <a:bodyPr>
            <a:normAutofit/>
          </a:bodyPr>
          <a:lstStyle/>
          <a:p>
            <a:pPr algn="just">
              <a:spcBef>
                <a:spcPts val="0"/>
              </a:spcBef>
            </a:pPr>
            <a:r>
              <a:rPr lang="en-US" sz="2100" b="1" dirty="0">
                <a:latin typeface="Arial" panose="020B0604020202020204" pitchFamily="34" charset="0"/>
                <a:ea typeface="Calibri" panose="020F0502020204030204" pitchFamily="34" charset="0"/>
                <a:cs typeface="Times New Roman" panose="02020603050405020304" pitchFamily="18" charset="0"/>
              </a:rPr>
              <a:t>16/05/2023</a:t>
            </a:r>
            <a:endParaRPr lang="vi-VN" sz="2100" b="1" dirty="0">
              <a:latin typeface="Arial" panose="020B0604020202020204" pitchFamily="34" charset="0"/>
              <a:ea typeface="Calibri" panose="020F0502020204030204" pitchFamily="34" charset="0"/>
              <a:cs typeface="Times New Roman" panose="02020603050405020304" pitchFamily="18" charset="0"/>
            </a:endParaRPr>
          </a:p>
          <a:p>
            <a:pPr algn="just">
              <a:spcBef>
                <a:spcPts val="0"/>
              </a:spcBef>
            </a:pPr>
            <a:r>
              <a:rPr lang="en-US" sz="2100" dirty="0">
                <a:latin typeface="Arial" panose="020B0604020202020204" pitchFamily="34" charset="0"/>
                <a:ea typeface="Calibri" panose="020F0502020204030204" pitchFamily="34" charset="0"/>
                <a:cs typeface="Times New Roman" panose="02020603050405020304" pitchFamily="18" charset="0"/>
              </a:rPr>
              <a:t>PGS.TS.BS </a:t>
            </a:r>
            <a:r>
              <a:rPr lang="en-US" sz="2100" err="1">
                <a:latin typeface="Arial" panose="020B0604020202020204" pitchFamily="34" charset="0"/>
                <a:ea typeface="Calibri" panose="020F0502020204030204" pitchFamily="34" charset="0"/>
                <a:cs typeface="Times New Roman" panose="02020603050405020304" pitchFamily="18" charset="0"/>
              </a:rPr>
              <a:t>Trần</a:t>
            </a:r>
            <a:r>
              <a:rPr lang="en-US" sz="2100">
                <a:latin typeface="Arial" panose="020B0604020202020204" pitchFamily="34" charset="0"/>
                <a:ea typeface="Calibri" panose="020F0502020204030204" pitchFamily="34" charset="0"/>
                <a:cs typeface="Times New Roman" panose="02020603050405020304" pitchFamily="18" charset="0"/>
              </a:rPr>
              <a:t> Minh Hoàng tiến </a:t>
            </a:r>
            <a:r>
              <a:rPr lang="en-US" sz="2100" dirty="0" err="1">
                <a:latin typeface="Arial" panose="020B0604020202020204" pitchFamily="34" charset="0"/>
                <a:ea typeface="Calibri" panose="020F0502020204030204" pitchFamily="34" charset="0"/>
                <a:cs typeface="Times New Roman" panose="02020603050405020304" pitchFamily="18" charset="0"/>
              </a:rPr>
              <a:t>hành</a:t>
            </a:r>
            <a:r>
              <a:rPr lang="en-US" sz="2100" dirty="0">
                <a:latin typeface="Arial" panose="020B0604020202020204" pitchFamily="34" charset="0"/>
                <a:ea typeface="Calibri" panose="020F0502020204030204" pitchFamily="34" charset="0"/>
                <a:cs typeface="Times New Roman" panose="02020603050405020304" pitchFamily="18" charset="0"/>
              </a:rPr>
              <a:t> ca can </a:t>
            </a:r>
            <a:r>
              <a:rPr lang="en-US" sz="2100" dirty="0" err="1">
                <a:latin typeface="Arial" panose="020B0604020202020204" pitchFamily="34" charset="0"/>
                <a:ea typeface="Calibri" panose="020F0502020204030204" pitchFamily="34" charset="0"/>
                <a:cs typeface="Times New Roman" panose="02020603050405020304" pitchFamily="18" charset="0"/>
              </a:rPr>
              <a:t>thiệp</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mạch</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máu</a:t>
            </a:r>
            <a:r>
              <a:rPr lang="en-US" sz="2100" dirty="0">
                <a:latin typeface="Arial" panose="020B0604020202020204" pitchFamily="34" charset="0"/>
                <a:ea typeface="Calibri" panose="020F0502020204030204" pitchFamily="34" charset="0"/>
                <a:cs typeface="Times New Roman" panose="02020603050405020304" pitchFamily="18" charset="0"/>
              </a:rPr>
              <a:t> chi </a:t>
            </a:r>
            <a:r>
              <a:rPr lang="en-US" sz="2100" dirty="0" err="1">
                <a:latin typeface="Arial" panose="020B0604020202020204" pitchFamily="34" charset="0"/>
                <a:ea typeface="Calibri" panose="020F0502020204030204" pitchFamily="34" charset="0"/>
                <a:cs typeface="Times New Roman" panose="02020603050405020304" pitchFamily="18" charset="0"/>
              </a:rPr>
              <a:t>dưới</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đầu</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tiên</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tại</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Bệnh</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Viện</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Bình</a:t>
            </a:r>
            <a:r>
              <a:rPr lang="en-US" sz="2100" dirty="0">
                <a:latin typeface="Arial" panose="020B0604020202020204" pitchFamily="34" charset="0"/>
                <a:ea typeface="Calibri" panose="020F0502020204030204" pitchFamily="34" charset="0"/>
                <a:cs typeface="Times New Roman" panose="02020603050405020304" pitchFamily="18" charset="0"/>
              </a:rPr>
              <a:t> </a:t>
            </a:r>
            <a:r>
              <a:rPr lang="en-US" sz="2100" dirty="0" err="1">
                <a:latin typeface="Arial" panose="020B0604020202020204" pitchFamily="34" charset="0"/>
                <a:ea typeface="Calibri" panose="020F0502020204030204" pitchFamily="34" charset="0"/>
                <a:cs typeface="Times New Roman" panose="02020603050405020304" pitchFamily="18" charset="0"/>
              </a:rPr>
              <a:t>Chánh</a:t>
            </a:r>
            <a:endParaRPr lang="en-US" sz="2100" dirty="0">
              <a:latin typeface="Arial" panose="020B0604020202020204" pitchFamily="34" charset="0"/>
              <a:ea typeface="Calibri" panose="020F0502020204030204" pitchFamily="34" charset="0"/>
              <a:cs typeface="Times New Roman" panose="02020603050405020304" pitchFamily="18" charset="0"/>
            </a:endParaRPr>
          </a:p>
          <a:p>
            <a:pPr algn="just"/>
            <a:endParaRPr lang="en-US" sz="2100" dirty="0"/>
          </a:p>
        </p:txBody>
      </p:sp>
      <p:sp>
        <p:nvSpPr>
          <p:cNvPr id="7" name="Title 1"/>
          <p:cNvSpPr txBox="1">
            <a:spLocks/>
          </p:cNvSpPr>
          <p:nvPr/>
        </p:nvSpPr>
        <p:spPr>
          <a:xfrm>
            <a:off x="2781300" y="309716"/>
            <a:ext cx="7886700" cy="7172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642938" indent="-642938">
              <a:buFont typeface="+mj-lt"/>
              <a:buAutoNum type="romanUcPeriod"/>
            </a:pPr>
            <a:r>
              <a:rPr lang="en-US" sz="4000" b="1">
                <a:solidFill>
                  <a:srgbClr val="FF0000"/>
                </a:solidFill>
              </a:rPr>
              <a:t>CÁC CỘT MỐC THỜI GIAN</a:t>
            </a:r>
            <a:endParaRPr lang="en-US" sz="4000" b="1" dirty="0">
              <a:solidFill>
                <a:srgbClr val="FF0000"/>
              </a:solidFill>
            </a:endParaRPr>
          </a:p>
        </p:txBody>
      </p:sp>
    </p:spTree>
    <p:extLst>
      <p:ext uri="{BB962C8B-B14F-4D97-AF65-F5344CB8AC3E}">
        <p14:creationId xmlns:p14="http://schemas.microsoft.com/office/powerpoint/2010/main" val="283151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934059" y="2930038"/>
            <a:ext cx="6861481" cy="3854222"/>
          </a:xfrm>
          <a:prstGeom prst="rect">
            <a:avLst/>
          </a:prstGeom>
        </p:spPr>
      </p:pic>
      <p:sp>
        <p:nvSpPr>
          <p:cNvPr id="4" name="Text Placeholder 3"/>
          <p:cNvSpPr>
            <a:spLocks noGrp="1"/>
          </p:cNvSpPr>
          <p:nvPr>
            <p:ph type="body" sz="half" idx="2"/>
          </p:nvPr>
        </p:nvSpPr>
        <p:spPr>
          <a:xfrm>
            <a:off x="2202429" y="1129759"/>
            <a:ext cx="8043367" cy="3197392"/>
          </a:xfrm>
        </p:spPr>
        <p:txBody>
          <a:bodyPr>
            <a:normAutofit/>
          </a:bodyPr>
          <a:lstStyle/>
          <a:p>
            <a:pPr lvl="0" algn="just"/>
            <a:r>
              <a:rPr lang="vi-VN" sz="2250" b="1" dirty="0">
                <a:solidFill>
                  <a:prstClr val="black"/>
                </a:solidFill>
              </a:rPr>
              <a:t>08/06/2023:</a:t>
            </a:r>
            <a:r>
              <a:rPr lang="vi-VN" sz="2250" dirty="0">
                <a:solidFill>
                  <a:prstClr val="black"/>
                </a:solidFill>
              </a:rPr>
              <a:t> Thực hiện can thiệp mạch vành cấp cứu và đặt máy tạo nhịp tạm thời đầu tiên tại bệnh viện Bình Chánh</a:t>
            </a:r>
            <a:endParaRPr lang="en-US" sz="2250" dirty="0">
              <a:solidFill>
                <a:prstClr val="black"/>
              </a:solidFill>
            </a:endParaRPr>
          </a:p>
          <a:p>
            <a:pPr lvl="0" algn="just"/>
            <a:r>
              <a:rPr lang="vi-VN" sz="2250" dirty="0">
                <a:solidFill>
                  <a:prstClr val="black"/>
                </a:solidFill>
              </a:rPr>
              <a:t>Duy trì can thiệp mạch vành chương trình vào chiều thứ 5 hàng tuần với sự hỗ trợ chuyên môn của BS.CKII Hồ Thanh Tuấn chuyên gia Viện Tim TP Hồ Chí Minh</a:t>
            </a:r>
            <a:endParaRPr lang="en-US" sz="2250" dirty="0">
              <a:solidFill>
                <a:prstClr val="black"/>
              </a:solidFill>
            </a:endParaRPr>
          </a:p>
          <a:p>
            <a:pPr lvl="0" algn="just"/>
            <a:endParaRPr lang="en-US" sz="2250" dirty="0">
              <a:solidFill>
                <a:prstClr val="black"/>
              </a:solidFill>
            </a:endParaRPr>
          </a:p>
          <a:p>
            <a:pPr algn="just"/>
            <a:endParaRPr lang="en-US" dirty="0"/>
          </a:p>
        </p:txBody>
      </p:sp>
      <p:sp>
        <p:nvSpPr>
          <p:cNvPr id="6" name="Title 1"/>
          <p:cNvSpPr txBox="1">
            <a:spLocks/>
          </p:cNvSpPr>
          <p:nvPr/>
        </p:nvSpPr>
        <p:spPr>
          <a:xfrm>
            <a:off x="2781300" y="309716"/>
            <a:ext cx="7886700" cy="7172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642938" indent="-642938">
              <a:buFont typeface="+mj-lt"/>
              <a:buAutoNum type="romanUcPeriod"/>
            </a:pPr>
            <a:r>
              <a:rPr lang="en-US" sz="4000" b="1">
                <a:solidFill>
                  <a:srgbClr val="FF0000"/>
                </a:solidFill>
              </a:rPr>
              <a:t>CÁC CỘT MỐC THỜI GIAN</a:t>
            </a:r>
            <a:endParaRPr lang="en-US" sz="4000" b="1" dirty="0">
              <a:solidFill>
                <a:srgbClr val="FF0000"/>
              </a:solidFill>
            </a:endParaRPr>
          </a:p>
        </p:txBody>
      </p:sp>
    </p:spTree>
    <p:extLst>
      <p:ext uri="{BB962C8B-B14F-4D97-AF65-F5344CB8AC3E}">
        <p14:creationId xmlns:p14="http://schemas.microsoft.com/office/powerpoint/2010/main" val="196209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347" y="324467"/>
            <a:ext cx="7886700" cy="1325563"/>
          </a:xfrm>
        </p:spPr>
        <p:txBody>
          <a:bodyPr>
            <a:noAutofit/>
          </a:bodyPr>
          <a:lstStyle/>
          <a:p>
            <a:pPr lvl="0" algn="just"/>
            <a:r>
              <a:rPr lang="vi-VN" sz="2800" b="1" dirty="0">
                <a:solidFill>
                  <a:srgbClr val="FF0000"/>
                </a:solidFill>
              </a:rPr>
              <a:t>II. </a:t>
            </a:r>
            <a:r>
              <a:rPr lang="en-US" sz="2800" b="1" dirty="0">
                <a:solidFill>
                  <a:srgbClr val="FF0000"/>
                </a:solidFill>
              </a:rPr>
              <a:t>TÌNH HÌNH HOẠT ĐỘNG NĂM ĐẦU TIÊN ĐƠN VỊ TIM MẠCH BỆNH VIỆN BÌNH CHÁNH</a:t>
            </a:r>
          </a:p>
        </p:txBody>
      </p:sp>
      <p:sp>
        <p:nvSpPr>
          <p:cNvPr id="3" name="Content Placeholder 2"/>
          <p:cNvSpPr>
            <a:spLocks noGrp="1"/>
          </p:cNvSpPr>
          <p:nvPr>
            <p:ph idx="1"/>
          </p:nvPr>
        </p:nvSpPr>
        <p:spPr>
          <a:xfrm>
            <a:off x="2300133" y="2002606"/>
            <a:ext cx="7886700" cy="4351338"/>
          </a:xfrm>
        </p:spPr>
        <p:txBody>
          <a:bodyPr/>
          <a:lstStyle/>
          <a:p>
            <a:pPr marL="0" indent="0" algn="just">
              <a:buNone/>
            </a:pPr>
            <a:r>
              <a:rPr lang="vi-VN" dirty="0"/>
              <a:t>Tổng số ca đã thực hiện: 69 ca</a:t>
            </a:r>
          </a:p>
          <a:p>
            <a:pPr marL="0" indent="0" algn="just">
              <a:buNone/>
            </a:pPr>
            <a:r>
              <a:rPr lang="vi-VN" dirty="0"/>
              <a:t>Chụp và can thiệp mạch vành: 53 ca</a:t>
            </a:r>
            <a:endParaRPr lang="en-US" dirty="0"/>
          </a:p>
          <a:p>
            <a:pPr lvl="2" algn="just"/>
            <a:r>
              <a:rPr lang="vi-VN" dirty="0"/>
              <a:t>Chương trình: 47 ca</a:t>
            </a:r>
            <a:endParaRPr lang="en-US" dirty="0"/>
          </a:p>
          <a:p>
            <a:pPr lvl="2" algn="just"/>
            <a:r>
              <a:rPr lang="vi-VN" dirty="0"/>
              <a:t>Cấp cứu: 6 ca (Killip 1: 3 ca, Killip 3: 1 ca, Killip 4: 2 ca)</a:t>
            </a:r>
            <a:endParaRPr lang="en-US" dirty="0"/>
          </a:p>
          <a:p>
            <a:pPr lvl="2" algn="just"/>
            <a:r>
              <a:rPr lang="vi-VN" dirty="0"/>
              <a:t>Trong đó, chuyển viện tim phẫu thuật bắt cầu sau khi có kết quả chụp mạch vành tại bệnh viện Bình Chánh: 3 ca.</a:t>
            </a:r>
          </a:p>
          <a:p>
            <a:pPr marL="0" indent="0" algn="just">
              <a:buNone/>
            </a:pPr>
            <a:r>
              <a:rPr lang="vi-VN" dirty="0"/>
              <a:t>Đặt máy tạo nhịp vĩnh viễn: 08 ca</a:t>
            </a:r>
          </a:p>
          <a:p>
            <a:pPr marL="0" indent="0" algn="just">
              <a:buNone/>
            </a:pPr>
            <a:r>
              <a:rPr lang="vi-VN" dirty="0"/>
              <a:t>Đặt máy tạo nhịp tạp thời: 02 ca</a:t>
            </a:r>
            <a:endParaRPr lang="en-US" dirty="0"/>
          </a:p>
          <a:p>
            <a:pPr marL="0" indent="0" algn="just">
              <a:buNone/>
            </a:pPr>
            <a:r>
              <a:rPr lang="vi-VN" dirty="0"/>
              <a:t>Chụp và can thiệp mạch máu chi dưới: 06 ca</a:t>
            </a:r>
            <a:endParaRPr lang="en-US" dirty="0"/>
          </a:p>
        </p:txBody>
      </p:sp>
    </p:spTree>
    <p:extLst>
      <p:ext uri="{BB962C8B-B14F-4D97-AF65-F5344CB8AC3E}">
        <p14:creationId xmlns:p14="http://schemas.microsoft.com/office/powerpoint/2010/main" val="36113478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133</TotalTime>
  <Words>2654</Words>
  <Application>Microsoft Office PowerPoint</Application>
  <PresentationFormat>Widescreen</PresentationFormat>
  <Paragraphs>115</Paragraphs>
  <Slides>20</Slides>
  <Notes>13</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(Body)</vt:lpstr>
      <vt:lpstr>Calibri</vt:lpstr>
      <vt:lpstr>Calibri Light</vt:lpstr>
      <vt:lpstr>Tahoma</vt:lpstr>
      <vt:lpstr>Times New Roman</vt:lpstr>
      <vt:lpstr>Office Theme</vt:lpstr>
      <vt:lpstr>PowerPoint Presentation</vt:lpstr>
      <vt:lpstr>CÁC CỘT MỐC THỜI GIAN</vt:lpstr>
      <vt:lpstr>PowerPoint Presentation</vt:lpstr>
      <vt:lpstr>PowerPoint Presentation</vt:lpstr>
      <vt:lpstr>PowerPoint Presentation</vt:lpstr>
      <vt:lpstr>PowerPoint Presentation</vt:lpstr>
      <vt:lpstr>PowerPoint Presentation</vt:lpstr>
      <vt:lpstr>PowerPoint Presentation</vt:lpstr>
      <vt:lpstr>II. TÌNH HÌNH HOẠT ĐỘNG NĂM ĐẦU TIÊN ĐƠN VỊ TIM MẠCH BỆNH VIỆN BÌNH CHÁNH</vt:lpstr>
      <vt:lpstr>III. TỔNG HỢP MỘT SỐ CA CAN THIỆP ĐIỂN HÌNH</vt:lpstr>
      <vt:lpstr>PowerPoint Presentation</vt:lpstr>
      <vt:lpstr>PowerPoint Presentation</vt:lpstr>
      <vt:lpstr>PowerPoint Presentation</vt:lpstr>
      <vt:lpstr>PowerPoint Presentation</vt:lpstr>
      <vt:lpstr>PowerPoint Presentation</vt:lpstr>
      <vt:lpstr>PowerPoint Presentation</vt:lpstr>
      <vt:lpstr>IV. NHÌN LẠI MỘT NĂM</vt:lpstr>
      <vt:lpstr>IV. NHÌN LẠI MỘT NĂM</vt:lpstr>
      <vt:lpstr>V. HƯỚNG TỚI TƯƠNG LAI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NHÌN LẠI MỘT NĂM  HÌNH THÀNH VÀ PHÁT TRIỂN ĐƠN VỊ TIM MẠCH BỆNH VIỆN HUYỆN BÌNH CHÁNH</dc:title>
  <dc:creator>ADMIN</dc:creator>
  <cp:lastModifiedBy>Admin</cp:lastModifiedBy>
  <cp:revision>21</cp:revision>
  <dcterms:created xsi:type="dcterms:W3CDTF">2023-09-13T15:00:48Z</dcterms:created>
  <dcterms:modified xsi:type="dcterms:W3CDTF">2023-10-16T09:42:00Z</dcterms:modified>
</cp:coreProperties>
</file>